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82"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 id="370" r:id="rId55"/>
    <p:sldId id="381" r:id="rId56"/>
    <p:sldId id="371" r:id="rId57"/>
    <p:sldId id="372" r:id="rId58"/>
    <p:sldId id="373" r:id="rId59"/>
    <p:sldId id="374" r:id="rId60"/>
    <p:sldId id="375" r:id="rId61"/>
    <p:sldId id="376" r:id="rId62"/>
    <p:sldId id="377" r:id="rId63"/>
    <p:sldId id="378" r:id="rId64"/>
    <p:sldId id="379" r:id="rId65"/>
    <p:sldId id="380"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1" autoAdjust="0"/>
  </p:normalViewPr>
  <p:slideViewPr>
    <p:cSldViewPr>
      <p:cViewPr varScale="1">
        <p:scale>
          <a:sx n="66" d="100"/>
          <a:sy n="66" d="100"/>
        </p:scale>
        <p:origin x="468"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F123C7-D1EF-44DB-836F-230FB29BC91B}" type="datetimeFigureOut">
              <a:rPr lang="en-US" smtClean="0"/>
              <a:t>12/22/2020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309C4-0488-460C-BC98-9486B1C509A5}" type="slidenum">
              <a:rPr lang="en-US" smtClean="0"/>
              <a:t>‹#›</a:t>
            </a:fld>
            <a:endParaRPr lang="en-US"/>
          </a:p>
        </p:txBody>
      </p:sp>
    </p:spTree>
    <p:extLst>
      <p:ext uri="{BB962C8B-B14F-4D97-AF65-F5344CB8AC3E}">
        <p14:creationId xmlns:p14="http://schemas.microsoft.com/office/powerpoint/2010/main" val="251488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dirty="0"/>
          </a:p>
        </p:txBody>
      </p:sp>
      <p:sp>
        <p:nvSpPr>
          <p:cNvPr id="125" name="Shape 125"/>
          <p:cNvSpPr>
            <a:spLocks noGrp="1"/>
          </p:cNvSpPr>
          <p:nvPr>
            <p:ph type="body" sz="quarter" idx="1"/>
          </p:nvPr>
        </p:nvSpPr>
        <p:spPr>
          <a:prstGeom prst="rect">
            <a:avLst/>
          </a:prstGeom>
        </p:spPr>
        <p:txBody>
          <a:bodyPr/>
          <a:lstStyle/>
          <a:p>
            <a:pPr marL="0" indent="0">
              <a:spcBef>
                <a:spcPts val="498"/>
              </a:spcBef>
              <a:buSzPct val="100000"/>
              <a:buNone/>
              <a:defRPr sz="1400" b="1">
                <a:solidFill>
                  <a:srgbClr val="990033"/>
                </a:solidFill>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dirty="0"/>
          </a:p>
        </p:txBody>
      </p:sp>
      <p:sp>
        <p:nvSpPr>
          <p:cNvPr id="236" name="Shape 236"/>
          <p:cNvSpPr>
            <a:spLocks noGrp="1"/>
          </p:cNvSpPr>
          <p:nvPr>
            <p:ph type="body" sz="quarter" idx="1"/>
          </p:nvPr>
        </p:nvSpPr>
        <p:spPr>
          <a:prstGeom prst="rect">
            <a:avLst/>
          </a:prstGeom>
        </p:spPr>
        <p:txBody>
          <a:bodyPr/>
          <a:lstStyle/>
          <a:p>
            <a:pPr>
              <a:lnSpc>
                <a:spcPct val="90000"/>
              </a:lnSpc>
              <a:spcBef>
                <a:spcPts val="498"/>
              </a:spcBef>
              <a:defRPr sz="1400" b="1">
                <a:solidFill>
                  <a:srgbClr val="990033"/>
                </a:solidFill>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dirty="0"/>
          </a:p>
        </p:txBody>
      </p:sp>
      <p:sp>
        <p:nvSpPr>
          <p:cNvPr id="369" name="Shape 369"/>
          <p:cNvSpPr>
            <a:spLocks noGrp="1"/>
          </p:cNvSpPr>
          <p:nvPr>
            <p:ph type="body" sz="quarter" idx="1"/>
          </p:nvPr>
        </p:nvSpPr>
        <p:spPr>
          <a:prstGeom prst="rect">
            <a:avLst/>
          </a:prstGeom>
        </p:spPr>
        <p:txBody>
          <a:bodyPr/>
          <a:lstStyle/>
          <a:p>
            <a:pPr marL="227625" indent="-227625">
              <a:lnSpc>
                <a:spcPct val="90000"/>
              </a:lnSpc>
              <a:defRPr b="1">
                <a:solidFill>
                  <a:srgbClr val="CC0000"/>
                </a:solidFill>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dirty="0"/>
          </a:p>
        </p:txBody>
      </p:sp>
      <p:sp>
        <p:nvSpPr>
          <p:cNvPr id="247" name="Shape 247"/>
          <p:cNvSpPr>
            <a:spLocks noGrp="1"/>
          </p:cNvSpPr>
          <p:nvPr>
            <p:ph type="body" sz="quarter" idx="1"/>
          </p:nvPr>
        </p:nvSpPr>
        <p:spPr>
          <a:prstGeom prst="rect">
            <a:avLst/>
          </a:prstGeom>
        </p:spPr>
        <p:txBody>
          <a:bodyPr/>
          <a:lstStyle/>
          <a:p>
            <a:pPr>
              <a:spcBef>
                <a:spcPts val="498"/>
              </a:spcBef>
              <a:defRPr sz="1400" b="1">
                <a:solidFill>
                  <a:srgbClr val="990033"/>
                </a:solidFill>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dirty="0"/>
          </a:p>
        </p:txBody>
      </p:sp>
      <p:sp>
        <p:nvSpPr>
          <p:cNvPr id="351" name="Shape 351"/>
          <p:cNvSpPr>
            <a:spLocks noGrp="1"/>
          </p:cNvSpPr>
          <p:nvPr>
            <p:ph type="body" sz="quarter" idx="1"/>
          </p:nvPr>
        </p:nvSpPr>
        <p:spPr>
          <a:prstGeom prst="rect">
            <a:avLst/>
          </a:prstGeom>
        </p:spPr>
        <p:txBody>
          <a:bodyPr/>
          <a:lstStyle>
            <a:lvl1pPr>
              <a:defRPr b="1"/>
            </a:lvl1p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dirty="0"/>
          </a:p>
        </p:txBody>
      </p:sp>
      <p:sp>
        <p:nvSpPr>
          <p:cNvPr id="262" name="Shape 262"/>
          <p:cNvSpPr>
            <a:spLocks noGrp="1"/>
          </p:cNvSpPr>
          <p:nvPr>
            <p:ph type="body" sz="quarter" idx="1"/>
          </p:nvPr>
        </p:nvSpPr>
        <p:spPr>
          <a:prstGeom prst="rect">
            <a:avLst/>
          </a:prstGeom>
        </p:spPr>
        <p:txBody>
          <a:bodyPr/>
          <a:lstStyle/>
          <a:p>
            <a:pPr>
              <a:spcBef>
                <a:spcPts val="498"/>
              </a:spcBef>
              <a:defRPr sz="1400" b="1">
                <a:solidFill>
                  <a:srgbClr val="990033"/>
                </a:solidFill>
              </a:defRP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dirty="0"/>
          </a:p>
        </p:txBody>
      </p:sp>
      <p:sp>
        <p:nvSpPr>
          <p:cNvPr id="270" name="Shape 270"/>
          <p:cNvSpPr>
            <a:spLocks noGrp="1"/>
          </p:cNvSpPr>
          <p:nvPr>
            <p:ph type="body" sz="quarter" idx="1"/>
          </p:nvPr>
        </p:nvSpPr>
        <p:spPr>
          <a:prstGeom prst="rect">
            <a:avLst/>
          </a:prstGeom>
        </p:spPr>
        <p:txBody>
          <a:bodyPr/>
          <a:lstStyle/>
          <a:p>
            <a:pPr>
              <a:spcBef>
                <a:spcPts val="498"/>
              </a:spcBef>
              <a:defRPr sz="1400" b="1">
                <a:solidFill>
                  <a:srgbClr val="990033"/>
                </a:solidFill>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dirty="0"/>
          </a:p>
        </p:txBody>
      </p:sp>
      <p:sp>
        <p:nvSpPr>
          <p:cNvPr id="278" name="Shape 27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dirty="0"/>
          </a:p>
        </p:txBody>
      </p:sp>
      <p:sp>
        <p:nvSpPr>
          <p:cNvPr id="278" name="Shape 27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37251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249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dirty="0"/>
          </a:p>
        </p:txBody>
      </p:sp>
      <p:sp>
        <p:nvSpPr>
          <p:cNvPr id="149" name="Shape 149"/>
          <p:cNvSpPr>
            <a:spLocks noGrp="1"/>
          </p:cNvSpPr>
          <p:nvPr>
            <p:ph type="body" sz="quarter" idx="1"/>
          </p:nvPr>
        </p:nvSpPr>
        <p:spPr>
          <a:prstGeom prst="rect">
            <a:avLst/>
          </a:prstGeom>
        </p:spPr>
        <p:txBody>
          <a:bodyPr/>
          <a:lstStyle/>
          <a:p>
            <a:pPr marL="227625" indent="-227625">
              <a:spcBef>
                <a:spcPts val="498"/>
              </a:spcBef>
              <a:defRPr sz="1400" b="1">
                <a:solidFill>
                  <a:srgbClr val="66FF33"/>
                </a:solidFill>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2530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dirty="0"/>
          </a:p>
        </p:txBody>
      </p:sp>
      <p:sp>
        <p:nvSpPr>
          <p:cNvPr id="292" name="Shape 292"/>
          <p:cNvSpPr>
            <a:spLocks noGrp="1"/>
          </p:cNvSpPr>
          <p:nvPr>
            <p:ph type="body" sz="quarter" idx="1"/>
          </p:nvPr>
        </p:nvSpPr>
        <p:spPr>
          <a:prstGeom prst="rect">
            <a:avLst/>
          </a:prstGeom>
        </p:spPr>
        <p:txBody>
          <a:bodyPr/>
          <a:lstStyle/>
          <a:p>
            <a:pPr>
              <a:spcBef>
                <a:spcPts val="697"/>
              </a:spcBef>
              <a:defRPr b="1">
                <a:solidFill>
                  <a:srgbClr val="0000FF"/>
                </a:solidFill>
              </a:defRPr>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dirty="0"/>
          </a:p>
        </p:txBody>
      </p:sp>
      <p:sp>
        <p:nvSpPr>
          <p:cNvPr id="312" name="Shape 312"/>
          <p:cNvSpPr>
            <a:spLocks noGrp="1"/>
          </p:cNvSpPr>
          <p:nvPr>
            <p:ph type="body" sz="quarter" idx="1"/>
          </p:nvPr>
        </p:nvSpPr>
        <p:spPr>
          <a:prstGeom prst="rect">
            <a:avLst/>
          </a:prstGeom>
        </p:spPr>
        <p:txBody>
          <a:bodyPr/>
          <a:lstStyle/>
          <a:p>
            <a:pPr>
              <a:spcBef>
                <a:spcPts val="697"/>
              </a:spcBef>
              <a:defRPr b="1">
                <a:solidFill>
                  <a:srgbClr val="0000FF"/>
                </a:solidFill>
              </a:defRPr>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dirty="0"/>
          </a:p>
        </p:txBody>
      </p:sp>
      <p:sp>
        <p:nvSpPr>
          <p:cNvPr id="376" name="Shape 376"/>
          <p:cNvSpPr>
            <a:spLocks noGrp="1"/>
          </p:cNvSpPr>
          <p:nvPr>
            <p:ph type="body" sz="quarter" idx="1"/>
          </p:nvPr>
        </p:nvSpPr>
        <p:spPr>
          <a:prstGeom prst="rect">
            <a:avLst/>
          </a:prstGeom>
        </p:spPr>
        <p:txBody>
          <a:bodyPr/>
          <a:lstStyle/>
          <a:p>
            <a:pPr>
              <a:lnSpc>
                <a:spcPct val="80000"/>
              </a:lnSpc>
              <a:defRPr sz="1000" b="1">
                <a:solidFill>
                  <a:srgbClr val="CC0000"/>
                </a:solidFill>
              </a:defRPr>
            </a:pPr>
            <a:endParaRPr dirty="0"/>
          </a:p>
          <a:p>
            <a:pPr algn="ctr">
              <a:lnSpc>
                <a:spcPct val="80000"/>
              </a:lnSpc>
              <a:defRPr sz="1000" b="1">
                <a:solidFill>
                  <a:srgbClr val="CC0000"/>
                </a:solidFill>
              </a:defRPr>
            </a:pPr>
            <a:endParaRPr dirty="0"/>
          </a:p>
          <a:p>
            <a:pPr>
              <a:lnSpc>
                <a:spcPct val="80000"/>
              </a:lnSpc>
              <a:spcBef>
                <a:spcPts val="298"/>
              </a:spcBef>
              <a:defRPr sz="1000" b="1"/>
            </a:pPr>
            <a:r>
              <a:rPr dirty="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prstGeom prst="rect">
            <a:avLst/>
          </a:prstGeom>
        </p:spPr>
        <p:txBody>
          <a:bodyPr/>
          <a:lstStyle/>
          <a:p>
            <a:endParaRPr dirty="0"/>
          </a:p>
        </p:txBody>
      </p:sp>
      <p:sp>
        <p:nvSpPr>
          <p:cNvPr id="396" name="Shape 396"/>
          <p:cNvSpPr>
            <a:spLocks noGrp="1"/>
          </p:cNvSpPr>
          <p:nvPr>
            <p:ph type="body" sz="quarter" idx="1"/>
          </p:nvPr>
        </p:nvSpPr>
        <p:spPr>
          <a:prstGeom prst="rect">
            <a:avLst/>
          </a:prstGeom>
        </p:spPr>
        <p:txBody>
          <a:bodyPr/>
          <a:lstStyle/>
          <a:p>
            <a:pPr>
              <a:defRPr sz="1000" b="1">
                <a:solidFill>
                  <a:srgbClr val="FF0000"/>
                </a:solidFill>
              </a:defRPr>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dirty="0"/>
          </a:p>
        </p:txBody>
      </p:sp>
      <p:sp>
        <p:nvSpPr>
          <p:cNvPr id="431" name="Shape 431"/>
          <p:cNvSpPr>
            <a:spLocks noGrp="1"/>
          </p:cNvSpPr>
          <p:nvPr>
            <p:ph type="body" sz="quarter" idx="1"/>
          </p:nvPr>
        </p:nvSpPr>
        <p:spPr>
          <a:prstGeom prst="rect">
            <a:avLst/>
          </a:prstGeom>
        </p:spPr>
        <p:txBody>
          <a:bodyPr/>
          <a:lstStyle/>
          <a:p>
            <a:pPr>
              <a:lnSpc>
                <a:spcPct val="80000"/>
              </a:lnSpc>
              <a:buSzPct val="100000"/>
              <a:buNone/>
              <a:defRPr sz="1000" b="1"/>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233168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dirty="0"/>
          </a:p>
        </p:txBody>
      </p:sp>
      <p:sp>
        <p:nvSpPr>
          <p:cNvPr id="445" name="Shape 445"/>
          <p:cNvSpPr>
            <a:spLocks noGrp="1"/>
          </p:cNvSpPr>
          <p:nvPr>
            <p:ph type="body" sz="quarter" idx="1"/>
          </p:nvPr>
        </p:nvSpPr>
        <p:spPr>
          <a:prstGeom prst="rect">
            <a:avLst/>
          </a:prstGeom>
        </p:spPr>
        <p:txBody>
          <a:bodyPr/>
          <a:lstStyle/>
          <a:p>
            <a:pPr>
              <a:spcBef>
                <a:spcPts val="298"/>
              </a:spcBef>
              <a:defRPr sz="1000" b="1">
                <a:solidFill>
                  <a:srgbClr val="CC0000"/>
                </a:solidFill>
              </a:defRPr>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309C4-0488-460C-BC98-9486B1C509A5}" type="slidenum">
              <a:rPr lang="en-US" smtClean="0"/>
              <a:t>28</a:t>
            </a:fld>
            <a:endParaRPr lang="en-US"/>
          </a:p>
        </p:txBody>
      </p:sp>
    </p:spTree>
    <p:extLst>
      <p:ext uri="{BB962C8B-B14F-4D97-AF65-F5344CB8AC3E}">
        <p14:creationId xmlns:p14="http://schemas.microsoft.com/office/powerpoint/2010/main" val="1448423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prstGeom prst="rect">
            <a:avLst/>
          </a:prstGeom>
        </p:spPr>
        <p:txBody>
          <a:bodyPr/>
          <a:lstStyle/>
          <a:p>
            <a:endParaRPr dirty="0"/>
          </a:p>
        </p:txBody>
      </p:sp>
      <p:sp>
        <p:nvSpPr>
          <p:cNvPr id="463" name="Shape 463"/>
          <p:cNvSpPr>
            <a:spLocks noGrp="1"/>
          </p:cNvSpPr>
          <p:nvPr>
            <p:ph type="body" sz="quarter" idx="1"/>
          </p:nvPr>
        </p:nvSpPr>
        <p:spPr>
          <a:prstGeom prst="rect">
            <a:avLst/>
          </a:prstGeom>
        </p:spPr>
        <p:txBody>
          <a:bodyPr/>
          <a:lstStyle>
            <a:lvl1pPr>
              <a:defRPr b="1"/>
            </a:lvl1p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dirty="0"/>
          </a:p>
        </p:txBody>
      </p:sp>
      <p:sp>
        <p:nvSpPr>
          <p:cNvPr id="157" name="Shape 157"/>
          <p:cNvSpPr>
            <a:spLocks noGrp="1"/>
          </p:cNvSpPr>
          <p:nvPr>
            <p:ph type="body" sz="quarter" idx="1"/>
          </p:nvPr>
        </p:nvSpPr>
        <p:spPr>
          <a:prstGeom prst="rect">
            <a:avLst/>
          </a:prstGeom>
        </p:spPr>
        <p:txBody>
          <a:bodyPr/>
          <a:lstStyle>
            <a:lvl1pPr>
              <a:spcBef>
                <a:spcPts val="700"/>
              </a:spcBef>
              <a:defRPr sz="2000" b="1"/>
            </a:lvl1p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dirty="0"/>
          </a:p>
        </p:txBody>
      </p:sp>
      <p:sp>
        <p:nvSpPr>
          <p:cNvPr id="490" name="Shape 490"/>
          <p:cNvSpPr>
            <a:spLocks noGrp="1"/>
          </p:cNvSpPr>
          <p:nvPr>
            <p:ph type="body" sz="quarter" idx="1"/>
          </p:nvPr>
        </p:nvSpPr>
        <p:spPr>
          <a:prstGeom prst="rect">
            <a:avLst/>
          </a:prstGeom>
        </p:spPr>
        <p:txBody>
          <a:bodyPr/>
          <a:lstStyle>
            <a:lvl1pPr>
              <a:defRPr b="1">
                <a:solidFill>
                  <a:srgbClr val="CC0000"/>
                </a:solidFill>
              </a:defRPr>
            </a:lvl1pPr>
          </a:lstStyle>
          <a:p>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prstGeom prst="rect">
            <a:avLst/>
          </a:prstGeom>
        </p:spPr>
        <p:txBody>
          <a:bodyPr/>
          <a:lstStyle/>
          <a:p>
            <a:endParaRPr dirty="0"/>
          </a:p>
        </p:txBody>
      </p:sp>
      <p:sp>
        <p:nvSpPr>
          <p:cNvPr id="522" name="Shape 522"/>
          <p:cNvSpPr>
            <a:spLocks noGrp="1"/>
          </p:cNvSpPr>
          <p:nvPr>
            <p:ph type="body" sz="quarter" idx="1"/>
          </p:nvPr>
        </p:nvSpPr>
        <p:spPr>
          <a:prstGeom prst="rect">
            <a:avLst/>
          </a:prstGeom>
        </p:spPr>
        <p:txBody>
          <a:bodyPr/>
          <a:lstStyle/>
          <a:p>
            <a:pPr>
              <a:lnSpc>
                <a:spcPct val="90000"/>
              </a:lnSpc>
              <a:defRPr sz="1000" b="1"/>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456074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prstGeom prst="rect">
            <a:avLst/>
          </a:prstGeom>
        </p:spPr>
        <p:txBody>
          <a:bodyPr/>
          <a:lstStyle/>
          <a:p>
            <a:endParaRPr dirty="0"/>
          </a:p>
        </p:txBody>
      </p:sp>
      <p:sp>
        <p:nvSpPr>
          <p:cNvPr id="615" name="Shape 615"/>
          <p:cNvSpPr>
            <a:spLocks noGrp="1"/>
          </p:cNvSpPr>
          <p:nvPr>
            <p:ph type="body" sz="quarter" idx="1"/>
          </p:nvPr>
        </p:nvSpPr>
        <p:spPr>
          <a:prstGeom prst="rect">
            <a:avLst/>
          </a:prstGeom>
        </p:spPr>
        <p:txBody>
          <a:bodyPr/>
          <a:lstStyle/>
          <a:p>
            <a:pPr>
              <a:defRPr b="1"/>
            </a:pPr>
            <a:r>
              <a:rPr dirty="0"/>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prstGeom prst="rect">
            <a:avLst/>
          </a:prstGeom>
        </p:spPr>
        <p:txBody>
          <a:bodyPr/>
          <a:lstStyle/>
          <a:p>
            <a:endParaRPr dirty="0"/>
          </a:p>
        </p:txBody>
      </p:sp>
      <p:sp>
        <p:nvSpPr>
          <p:cNvPr id="637" name="Shape 637"/>
          <p:cNvSpPr>
            <a:spLocks noGrp="1"/>
          </p:cNvSpPr>
          <p:nvPr>
            <p:ph type="body" sz="quarter" idx="1"/>
          </p:nvPr>
        </p:nvSpPr>
        <p:spPr>
          <a:prstGeom prst="rect">
            <a:avLst/>
          </a:prstGeom>
        </p:spPr>
        <p:txBody>
          <a:bodyPr/>
          <a:lstStyle>
            <a:lvl1pPr>
              <a:defRPr b="1">
                <a:solidFill>
                  <a:srgbClr val="CC0000"/>
                </a:solidFill>
              </a:defRPr>
            </a:lvl1pPr>
          </a:lstStyle>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3257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prstGeom prst="rect">
            <a:avLst/>
          </a:prstGeom>
        </p:spPr>
        <p:txBody>
          <a:bodyPr/>
          <a:lstStyle/>
          <a:p>
            <a:endParaRPr dirty="0"/>
          </a:p>
        </p:txBody>
      </p:sp>
      <p:sp>
        <p:nvSpPr>
          <p:cNvPr id="673" name="Shape 673"/>
          <p:cNvSpPr>
            <a:spLocks noGrp="1"/>
          </p:cNvSpPr>
          <p:nvPr>
            <p:ph type="body" sz="quarter" idx="1"/>
          </p:nvPr>
        </p:nvSpPr>
        <p:spPr>
          <a:prstGeom prst="rect">
            <a:avLst/>
          </a:prstGeom>
        </p:spPr>
        <p:txBody>
          <a:bodyPr/>
          <a:lstStyle/>
          <a:p>
            <a:pPr>
              <a:lnSpc>
                <a:spcPct val="90000"/>
              </a:lnSpc>
              <a:spcBef>
                <a:spcPts val="298"/>
              </a:spcBef>
              <a:buSzPct val="100000"/>
              <a:buNone/>
              <a:defRPr sz="1000" b="1">
                <a:solidFill>
                  <a:srgbClr val="A50021"/>
                </a:solidFill>
              </a:defRPr>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1534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dirty="0"/>
          </a:p>
        </p:txBody>
      </p:sp>
      <p:sp>
        <p:nvSpPr>
          <p:cNvPr id="749" name="Shape 74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0921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dirty="0"/>
          </a:p>
        </p:txBody>
      </p:sp>
      <p:sp>
        <p:nvSpPr>
          <p:cNvPr id="166" name="Shape 166"/>
          <p:cNvSpPr>
            <a:spLocks noGrp="1"/>
          </p:cNvSpPr>
          <p:nvPr>
            <p:ph type="body" sz="quarter" idx="1"/>
          </p:nvPr>
        </p:nvSpPr>
        <p:spPr>
          <a:prstGeom prst="rect">
            <a:avLst/>
          </a:prstGeom>
        </p:spPr>
        <p:txBody>
          <a:bodyPr/>
          <a:lstStyle/>
          <a:p>
            <a:pPr>
              <a:defRPr b="1">
                <a:solidFill>
                  <a:srgbClr val="990033"/>
                </a:solidFill>
              </a:defRPr>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hape 786"/>
          <p:cNvSpPr>
            <a:spLocks noGrp="1" noRot="1" noChangeAspect="1"/>
          </p:cNvSpPr>
          <p:nvPr>
            <p:ph type="sldImg"/>
          </p:nvPr>
        </p:nvSpPr>
        <p:spPr>
          <a:prstGeom prst="rect">
            <a:avLst/>
          </a:prstGeom>
        </p:spPr>
        <p:txBody>
          <a:bodyPr/>
          <a:lstStyle/>
          <a:p>
            <a:endParaRPr dirty="0"/>
          </a:p>
        </p:txBody>
      </p:sp>
      <p:sp>
        <p:nvSpPr>
          <p:cNvPr id="787" name="Shape 787"/>
          <p:cNvSpPr>
            <a:spLocks noGrp="1"/>
          </p:cNvSpPr>
          <p:nvPr>
            <p:ph type="body" sz="quarter" idx="1"/>
          </p:nvPr>
        </p:nvSpPr>
        <p:spPr>
          <a:prstGeom prst="rect">
            <a:avLst/>
          </a:prstGeom>
        </p:spPr>
        <p:txBody>
          <a:bodyPr/>
          <a:lstStyle/>
          <a:p>
            <a:pPr>
              <a:spcBef>
                <a:spcPts val="498"/>
              </a:spcBef>
              <a:defRPr sz="1400" b="1">
                <a:solidFill>
                  <a:srgbClr val="CC0000"/>
                </a:solidFill>
              </a:defRPr>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noRot="1" noChangeAspect="1"/>
          </p:cNvSpPr>
          <p:nvPr>
            <p:ph type="sldImg"/>
          </p:nvPr>
        </p:nvSpPr>
        <p:spPr>
          <a:prstGeom prst="rect">
            <a:avLst/>
          </a:prstGeom>
        </p:spPr>
        <p:txBody>
          <a:bodyPr/>
          <a:lstStyle/>
          <a:p>
            <a:endParaRPr dirty="0"/>
          </a:p>
        </p:txBody>
      </p:sp>
      <p:sp>
        <p:nvSpPr>
          <p:cNvPr id="811" name="Shape 811"/>
          <p:cNvSpPr>
            <a:spLocks noGrp="1"/>
          </p:cNvSpPr>
          <p:nvPr>
            <p:ph type="body" sz="quarter" idx="1"/>
          </p:nvPr>
        </p:nvSpPr>
        <p:spPr>
          <a:prstGeom prst="rect">
            <a:avLst/>
          </a:prstGeom>
        </p:spPr>
        <p:txBody>
          <a:bodyPr/>
          <a:lstStyle/>
          <a:p>
            <a:pPr algn="l">
              <a:defRPr b="1"/>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Shape 861"/>
          <p:cNvSpPr>
            <a:spLocks noGrp="1" noRot="1" noChangeAspect="1"/>
          </p:cNvSpPr>
          <p:nvPr>
            <p:ph type="sldImg"/>
          </p:nvPr>
        </p:nvSpPr>
        <p:spPr>
          <a:prstGeom prst="rect">
            <a:avLst/>
          </a:prstGeom>
        </p:spPr>
        <p:txBody>
          <a:bodyPr/>
          <a:lstStyle/>
          <a:p>
            <a:endParaRPr dirty="0"/>
          </a:p>
        </p:txBody>
      </p:sp>
      <p:sp>
        <p:nvSpPr>
          <p:cNvPr id="862" name="Shape 862"/>
          <p:cNvSpPr>
            <a:spLocks noGrp="1"/>
          </p:cNvSpPr>
          <p:nvPr>
            <p:ph type="body" sz="quarter" idx="1"/>
          </p:nvPr>
        </p:nvSpPr>
        <p:spPr>
          <a:prstGeom prst="rect">
            <a:avLst/>
          </a:prstGeom>
        </p:spPr>
        <p:txBody>
          <a:bodyPr/>
          <a:lstStyle/>
          <a:p>
            <a:pPr>
              <a:lnSpc>
                <a:spcPct val="90000"/>
              </a:lnSpc>
              <a:spcBef>
                <a:spcPts val="298"/>
              </a:spcBef>
              <a:defRPr sz="1000" b="1"/>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prstGeom prst="rect">
            <a:avLst/>
          </a:prstGeom>
        </p:spPr>
        <p:txBody>
          <a:bodyPr/>
          <a:lstStyle/>
          <a:p>
            <a:endParaRPr dirty="0"/>
          </a:p>
        </p:txBody>
      </p:sp>
      <p:sp>
        <p:nvSpPr>
          <p:cNvPr id="847" name="Shape 847"/>
          <p:cNvSpPr>
            <a:spLocks noGrp="1"/>
          </p:cNvSpPr>
          <p:nvPr>
            <p:ph type="body" sz="quarter" idx="1"/>
          </p:nvPr>
        </p:nvSpPr>
        <p:spPr>
          <a:prstGeom prst="rect">
            <a:avLst/>
          </a:prstGeom>
        </p:spPr>
        <p:txBody>
          <a:bodyPr/>
          <a:lstStyle/>
          <a:p>
            <a:pPr algn="l">
              <a:defRPr b="1"/>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1973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6975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3597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2553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Shape 1069"/>
          <p:cNvSpPr>
            <a:spLocks noGrp="1" noRot="1" noChangeAspect="1"/>
          </p:cNvSpPr>
          <p:nvPr>
            <p:ph type="sldImg"/>
          </p:nvPr>
        </p:nvSpPr>
        <p:spPr>
          <a:prstGeom prst="rect">
            <a:avLst/>
          </a:prstGeom>
        </p:spPr>
        <p:txBody>
          <a:bodyPr/>
          <a:lstStyle/>
          <a:p>
            <a:endParaRPr dirty="0"/>
          </a:p>
        </p:txBody>
      </p:sp>
      <p:sp>
        <p:nvSpPr>
          <p:cNvPr id="1070" name="Shape 1070"/>
          <p:cNvSpPr>
            <a:spLocks noGrp="1"/>
          </p:cNvSpPr>
          <p:nvPr>
            <p:ph type="body" sz="quarter" idx="1"/>
          </p:nvPr>
        </p:nvSpPr>
        <p:spPr>
          <a:prstGeom prst="rect">
            <a:avLst/>
          </a:prstGeom>
        </p:spPr>
        <p:txBody>
          <a:bodyPr/>
          <a:lstStyle/>
          <a:p>
            <a:pPr>
              <a:defRPr b="1"/>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Shape 1104"/>
          <p:cNvSpPr>
            <a:spLocks noGrp="1" noRot="1" noChangeAspect="1"/>
          </p:cNvSpPr>
          <p:nvPr>
            <p:ph type="sldImg"/>
          </p:nvPr>
        </p:nvSpPr>
        <p:spPr>
          <a:prstGeom prst="rect">
            <a:avLst/>
          </a:prstGeom>
        </p:spPr>
        <p:txBody>
          <a:bodyPr/>
          <a:lstStyle/>
          <a:p>
            <a:endParaRPr dirty="0"/>
          </a:p>
        </p:txBody>
      </p:sp>
      <p:sp>
        <p:nvSpPr>
          <p:cNvPr id="1105" name="Shape 1105"/>
          <p:cNvSpPr>
            <a:spLocks noGrp="1"/>
          </p:cNvSpPr>
          <p:nvPr>
            <p:ph type="body" sz="quarter" idx="1"/>
          </p:nvPr>
        </p:nvSpPr>
        <p:spPr>
          <a:prstGeom prst="rect">
            <a:avLst/>
          </a:prstGeom>
        </p:spPr>
        <p:txBody>
          <a:bodyPr/>
          <a:lstStyle/>
          <a:p>
            <a:pPr>
              <a:defRPr b="1"/>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dirty="0"/>
          </a:p>
        </p:txBody>
      </p:sp>
      <p:sp>
        <p:nvSpPr>
          <p:cNvPr id="183" name="Shape 183"/>
          <p:cNvSpPr>
            <a:spLocks noGrp="1"/>
          </p:cNvSpPr>
          <p:nvPr>
            <p:ph type="body" sz="quarter" idx="1"/>
          </p:nvPr>
        </p:nvSpPr>
        <p:spPr>
          <a:prstGeom prst="rect">
            <a:avLst/>
          </a:prstGeom>
        </p:spPr>
        <p:txBody>
          <a:bodyPr/>
          <a:lstStyle/>
          <a:p>
            <a:pPr>
              <a:defRPr b="1">
                <a:solidFill>
                  <a:srgbClr val="990033"/>
                </a:solidFill>
              </a:defRPr>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2362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Shape 976"/>
          <p:cNvSpPr>
            <a:spLocks noGrp="1" noRot="1" noChangeAspect="1"/>
          </p:cNvSpPr>
          <p:nvPr>
            <p:ph type="sldImg"/>
          </p:nvPr>
        </p:nvSpPr>
        <p:spPr>
          <a:prstGeom prst="rect">
            <a:avLst/>
          </a:prstGeom>
        </p:spPr>
        <p:txBody>
          <a:bodyPr/>
          <a:lstStyle/>
          <a:p>
            <a:endParaRPr dirty="0"/>
          </a:p>
        </p:txBody>
      </p:sp>
      <p:sp>
        <p:nvSpPr>
          <p:cNvPr id="977" name="Shape 977"/>
          <p:cNvSpPr>
            <a:spLocks noGrp="1"/>
          </p:cNvSpPr>
          <p:nvPr>
            <p:ph type="body" sz="quarter" idx="1"/>
          </p:nvPr>
        </p:nvSpPr>
        <p:spPr>
          <a:prstGeom prst="rect">
            <a:avLst/>
          </a:prstGeom>
        </p:spPr>
        <p:txBody>
          <a:bodyPr/>
          <a:lstStyle/>
          <a:p>
            <a:pPr>
              <a:defRPr b="1"/>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Shape 1010"/>
          <p:cNvSpPr>
            <a:spLocks noGrp="1" noRot="1" noChangeAspect="1"/>
          </p:cNvSpPr>
          <p:nvPr>
            <p:ph type="sldImg"/>
          </p:nvPr>
        </p:nvSpPr>
        <p:spPr>
          <a:prstGeom prst="rect">
            <a:avLst/>
          </a:prstGeom>
        </p:spPr>
        <p:txBody>
          <a:bodyPr/>
          <a:lstStyle/>
          <a:p>
            <a:endParaRPr dirty="0"/>
          </a:p>
        </p:txBody>
      </p:sp>
      <p:sp>
        <p:nvSpPr>
          <p:cNvPr id="1011" name="Shape 1011"/>
          <p:cNvSpPr>
            <a:spLocks noGrp="1"/>
          </p:cNvSpPr>
          <p:nvPr>
            <p:ph type="body" sz="quarter" idx="1"/>
          </p:nvPr>
        </p:nvSpPr>
        <p:spPr>
          <a:prstGeom prst="rect">
            <a:avLst/>
          </a:prstGeom>
        </p:spPr>
        <p:txBody>
          <a:bodyPr/>
          <a:lstStyle/>
          <a:p>
            <a:pPr algn="l">
              <a:defRPr b="1"/>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dirty="0"/>
          </a:p>
        </p:txBody>
      </p:sp>
      <p:sp>
        <p:nvSpPr>
          <p:cNvPr id="1023" name="Shape 1023"/>
          <p:cNvSpPr>
            <a:spLocks noGrp="1"/>
          </p:cNvSpPr>
          <p:nvPr>
            <p:ph type="body" sz="quarter" idx="1"/>
          </p:nvPr>
        </p:nvSpPr>
        <p:spPr>
          <a:prstGeom prst="rect">
            <a:avLst/>
          </a:prstGeom>
        </p:spPr>
        <p:txBody>
          <a:bodyPr/>
          <a:lstStyle/>
          <a:p>
            <a:pPr>
              <a:defRPr sz="800" b="1"/>
            </a:pPr>
            <a:endParaRPr sz="8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noRot="1" noChangeAspect="1"/>
          </p:cNvSpPr>
          <p:nvPr>
            <p:ph type="sldImg"/>
          </p:nvPr>
        </p:nvSpPr>
        <p:spPr>
          <a:prstGeom prst="rect">
            <a:avLst/>
          </a:prstGeom>
        </p:spPr>
        <p:txBody>
          <a:bodyPr/>
          <a:lstStyle/>
          <a:p>
            <a:endParaRPr dirty="0"/>
          </a:p>
        </p:txBody>
      </p:sp>
      <p:sp>
        <p:nvSpPr>
          <p:cNvPr id="1043" name="Shape 1043"/>
          <p:cNvSpPr>
            <a:spLocks noGrp="1"/>
          </p:cNvSpPr>
          <p:nvPr>
            <p:ph type="body" sz="quarter" idx="1"/>
          </p:nvPr>
        </p:nvSpPr>
        <p:spPr>
          <a:prstGeom prst="rect">
            <a:avLst/>
          </a:prstGeom>
        </p:spPr>
        <p:txBody>
          <a:bodyPr/>
          <a:lstStyle/>
          <a:p>
            <a:pPr algn="ctr">
              <a:defRPr b="1"/>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309C4-0488-460C-BC98-9486B1C509A5}" type="slidenum">
              <a:rPr lang="en-US" smtClean="0"/>
              <a:t>55</a:t>
            </a:fld>
            <a:endParaRPr lang="en-US"/>
          </a:p>
        </p:txBody>
      </p:sp>
    </p:spTree>
    <p:extLst>
      <p:ext uri="{BB962C8B-B14F-4D97-AF65-F5344CB8AC3E}">
        <p14:creationId xmlns:p14="http://schemas.microsoft.com/office/powerpoint/2010/main" val="17648321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5505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hape 1052"/>
          <p:cNvSpPr>
            <a:spLocks noGrp="1" noRot="1" noChangeAspect="1"/>
          </p:cNvSpPr>
          <p:nvPr>
            <p:ph type="sldImg"/>
          </p:nvPr>
        </p:nvSpPr>
        <p:spPr>
          <a:prstGeom prst="rect">
            <a:avLst/>
          </a:prstGeom>
        </p:spPr>
        <p:txBody>
          <a:bodyPr/>
          <a:lstStyle/>
          <a:p>
            <a:endParaRPr dirty="0"/>
          </a:p>
        </p:txBody>
      </p:sp>
      <p:sp>
        <p:nvSpPr>
          <p:cNvPr id="1053" name="Shape 1053"/>
          <p:cNvSpPr>
            <a:spLocks noGrp="1"/>
          </p:cNvSpPr>
          <p:nvPr>
            <p:ph type="body" sz="quarter" idx="1"/>
          </p:nvPr>
        </p:nvSpPr>
        <p:spPr>
          <a:prstGeom prst="rect">
            <a:avLst/>
          </a:prstGeom>
        </p:spPr>
        <p:txBody>
          <a:bodyPr/>
          <a:lstStyle/>
          <a:p>
            <a:pPr algn="l">
              <a:defRPr b="1"/>
            </a:pPr>
            <a:endParaRPr b="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hape 1058"/>
          <p:cNvSpPr>
            <a:spLocks noGrp="1" noRot="1" noChangeAspect="1"/>
          </p:cNvSpPr>
          <p:nvPr>
            <p:ph type="sldImg"/>
          </p:nvPr>
        </p:nvSpPr>
        <p:spPr>
          <a:prstGeom prst="rect">
            <a:avLst/>
          </a:prstGeom>
        </p:spPr>
        <p:txBody>
          <a:bodyPr/>
          <a:lstStyle/>
          <a:p>
            <a:endParaRPr dirty="0"/>
          </a:p>
        </p:txBody>
      </p:sp>
      <p:sp>
        <p:nvSpPr>
          <p:cNvPr id="1059" name="Shape 1059"/>
          <p:cNvSpPr>
            <a:spLocks noGrp="1"/>
          </p:cNvSpPr>
          <p:nvPr>
            <p:ph type="body" sz="quarter" idx="1"/>
          </p:nvPr>
        </p:nvSpPr>
        <p:spPr>
          <a:prstGeom prst="rect">
            <a:avLst/>
          </a:prstGeom>
        </p:spPr>
        <p:txBody>
          <a:bodyPr/>
          <a:lstStyle/>
          <a:p>
            <a:pPr algn="l">
              <a:defRPr b="1"/>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07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dirty="0"/>
          </a:p>
        </p:txBody>
      </p:sp>
      <p:sp>
        <p:nvSpPr>
          <p:cNvPr id="191" name="Shape 191"/>
          <p:cNvSpPr>
            <a:spLocks noGrp="1"/>
          </p:cNvSpPr>
          <p:nvPr>
            <p:ph type="body" sz="quarter" idx="1"/>
          </p:nvPr>
        </p:nvSpPr>
        <p:spPr>
          <a:prstGeom prst="rect">
            <a:avLst/>
          </a:prstGeom>
        </p:spPr>
        <p:txBody>
          <a:bodyPr/>
          <a:lstStyle>
            <a:lvl1pPr>
              <a:defRPr b="1"/>
            </a:lvl1pPr>
          </a:lstStyle>
          <a:p>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prstGeom prst="rect">
            <a:avLst/>
          </a:prstGeom>
        </p:spPr>
        <p:txBody>
          <a:bodyPr/>
          <a:lstStyle/>
          <a:p>
            <a:endParaRPr dirty="0"/>
          </a:p>
        </p:txBody>
      </p:sp>
      <p:sp>
        <p:nvSpPr>
          <p:cNvPr id="1116" name="Shape 1116"/>
          <p:cNvSpPr>
            <a:spLocks noGrp="1"/>
          </p:cNvSpPr>
          <p:nvPr>
            <p:ph type="body" sz="quarter" idx="1"/>
          </p:nvPr>
        </p:nvSpPr>
        <p:spPr>
          <a:prstGeom prst="rect">
            <a:avLst/>
          </a:prstGeom>
        </p:spPr>
        <p:txBody>
          <a:bodyPr/>
          <a:lstStyle/>
          <a:p>
            <a:pPr algn="l">
              <a:lnSpc>
                <a:spcPct val="90000"/>
              </a:lnSpc>
              <a:defRPr b="1"/>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Shape 1162"/>
          <p:cNvSpPr>
            <a:spLocks noGrp="1" noRot="1" noChangeAspect="1"/>
          </p:cNvSpPr>
          <p:nvPr>
            <p:ph type="sldImg"/>
          </p:nvPr>
        </p:nvSpPr>
        <p:spPr>
          <a:prstGeom prst="rect">
            <a:avLst/>
          </a:prstGeom>
        </p:spPr>
        <p:txBody>
          <a:bodyPr/>
          <a:lstStyle/>
          <a:p>
            <a:endParaRPr dirty="0"/>
          </a:p>
        </p:txBody>
      </p:sp>
      <p:sp>
        <p:nvSpPr>
          <p:cNvPr id="1163" name="Shape 1163"/>
          <p:cNvSpPr>
            <a:spLocks noGrp="1"/>
          </p:cNvSpPr>
          <p:nvPr>
            <p:ph type="body" sz="quarter" idx="1"/>
          </p:nvPr>
        </p:nvSpPr>
        <p:spPr>
          <a:prstGeom prst="rect">
            <a:avLst/>
          </a:prstGeom>
        </p:spPr>
        <p:txBody>
          <a:bodyPr/>
          <a:lstStyle/>
          <a:p>
            <a:pPr>
              <a:spcBef>
                <a:spcPts val="498"/>
              </a:spcBef>
              <a:defRPr sz="1400" b="1">
                <a:solidFill>
                  <a:srgbClr val="990033"/>
                </a:solidFill>
              </a:defRPr>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Shape 1175"/>
          <p:cNvSpPr>
            <a:spLocks noGrp="1" noRot="1" noChangeAspect="1"/>
          </p:cNvSpPr>
          <p:nvPr>
            <p:ph type="sldImg"/>
          </p:nvPr>
        </p:nvSpPr>
        <p:spPr>
          <a:prstGeom prst="rect">
            <a:avLst/>
          </a:prstGeom>
        </p:spPr>
        <p:txBody>
          <a:bodyPr/>
          <a:lstStyle/>
          <a:p>
            <a:endParaRPr dirty="0"/>
          </a:p>
        </p:txBody>
      </p:sp>
      <p:sp>
        <p:nvSpPr>
          <p:cNvPr id="1176" name="Shape 1176"/>
          <p:cNvSpPr>
            <a:spLocks noGrp="1"/>
          </p:cNvSpPr>
          <p:nvPr>
            <p:ph type="body" sz="quarter" idx="1"/>
          </p:nvPr>
        </p:nvSpPr>
        <p:spPr>
          <a:prstGeom prst="rect">
            <a:avLst/>
          </a:prstGeom>
        </p:spPr>
        <p:txBody>
          <a:bodyPr/>
          <a:lstStyle/>
          <a:p>
            <a:pPr>
              <a:defRPr sz="1600" b="1">
                <a:solidFill>
                  <a:srgbClr val="990033"/>
                </a:solidFill>
              </a:defRPr>
            </a:pPr>
            <a:endParaRPr dirty="0"/>
          </a:p>
          <a:p>
            <a:pPr>
              <a:defRPr sz="1600" b="1">
                <a:solidFill>
                  <a:srgbClr val="9900FF"/>
                </a:solidFill>
              </a:defRPr>
            </a:pPr>
            <a:endParaRPr dirty="0"/>
          </a:p>
          <a:p>
            <a:pPr>
              <a:defRPr sz="1400" b="1"/>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Shape 1175"/>
          <p:cNvSpPr>
            <a:spLocks noGrp="1" noRot="1" noChangeAspect="1"/>
          </p:cNvSpPr>
          <p:nvPr>
            <p:ph type="sldImg"/>
          </p:nvPr>
        </p:nvSpPr>
        <p:spPr>
          <a:prstGeom prst="rect">
            <a:avLst/>
          </a:prstGeom>
        </p:spPr>
        <p:txBody>
          <a:bodyPr/>
          <a:lstStyle/>
          <a:p>
            <a:endParaRPr dirty="0"/>
          </a:p>
        </p:txBody>
      </p:sp>
      <p:sp>
        <p:nvSpPr>
          <p:cNvPr id="1176" name="Shape 1176"/>
          <p:cNvSpPr>
            <a:spLocks noGrp="1"/>
          </p:cNvSpPr>
          <p:nvPr>
            <p:ph type="body" sz="quarter" idx="1"/>
          </p:nvPr>
        </p:nvSpPr>
        <p:spPr>
          <a:prstGeom prst="rect">
            <a:avLst/>
          </a:prstGeom>
        </p:spPr>
        <p:txBody>
          <a:bodyPr/>
          <a:lstStyle/>
          <a:p>
            <a:pPr>
              <a:defRPr sz="1600" b="1">
                <a:solidFill>
                  <a:srgbClr val="990033"/>
                </a:solidFill>
              </a:defRPr>
            </a:pPr>
            <a:endParaRPr dirty="0"/>
          </a:p>
          <a:p>
            <a:pPr>
              <a:defRPr sz="1600" b="1">
                <a:solidFill>
                  <a:srgbClr val="9900FF"/>
                </a:solidFill>
              </a:defRPr>
            </a:pPr>
            <a:endParaRPr dirty="0"/>
          </a:p>
          <a:p>
            <a:pPr>
              <a:defRPr sz="1400" b="1"/>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Shape 1175"/>
          <p:cNvSpPr>
            <a:spLocks noGrp="1" noRot="1" noChangeAspect="1"/>
          </p:cNvSpPr>
          <p:nvPr>
            <p:ph type="sldImg"/>
          </p:nvPr>
        </p:nvSpPr>
        <p:spPr>
          <a:prstGeom prst="rect">
            <a:avLst/>
          </a:prstGeom>
        </p:spPr>
        <p:txBody>
          <a:bodyPr/>
          <a:lstStyle/>
          <a:p>
            <a:endParaRPr dirty="0"/>
          </a:p>
        </p:txBody>
      </p:sp>
      <p:sp>
        <p:nvSpPr>
          <p:cNvPr id="1176" name="Shape 1176"/>
          <p:cNvSpPr>
            <a:spLocks noGrp="1"/>
          </p:cNvSpPr>
          <p:nvPr>
            <p:ph type="body" sz="quarter" idx="1"/>
          </p:nvPr>
        </p:nvSpPr>
        <p:spPr>
          <a:prstGeom prst="rect">
            <a:avLst/>
          </a:prstGeom>
        </p:spPr>
        <p:txBody>
          <a:bodyPr/>
          <a:lstStyle/>
          <a:p>
            <a:pPr>
              <a:defRPr sz="1600" b="1">
                <a:solidFill>
                  <a:srgbClr val="990033"/>
                </a:solidFill>
              </a:defRPr>
            </a:pPr>
            <a:endParaRPr dirty="0"/>
          </a:p>
          <a:p>
            <a:pPr>
              <a:defRPr sz="1600" b="1">
                <a:solidFill>
                  <a:srgbClr val="9900FF"/>
                </a:solidFill>
              </a:defRPr>
            </a:pPr>
            <a:endParaRPr dirty="0"/>
          </a:p>
          <a:p>
            <a:pPr>
              <a:defRPr sz="1400" b="1"/>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dirty="0"/>
          </a:p>
        </p:txBody>
      </p:sp>
      <p:sp>
        <p:nvSpPr>
          <p:cNvPr id="1185" name="Shape 118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358307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dirty="0"/>
          </a:p>
        </p:txBody>
      </p:sp>
      <p:sp>
        <p:nvSpPr>
          <p:cNvPr id="209" name="Shape 209"/>
          <p:cNvSpPr>
            <a:spLocks noGrp="1"/>
          </p:cNvSpPr>
          <p:nvPr>
            <p:ph type="body" sz="quarter" idx="1"/>
          </p:nvPr>
        </p:nvSpPr>
        <p:spPr>
          <a:prstGeom prst="rect">
            <a:avLst/>
          </a:prstGeom>
        </p:spPr>
        <p:txBody>
          <a:bodyPr/>
          <a:lstStyle>
            <a:lvl1pPr>
              <a:lnSpc>
                <a:spcPct val="90000"/>
              </a:lnSpc>
              <a:defRPr b="1">
                <a:solidFill>
                  <a:srgbClr val="990033"/>
                </a:solidFill>
              </a:defRPr>
            </a:lvl1p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dirty="0"/>
          </a:p>
        </p:txBody>
      </p:sp>
      <p:sp>
        <p:nvSpPr>
          <p:cNvPr id="228" name="Shape 228"/>
          <p:cNvSpPr>
            <a:spLocks noGrp="1"/>
          </p:cNvSpPr>
          <p:nvPr>
            <p:ph type="body" sz="quarter" idx="1"/>
          </p:nvPr>
        </p:nvSpPr>
        <p:spPr>
          <a:prstGeom prst="rect">
            <a:avLst/>
          </a:prstGeom>
        </p:spPr>
        <p:txBody>
          <a:bodyPr/>
          <a:lstStyle/>
          <a:p>
            <a:pPr>
              <a:defRPr b="1"/>
            </a:pPr>
            <a:endParaRPr sz="14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ounded Rectangle"/>
          <p:cNvSpPr/>
          <p:nvPr/>
        </p:nvSpPr>
        <p:spPr>
          <a:xfrm>
            <a:off x="228600" y="228600"/>
            <a:ext cx="8696325" cy="2468563"/>
          </a:xfrm>
          <a:prstGeom prst="roundRect">
            <a:avLst>
              <a:gd name="adj" fmla="val 3361"/>
            </a:avLst>
          </a:prstGeom>
          <a:gradFill>
            <a:gsLst>
              <a:gs pos="0">
                <a:srgbClr val="83D3FE"/>
              </a:gs>
              <a:gs pos="10000">
                <a:srgbClr val="83D3FE"/>
              </a:gs>
              <a:gs pos="100000">
                <a:srgbClr val="0293E0"/>
              </a:gs>
            </a:gsLst>
            <a:lin ang="16200000"/>
          </a:gradFill>
          <a:ln w="12700">
            <a:miter lim="400000"/>
          </a:ln>
        </p:spPr>
        <p:txBody>
          <a:bodyPr lIns="45719" rIns="45719" anchor="ctr"/>
          <a:lstStyle/>
          <a:p>
            <a:pPr algn="ctr">
              <a:defRPr sz="1800" b="0">
                <a:solidFill>
                  <a:srgbClr val="FFFFFF"/>
                </a:solidFill>
              </a:defRPr>
            </a:pPr>
            <a:endParaRPr dirty="0"/>
          </a:p>
        </p:txBody>
      </p:sp>
      <p:grpSp>
        <p:nvGrpSpPr>
          <p:cNvPr id="8" name="Group"/>
          <p:cNvGrpSpPr/>
          <p:nvPr/>
        </p:nvGrpSpPr>
        <p:grpSpPr>
          <a:xfrm>
            <a:off x="211137" y="1679575"/>
            <a:ext cx="8723313" cy="1330325"/>
            <a:chOff x="0" y="0"/>
            <a:chExt cx="8723312" cy="1330325"/>
          </a:xfrm>
        </p:grpSpPr>
        <p:sp>
          <p:nvSpPr>
            <p:cNvPr id="3" name="Shape"/>
            <p:cNvSpPr/>
            <p:nvPr/>
          </p:nvSpPr>
          <p:spPr>
            <a:xfrm>
              <a:off x="5835729" y="145085"/>
              <a:ext cx="2876410" cy="714270"/>
            </a:xfrm>
            <a:custGeom>
              <a:avLst/>
              <a:gdLst/>
              <a:ahLst/>
              <a:cxnLst>
                <a:cxn ang="0">
                  <a:pos x="wd2" y="hd2"/>
                </a:cxn>
                <a:cxn ang="5400000">
                  <a:pos x="wd2" y="hd2"/>
                </a:cxn>
                <a:cxn ang="10800000">
                  <a:pos x="wd2" y="hd2"/>
                </a:cxn>
                <a:cxn ang="16200000">
                  <a:pos x="wd2" y="hd2"/>
                </a:cxn>
              </a:cxnLst>
              <a:rect l="0" t="0" r="r" b="b"/>
              <a:pathLst>
                <a:path w="21600" h="21600" extrusionOk="0">
                  <a:moveTo>
                    <a:pt x="21552" y="0"/>
                  </a:moveTo>
                  <a:lnTo>
                    <a:pt x="20642" y="607"/>
                  </a:lnTo>
                  <a:lnTo>
                    <a:pt x="19716" y="1282"/>
                  </a:lnTo>
                  <a:lnTo>
                    <a:pt x="18774" y="2025"/>
                  </a:lnTo>
                  <a:lnTo>
                    <a:pt x="17800" y="2767"/>
                  </a:lnTo>
                  <a:lnTo>
                    <a:pt x="16811" y="3645"/>
                  </a:lnTo>
                  <a:lnTo>
                    <a:pt x="15789" y="4522"/>
                  </a:lnTo>
                  <a:lnTo>
                    <a:pt x="14751" y="5535"/>
                  </a:lnTo>
                  <a:lnTo>
                    <a:pt x="13682" y="6547"/>
                  </a:lnTo>
                  <a:lnTo>
                    <a:pt x="11750" y="8505"/>
                  </a:lnTo>
                  <a:lnTo>
                    <a:pt x="9866" y="10260"/>
                  </a:lnTo>
                  <a:lnTo>
                    <a:pt x="8062" y="11880"/>
                  </a:lnTo>
                  <a:lnTo>
                    <a:pt x="6322" y="13433"/>
                  </a:lnTo>
                  <a:lnTo>
                    <a:pt x="4662" y="14782"/>
                  </a:lnTo>
                  <a:lnTo>
                    <a:pt x="3049" y="15998"/>
                  </a:lnTo>
                  <a:lnTo>
                    <a:pt x="1501" y="17145"/>
                  </a:lnTo>
                  <a:lnTo>
                    <a:pt x="0" y="18158"/>
                  </a:lnTo>
                  <a:lnTo>
                    <a:pt x="1038" y="18765"/>
                  </a:lnTo>
                  <a:lnTo>
                    <a:pt x="2027" y="19305"/>
                  </a:lnTo>
                  <a:lnTo>
                    <a:pt x="2985" y="19778"/>
                  </a:lnTo>
                  <a:lnTo>
                    <a:pt x="3927" y="20182"/>
                  </a:lnTo>
                  <a:lnTo>
                    <a:pt x="4837" y="20588"/>
                  </a:lnTo>
                  <a:lnTo>
                    <a:pt x="5715" y="20858"/>
                  </a:lnTo>
                  <a:lnTo>
                    <a:pt x="6561" y="21128"/>
                  </a:lnTo>
                  <a:lnTo>
                    <a:pt x="7392" y="21330"/>
                  </a:lnTo>
                  <a:lnTo>
                    <a:pt x="8206" y="21465"/>
                  </a:lnTo>
                  <a:lnTo>
                    <a:pt x="8988" y="21533"/>
                  </a:lnTo>
                  <a:lnTo>
                    <a:pt x="9738" y="21600"/>
                  </a:lnTo>
                  <a:lnTo>
                    <a:pt x="10473" y="21600"/>
                  </a:lnTo>
                  <a:lnTo>
                    <a:pt x="11191" y="21533"/>
                  </a:lnTo>
                  <a:lnTo>
                    <a:pt x="11894" y="21465"/>
                  </a:lnTo>
                  <a:lnTo>
                    <a:pt x="12564" y="21330"/>
                  </a:lnTo>
                  <a:lnTo>
                    <a:pt x="13219" y="21128"/>
                  </a:lnTo>
                  <a:lnTo>
                    <a:pt x="13841" y="20925"/>
                  </a:lnTo>
                  <a:lnTo>
                    <a:pt x="14464" y="20655"/>
                  </a:lnTo>
                  <a:lnTo>
                    <a:pt x="15645" y="19980"/>
                  </a:lnTo>
                  <a:lnTo>
                    <a:pt x="16763" y="19170"/>
                  </a:lnTo>
                  <a:lnTo>
                    <a:pt x="17816" y="18225"/>
                  </a:lnTo>
                  <a:lnTo>
                    <a:pt x="18327" y="17685"/>
                  </a:lnTo>
                  <a:lnTo>
                    <a:pt x="18822" y="17145"/>
                  </a:lnTo>
                  <a:lnTo>
                    <a:pt x="19780" y="15930"/>
                  </a:lnTo>
                  <a:lnTo>
                    <a:pt x="20690" y="14580"/>
                  </a:lnTo>
                  <a:lnTo>
                    <a:pt x="21568" y="13162"/>
                  </a:lnTo>
                  <a:lnTo>
                    <a:pt x="21600" y="13095"/>
                  </a:lnTo>
                  <a:lnTo>
                    <a:pt x="21600" y="0"/>
                  </a:lnTo>
                  <a:lnTo>
                    <a:pt x="21552" y="0"/>
                  </a:lnTo>
                  <a:close/>
                </a:path>
              </a:pathLst>
            </a:custGeom>
            <a:solidFill>
              <a:srgbClr val="C6E7FC">
                <a:alpha val="29019"/>
              </a:srgbClr>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 name="Shape"/>
            <p:cNvSpPr/>
            <p:nvPr/>
          </p:nvSpPr>
          <p:spPr>
            <a:xfrm>
              <a:off x="2407637" y="16740"/>
              <a:ext cx="5544476" cy="850427"/>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C6E7FC">
                <a:alpha val="39999"/>
              </a:srgbClr>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 name="Line"/>
            <p:cNvSpPr/>
            <p:nvPr/>
          </p:nvSpPr>
          <p:spPr>
            <a:xfrm>
              <a:off x="2617043" y="29017"/>
              <a:ext cx="5467941" cy="774535"/>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6" name="Line"/>
            <p:cNvSpPr/>
            <p:nvPr/>
          </p:nvSpPr>
          <p:spPr>
            <a:xfrm>
              <a:off x="5397784" y="15624"/>
              <a:ext cx="3307977" cy="6517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7" name="Shape"/>
            <p:cNvSpPr/>
            <p:nvPr/>
          </p:nvSpPr>
          <p:spPr>
            <a:xfrm>
              <a:off x="0" y="0"/>
              <a:ext cx="8723313" cy="1330325"/>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9"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r>
              <a:t>Title Text</a:t>
            </a:r>
          </a:p>
        </p:txBody>
      </p:sp>
      <p:sp>
        <p:nvSpPr>
          <p:cNvPr id="1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4453329" y="6316980"/>
            <a:ext cx="237342" cy="231140"/>
          </a:xfrm>
          <a:prstGeom prst="rect">
            <a:avLst/>
          </a:prstGeom>
          <a:ln w="12700">
            <a:miter lim="400000"/>
          </a:ln>
        </p:spPr>
        <p:txBody>
          <a:bodyPr wrap="none" lIns="45719" rIns="45719" anchor="ctr">
            <a:spAutoFit/>
          </a:bodyPr>
          <a:lstStyle>
            <a:lvl1pPr algn="ctr">
              <a:defRPr sz="1000" b="0">
                <a:solidFill>
                  <a:srgbClr val="073E87"/>
                </a:solidFill>
              </a:defRPr>
            </a:lvl1pPr>
          </a:lstStyle>
          <a:p>
            <a:fld id="{86CB4B4D-7CA3-9044-876B-883B54F8677D}" type="slidenum">
              <a:t>‹#›</a:t>
            </a:fld>
            <a:endParaRPr dirty="0"/>
          </a:p>
        </p:txBody>
      </p:sp>
    </p:spTree>
    <p:extLst>
      <p:ext uri="{BB962C8B-B14F-4D97-AF65-F5344CB8AC3E}">
        <p14:creationId xmlns:p14="http://schemas.microsoft.com/office/powerpoint/2010/main" val="1228426498"/>
      </p:ext>
    </p:extLst>
  </p:cSld>
  <p:clrMap bg1="lt1" tx1="dk1" bg2="lt2" tx2="dk2" accent1="accent1" accent2="accent2" accent3="accent3" accent4="accent4" accent5="accent5" accent6="accent6" hlink="hlink" folHlink="folHlink"/>
  <p:sldLayoutIdLst>
    <p:sldLayoutId id="2147483649" r:id="rId1"/>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9pPr>
    </p:titleStyle>
    <p:bodyStyle>
      <a:lvl1pPr marL="273050" marR="0" indent="-273050"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1pPr>
      <a:lvl2pPr marL="601085" marR="0" indent="-297872"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2pPr>
      <a:lvl3pPr marL="901382" marR="0" indent="-274319"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3pPr>
      <a:lvl4pPr marL="1219200" marR="0" indent="-304800"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4pPr>
      <a:lvl5pPr marL="1576387" marR="0" indent="-342900"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5pPr>
      <a:lvl6pPr marL="2033587" marR="0" indent="-342900"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6pPr>
      <a:lvl7pPr marL="2490787" marR="0" indent="-342900"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7pPr>
      <a:lvl8pPr marL="2947987" marR="0" indent="-342900"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8pPr>
      <a:lvl9pPr marL="3405187" marR="0" indent="-342900" algn="l" defTabSz="914400" rtl="0" latinLnBrk="0">
        <a:lnSpc>
          <a:spcPct val="100000"/>
        </a:lnSpc>
        <a:spcBef>
          <a:spcPts val="500"/>
        </a:spcBef>
        <a:spcAft>
          <a:spcPts val="0"/>
        </a:spcAft>
        <a:buClr>
          <a:schemeClr val="accent1"/>
        </a:buClr>
        <a:buSzPct val="100000"/>
        <a:buFont typeface="Symbol"/>
        <a:buChar char=""/>
        <a:tabLst/>
        <a:defRPr sz="2400" b="0" i="0" u="none" strike="noStrike" cap="none" spc="0" baseline="0">
          <a:ln>
            <a:noFill/>
          </a:ln>
          <a:solidFill>
            <a:srgbClr val="073E87"/>
          </a:solidFill>
          <a:uFillTx/>
          <a:latin typeface="Candara"/>
          <a:ea typeface="Candara"/>
          <a:cs typeface="Candara"/>
          <a:sym typeface="Candara"/>
        </a:defRPr>
      </a:lvl9pPr>
    </p:bodyStyle>
    <p:otherStyle>
      <a:lvl1pPr marL="0" marR="0" indent="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1pPr>
      <a:lvl2pPr marL="0" marR="0" indent="45720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2pPr>
      <a:lvl3pPr marL="0" marR="0" indent="91440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3pPr>
      <a:lvl4pPr marL="0" marR="0" indent="137160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4pPr>
      <a:lvl5pPr marL="0" marR="0" indent="182880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5pPr>
      <a:lvl6pPr marL="0" marR="0" indent="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6pPr>
      <a:lvl7pPr marL="0" marR="0" indent="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7pPr>
      <a:lvl8pPr marL="0" marR="0" indent="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8pPr>
      <a:lvl9pPr marL="0" marR="0" indent="0" algn="ct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ndar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DEALER"/>
          <p:cNvSpPr txBox="1">
            <a:spLocks noGrp="1"/>
          </p:cNvSpPr>
          <p:nvPr>
            <p:ph type="title" idx="4294967295"/>
          </p:nvPr>
        </p:nvSpPr>
        <p:spPr>
          <a:xfrm>
            <a:off x="180975" y="304798"/>
            <a:ext cx="8734425" cy="1143002"/>
          </a:xfrm>
          <a:prstGeom prst="rect">
            <a:avLst/>
          </a:prstGeom>
        </p:spPr>
        <p:txBody>
          <a:bodyPr anchor="b">
            <a:normAutofit/>
          </a:bodyPr>
          <a:lstStyle>
            <a:lvl1pPr>
              <a:defRPr sz="4800" b="1">
                <a:solidFill>
                  <a:srgbClr val="000000"/>
                </a:solidFill>
              </a:defRPr>
            </a:lvl1pPr>
          </a:lstStyle>
          <a:p>
            <a:r>
              <a:rPr dirty="0"/>
              <a:t>DEALER</a:t>
            </a:r>
          </a:p>
        </p:txBody>
      </p:sp>
      <p:sp>
        <p:nvSpPr>
          <p:cNvPr id="119" name="TRAINING  WORKBOOK"/>
          <p:cNvSpPr txBox="1">
            <a:spLocks noGrp="1"/>
          </p:cNvSpPr>
          <p:nvPr>
            <p:ph type="body" sz="quarter" idx="4294967295"/>
          </p:nvPr>
        </p:nvSpPr>
        <p:spPr>
          <a:xfrm>
            <a:off x="180975" y="4343400"/>
            <a:ext cx="8734425" cy="914400"/>
          </a:xfrm>
          <a:prstGeom prst="rect">
            <a:avLst/>
          </a:prstGeom>
        </p:spPr>
        <p:txBody>
          <a:bodyPr>
            <a:normAutofit/>
          </a:bodyPr>
          <a:lstStyle>
            <a:lvl1pPr marL="0" indent="0" algn="ctr">
              <a:spcBef>
                <a:spcPts val="400"/>
              </a:spcBef>
              <a:buSzTx/>
              <a:buNone/>
              <a:defRPr sz="2000" b="1">
                <a:solidFill>
                  <a:srgbClr val="000000"/>
                </a:solidFill>
              </a:defRPr>
            </a:lvl1pPr>
          </a:lstStyle>
          <a:p>
            <a:r>
              <a:rPr dirty="0"/>
              <a:t>TRAINING  WORKBOOK</a:t>
            </a:r>
          </a:p>
        </p:txBody>
      </p:sp>
      <p:sp>
        <p:nvSpPr>
          <p:cNvPr id="120" name="Bureau of Motor Vehicles"/>
          <p:cNvSpPr txBox="1"/>
          <p:nvPr/>
        </p:nvSpPr>
        <p:spPr>
          <a:xfrm>
            <a:off x="180975" y="5029200"/>
            <a:ext cx="8734425"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spcBef>
                <a:spcPts val="1600"/>
              </a:spcBef>
              <a:defRPr sz="2800">
                <a:latin typeface="+mn-lt"/>
                <a:ea typeface="+mn-ea"/>
                <a:cs typeface="+mn-cs"/>
                <a:sym typeface="Times New Roman"/>
              </a:defRPr>
            </a:lvl1pPr>
          </a:lstStyle>
          <a:p>
            <a:r>
              <a:rPr dirty="0"/>
              <a:t>Bureau of Motor Vehicles</a:t>
            </a:r>
          </a:p>
        </p:txBody>
      </p:sp>
      <p:sp>
        <p:nvSpPr>
          <p:cNvPr id="121" name="BMV Dealer Training"/>
          <p:cNvSpPr txBox="1"/>
          <p:nvPr/>
        </p:nvSpPr>
        <p:spPr>
          <a:xfrm>
            <a:off x="180975" y="6399212"/>
            <a:ext cx="2438400" cy="22574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600"/>
              </a:spcBef>
              <a:defRPr sz="1000">
                <a:solidFill>
                  <a:srgbClr val="0B87D6"/>
                </a:solidFill>
                <a:latin typeface="+mn-lt"/>
                <a:ea typeface="+mn-ea"/>
                <a:cs typeface="+mn-cs"/>
                <a:sym typeface="Times New Roman"/>
              </a:defRPr>
            </a:lvl1pPr>
          </a:lstStyle>
          <a:p>
            <a:r>
              <a:rPr dirty="0"/>
              <a:t>BMV Dealer Training</a:t>
            </a:r>
          </a:p>
        </p:txBody>
      </p:sp>
      <p:pic>
        <p:nvPicPr>
          <p:cNvPr id="123" name="image.png" descr="image.png"/>
          <p:cNvPicPr>
            <a:picLocks noChangeAspect="1"/>
          </p:cNvPicPr>
          <p:nvPr/>
        </p:nvPicPr>
        <p:blipFill>
          <a:blip r:embed="rId3"/>
          <a:stretch>
            <a:fillRect/>
          </a:stretch>
        </p:blipFill>
        <p:spPr>
          <a:xfrm>
            <a:off x="381000" y="304800"/>
            <a:ext cx="762000" cy="973138"/>
          </a:xfrm>
          <a:prstGeom prst="rect">
            <a:avLst/>
          </a:prstGeom>
          <a:ln w="12700">
            <a:miter lim="400000"/>
          </a:ln>
        </p:spPr>
      </p:pic>
      <p:sp>
        <p:nvSpPr>
          <p:cNvPr id="9" name="BMV Dealer Training"/>
          <p:cNvSpPr txBox="1"/>
          <p:nvPr/>
        </p:nvSpPr>
        <p:spPr>
          <a:xfrm>
            <a:off x="8132882" y="6426200"/>
            <a:ext cx="706318"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600"/>
              </a:spcBef>
              <a:defRPr sz="1000">
                <a:solidFill>
                  <a:srgbClr val="0B87D6"/>
                </a:solidFill>
                <a:latin typeface="+mn-lt"/>
                <a:ea typeface="+mn-ea"/>
                <a:cs typeface="+mn-cs"/>
                <a:sym typeface="Times New Roman"/>
              </a:defRPr>
            </a:lvl1pPr>
          </a:lstStyle>
          <a:p>
            <a:pPr algn="r"/>
            <a:r>
              <a:rPr lang="en-US" dirty="0"/>
              <a:t>REV 12/20</a:t>
            </a:r>
            <a:endParaRPr dirty="0"/>
          </a:p>
        </p:txBody>
      </p:sp>
      <p:pic>
        <p:nvPicPr>
          <p:cNvPr id="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0437" y="1967616"/>
            <a:ext cx="22193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2"/>
          </p:nvPr>
        </p:nvSpPr>
        <p:spPr>
          <a:xfrm>
            <a:off x="8839200" y="6626860"/>
            <a:ext cx="237342" cy="231140"/>
          </a:xfrm>
        </p:spPr>
        <p:txBody>
          <a:bodyPr/>
          <a:lstStyle/>
          <a:p>
            <a:fld id="{86CB4B4D-7CA3-9044-876B-883B54F8677D}" type="slidenum">
              <a:rPr lang="en-US" smtClean="0"/>
              <a:t>1</a:t>
            </a:fld>
            <a:endParaRPr lang="en-US" dirty="0"/>
          </a:p>
        </p:txBody>
      </p:sp>
    </p:spTree>
    <p:extLst>
      <p:ext uri="{BB962C8B-B14F-4D97-AF65-F5344CB8AC3E}">
        <p14:creationId xmlns:p14="http://schemas.microsoft.com/office/powerpoint/2010/main" val="55272199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Maine Certificate of Title  issued  January 1991  thru  October 1996"/>
          <p:cNvSpPr txBox="1">
            <a:spLocks noGrp="1"/>
          </p:cNvSpPr>
          <p:nvPr>
            <p:ph type="title" idx="4294967295"/>
          </p:nvPr>
        </p:nvSpPr>
        <p:spPr>
          <a:xfrm>
            <a:off x="457200" y="338137"/>
            <a:ext cx="8229600" cy="1252538"/>
          </a:xfrm>
          <a:prstGeom prst="rect">
            <a:avLst/>
          </a:prstGeom>
        </p:spPr>
        <p:txBody>
          <a:bodyPr>
            <a:normAutofit/>
          </a:bodyPr>
          <a:lstStyle/>
          <a:p>
            <a:pPr>
              <a:defRPr sz="2500" b="1">
                <a:solidFill>
                  <a:srgbClr val="000000"/>
                </a:solidFill>
                <a:latin typeface="+mn-lt"/>
                <a:ea typeface="+mn-ea"/>
                <a:cs typeface="+mn-cs"/>
                <a:sym typeface="Times New Roman"/>
              </a:defRPr>
            </a:pPr>
            <a:r>
              <a:rPr dirty="0"/>
              <a:t>Maine Certificate of Title</a:t>
            </a:r>
            <a:br>
              <a:rPr dirty="0"/>
            </a:br>
            <a:r>
              <a:rPr dirty="0"/>
              <a:t> issued </a:t>
            </a:r>
            <a:br>
              <a:rPr dirty="0"/>
            </a:br>
            <a:r>
              <a:rPr dirty="0"/>
              <a:t>January 1991  thru  October 1996</a:t>
            </a:r>
          </a:p>
        </p:txBody>
      </p:sp>
      <p:pic>
        <p:nvPicPr>
          <p:cNvPr id="231" name="MVT-1  1-91 to 10-96" descr="MVT-1  1-91 to 10-96"/>
          <p:cNvPicPr>
            <a:picLocks noChangeAspect="1"/>
          </p:cNvPicPr>
          <p:nvPr/>
        </p:nvPicPr>
        <p:blipFill>
          <a:blip r:embed="rId3"/>
          <a:srcRect l="1286" t="2778" r="3346" b="4397"/>
          <a:stretch>
            <a:fillRect/>
          </a:stretch>
        </p:blipFill>
        <p:spPr>
          <a:xfrm>
            <a:off x="2873374" y="2171700"/>
            <a:ext cx="3527426" cy="3819526"/>
          </a:xfrm>
          <a:prstGeom prst="rect">
            <a:avLst/>
          </a:prstGeom>
          <a:ln w="12700">
            <a:miter lim="400000"/>
          </a:ln>
        </p:spPr>
      </p:pic>
      <p:sp>
        <p:nvSpPr>
          <p:cNvPr id="232" name="MVT-1"/>
          <p:cNvSpPr txBox="1"/>
          <p:nvPr/>
        </p:nvSpPr>
        <p:spPr>
          <a:xfrm>
            <a:off x="2892425" y="5953125"/>
            <a:ext cx="34290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400"/>
              </a:spcBef>
              <a:defRPr>
                <a:latin typeface="+mn-lt"/>
                <a:ea typeface="+mn-ea"/>
                <a:cs typeface="+mn-cs"/>
                <a:sym typeface="Times New Roman"/>
              </a:defRPr>
            </a:lvl1pPr>
          </a:lstStyle>
          <a:p>
            <a:r>
              <a:rPr dirty="0"/>
              <a:t>MVT-1</a:t>
            </a:r>
          </a:p>
        </p:txBody>
      </p:sp>
      <p:sp>
        <p:nvSpPr>
          <p:cNvPr id="233" name="Oval"/>
          <p:cNvSpPr/>
          <p:nvPr/>
        </p:nvSpPr>
        <p:spPr>
          <a:xfrm>
            <a:off x="4800600" y="4495800"/>
            <a:ext cx="1600200" cy="838200"/>
          </a:xfrm>
          <a:prstGeom prst="ellipse">
            <a:avLst/>
          </a:prstGeom>
          <a:ln w="76200">
            <a:solidFill>
              <a:srgbClr val="FF0000"/>
            </a:solidFill>
          </a:ln>
          <a:effectLst>
            <a:innerShdw blurRad="63500" dist="50800">
              <a:prstClr val="black">
                <a:alpha val="50000"/>
              </a:prstClr>
            </a:innerShdw>
          </a:effectLst>
        </p:spPr>
        <p:txBody>
          <a:bodyPr lIns="45719" rIns="45719" anchor="ctr"/>
          <a:lstStyle/>
          <a:p>
            <a:pPr>
              <a:defRPr sz="1800" b="0"/>
            </a:pPr>
            <a:endParaRPr dirty="0">
              <a:ln>
                <a:solidFill>
                  <a:srgbClr val="FF0000"/>
                </a:solidFill>
              </a:ln>
              <a:solidFill>
                <a:srgbClr val="FF0000"/>
              </a:solidFill>
            </a:endParaRPr>
          </a:p>
        </p:txBody>
      </p:sp>
      <p:sp>
        <p:nvSpPr>
          <p:cNvPr id="234" name="14"/>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10</a:t>
            </a:fld>
            <a:endParaRPr lang="en-US" dirty="0"/>
          </a:p>
        </p:txBody>
      </p:sp>
    </p:spTree>
    <p:extLst>
      <p:ext uri="{BB962C8B-B14F-4D97-AF65-F5344CB8AC3E}">
        <p14:creationId xmlns:p14="http://schemas.microsoft.com/office/powerpoint/2010/main" val="4139439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CERTIFICATE  of  LIEN"/>
          <p:cNvSpPr txBox="1">
            <a:spLocks noGrp="1"/>
          </p:cNvSpPr>
          <p:nvPr>
            <p:ph type="title" idx="4294967295"/>
          </p:nvPr>
        </p:nvSpPr>
        <p:spPr>
          <a:xfrm>
            <a:off x="457200" y="338137"/>
            <a:ext cx="8229600" cy="1252538"/>
          </a:xfrm>
          <a:prstGeom prst="rect">
            <a:avLst/>
          </a:prstGeom>
        </p:spPr>
        <p:txBody>
          <a:bodyPr>
            <a:normAutofit/>
          </a:bodyPr>
          <a:lstStyle>
            <a:lvl1pPr>
              <a:defRPr b="1">
                <a:solidFill>
                  <a:srgbClr val="000000"/>
                </a:solidFill>
                <a:latin typeface="+mn-lt"/>
                <a:ea typeface="+mn-ea"/>
                <a:cs typeface="+mn-cs"/>
                <a:sym typeface="Times New Roman"/>
              </a:defRPr>
            </a:lvl1pPr>
          </a:lstStyle>
          <a:p>
            <a:r>
              <a:rPr dirty="0"/>
              <a:t>CERTIFICATE  of  LIEN</a:t>
            </a:r>
          </a:p>
        </p:txBody>
      </p:sp>
      <p:sp>
        <p:nvSpPr>
          <p:cNvPr id="363" name="Certificate of Lien              (MVT-17) were issued from 1/1/91 to 10/1/96.  MVT-12…"/>
          <p:cNvSpPr txBox="1"/>
          <p:nvPr/>
        </p:nvSpPr>
        <p:spPr>
          <a:xfrm>
            <a:off x="228600" y="2538412"/>
            <a:ext cx="8610600" cy="230832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342900" indent="-342900">
              <a:buSzPct val="100000"/>
              <a:buFont typeface="Wingdings" panose="05000000000000000000" pitchFamily="2" charset="2"/>
              <a:buChar char="§"/>
              <a:defRPr sz="2000">
                <a:latin typeface="+mn-lt"/>
                <a:ea typeface="+mn-ea"/>
                <a:cs typeface="+mn-cs"/>
                <a:sym typeface="Times New Roman"/>
              </a:defRPr>
            </a:pPr>
            <a:r>
              <a:rPr dirty="0"/>
              <a:t>Certificate of Lien (MVT-17) were issued from 1/1/91 to</a:t>
            </a:r>
            <a:r>
              <a:rPr lang="en-US" dirty="0"/>
              <a:t> 1</a:t>
            </a:r>
            <a:r>
              <a:rPr dirty="0"/>
              <a:t>0/1/96.  </a:t>
            </a:r>
            <a:endParaRPr lang="en-US" dirty="0"/>
          </a:p>
          <a:p>
            <a:pPr>
              <a:buSzPct val="100000"/>
              <a:defRPr sz="2000">
                <a:latin typeface="+mn-lt"/>
                <a:ea typeface="+mn-ea"/>
                <a:cs typeface="+mn-cs"/>
                <a:sym typeface="Times New Roman"/>
              </a:defRPr>
            </a:pPr>
            <a:endParaRPr lang="en-US" sz="2400" dirty="0"/>
          </a:p>
          <a:p>
            <a:pPr marL="342900" indent="-342900">
              <a:buSzPct val="100000"/>
              <a:buFont typeface="Wingdings" panose="05000000000000000000" pitchFamily="2" charset="2"/>
              <a:buChar char="§"/>
              <a:defRPr sz="2000">
                <a:latin typeface="+mn-lt"/>
                <a:ea typeface="+mn-ea"/>
                <a:cs typeface="+mn-cs"/>
                <a:sym typeface="Times New Roman"/>
              </a:defRPr>
            </a:pPr>
            <a:r>
              <a:rPr lang="en-US" dirty="0"/>
              <a:t>Released with an </a:t>
            </a:r>
            <a:r>
              <a:rPr dirty="0"/>
              <a:t>MVT-12</a:t>
            </a:r>
            <a:endParaRPr lang="en-US" dirty="0"/>
          </a:p>
          <a:p>
            <a:pPr>
              <a:buSzPct val="100000"/>
              <a:defRPr sz="2000">
                <a:latin typeface="+mn-lt"/>
                <a:ea typeface="+mn-ea"/>
                <a:cs typeface="+mn-cs"/>
                <a:sym typeface="Times New Roman"/>
              </a:defRPr>
            </a:pPr>
            <a:r>
              <a:rPr dirty="0"/>
              <a:t> </a:t>
            </a:r>
            <a:r>
              <a:rPr lang="en-US" dirty="0"/>
              <a:t>                                                              </a:t>
            </a:r>
            <a:endParaRPr dirty="0"/>
          </a:p>
          <a:p>
            <a:pPr marL="342900" indent="-342900">
              <a:buSzPct val="100000"/>
              <a:buFont typeface="Wingdings" panose="05000000000000000000" pitchFamily="2" charset="2"/>
              <a:buChar char="§"/>
              <a:defRPr>
                <a:latin typeface="+mn-lt"/>
                <a:ea typeface="+mn-ea"/>
                <a:cs typeface="+mn-cs"/>
                <a:sym typeface="Times New Roman"/>
              </a:defRPr>
            </a:pPr>
            <a:r>
              <a:rPr u="sng" dirty="0">
                <a:solidFill>
                  <a:schemeClr val="tx1"/>
                </a:solidFill>
              </a:rPr>
              <a:t>Must</a:t>
            </a:r>
            <a:r>
              <a:rPr dirty="0"/>
              <a:t> be properly signed off by the lien holder</a:t>
            </a:r>
            <a:endParaRPr lang="en-US" dirty="0"/>
          </a:p>
          <a:p>
            <a:pPr>
              <a:buSzPct val="100000"/>
              <a:defRPr>
                <a:latin typeface="+mn-lt"/>
                <a:ea typeface="+mn-ea"/>
                <a:cs typeface="+mn-cs"/>
                <a:sym typeface="Times New Roman"/>
              </a:defRPr>
            </a:pPr>
            <a:endParaRPr sz="2400" dirty="0"/>
          </a:p>
          <a:p>
            <a:pPr marL="342900" indent="-342900">
              <a:buSzPct val="100000"/>
              <a:buFont typeface="Wingdings" panose="05000000000000000000" pitchFamily="2" charset="2"/>
              <a:buChar char="§"/>
              <a:defRPr>
                <a:latin typeface="+mn-lt"/>
                <a:ea typeface="+mn-ea"/>
                <a:cs typeface="+mn-cs"/>
                <a:sym typeface="Times New Roman"/>
              </a:defRPr>
            </a:pPr>
            <a:r>
              <a:rPr dirty="0"/>
              <a:t>The information on this Certificate of Lien </a:t>
            </a:r>
            <a:r>
              <a:rPr u="sng" dirty="0">
                <a:solidFill>
                  <a:srgbClr val="A50021"/>
                </a:solidFill>
              </a:rPr>
              <a:t>must</a:t>
            </a:r>
            <a:r>
              <a:rPr dirty="0"/>
              <a:t> match the</a:t>
            </a:r>
            <a:r>
              <a:rPr lang="en-US" dirty="0"/>
              <a:t> </a:t>
            </a:r>
            <a:r>
              <a:rPr dirty="0"/>
              <a:t>Certificate of Title exactly.</a:t>
            </a:r>
          </a:p>
        </p:txBody>
      </p:sp>
      <p:sp>
        <p:nvSpPr>
          <p:cNvPr id="367" name="25"/>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11</a:t>
            </a:fld>
            <a:endParaRPr lang="en-US" dirty="0"/>
          </a:p>
        </p:txBody>
      </p:sp>
    </p:spTree>
    <p:extLst>
      <p:ext uri="{BB962C8B-B14F-4D97-AF65-F5344CB8AC3E}">
        <p14:creationId xmlns:p14="http://schemas.microsoft.com/office/powerpoint/2010/main" val="37644480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Maine Certificate of Lien  required for Titles issued January 1991  thru  October 1996"/>
          <p:cNvSpPr txBox="1">
            <a:spLocks noGrp="1"/>
          </p:cNvSpPr>
          <p:nvPr>
            <p:ph type="title" idx="4294967295"/>
          </p:nvPr>
        </p:nvSpPr>
        <p:spPr>
          <a:xfrm>
            <a:off x="990600" y="457199"/>
            <a:ext cx="7772400" cy="1143002"/>
          </a:xfrm>
          <a:prstGeom prst="rect">
            <a:avLst/>
          </a:prstGeom>
        </p:spPr>
        <p:txBody>
          <a:bodyPr>
            <a:normAutofit fontScale="90000"/>
          </a:bodyPr>
          <a:lstStyle/>
          <a:p>
            <a:pPr>
              <a:defRPr sz="2500" b="1">
                <a:solidFill>
                  <a:srgbClr val="000000"/>
                </a:solidFill>
                <a:latin typeface="+mn-lt"/>
                <a:ea typeface="+mn-ea"/>
                <a:cs typeface="+mn-cs"/>
                <a:sym typeface="Times New Roman"/>
              </a:defRPr>
            </a:pPr>
            <a:r>
              <a:rPr dirty="0"/>
              <a:t>Maine Certificate of Lien</a:t>
            </a:r>
            <a:br>
              <a:rPr dirty="0"/>
            </a:br>
            <a:r>
              <a:rPr dirty="0"/>
              <a:t> required for Titles issued</a:t>
            </a:r>
            <a:br>
              <a:rPr dirty="0"/>
            </a:br>
            <a:r>
              <a:rPr dirty="0"/>
              <a:t>January 1991  thru  October 1996</a:t>
            </a:r>
          </a:p>
        </p:txBody>
      </p:sp>
      <p:pic>
        <p:nvPicPr>
          <p:cNvPr id="239" name="Cert of Lien pg 2" descr="Cert of Lien pg 2"/>
          <p:cNvPicPr>
            <a:picLocks noChangeAspect="1"/>
          </p:cNvPicPr>
          <p:nvPr/>
        </p:nvPicPr>
        <p:blipFill>
          <a:blip r:embed="rId3"/>
          <a:stretch>
            <a:fillRect/>
          </a:stretch>
        </p:blipFill>
        <p:spPr>
          <a:xfrm>
            <a:off x="4876800" y="2208212"/>
            <a:ext cx="3505200" cy="4229101"/>
          </a:xfrm>
          <a:prstGeom prst="rect">
            <a:avLst/>
          </a:prstGeom>
          <a:ln>
            <a:solidFill>
              <a:srgbClr val="000000"/>
            </a:solidFill>
            <a:miter/>
          </a:ln>
        </p:spPr>
      </p:pic>
      <p:sp>
        <p:nvSpPr>
          <p:cNvPr id="240" name="MVT-17"/>
          <p:cNvSpPr txBox="1"/>
          <p:nvPr/>
        </p:nvSpPr>
        <p:spPr>
          <a:xfrm>
            <a:off x="3581400" y="6419850"/>
            <a:ext cx="20574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400"/>
              </a:spcBef>
              <a:defRPr>
                <a:solidFill>
                  <a:srgbClr val="FF0000"/>
                </a:solidFill>
                <a:latin typeface="+mn-lt"/>
                <a:ea typeface="+mn-ea"/>
                <a:cs typeface="+mn-cs"/>
                <a:sym typeface="Times New Roman"/>
              </a:defRPr>
            </a:lvl1pPr>
          </a:lstStyle>
          <a:p>
            <a:r>
              <a:rPr dirty="0"/>
              <a:t>MVT-17</a:t>
            </a:r>
          </a:p>
        </p:txBody>
      </p:sp>
      <p:grpSp>
        <p:nvGrpSpPr>
          <p:cNvPr id="244" name="Group"/>
          <p:cNvGrpSpPr/>
          <p:nvPr/>
        </p:nvGrpSpPr>
        <p:grpSpPr>
          <a:xfrm>
            <a:off x="914399" y="2133600"/>
            <a:ext cx="3581401" cy="4343400"/>
            <a:chOff x="0" y="0"/>
            <a:chExt cx="3581400" cy="4343400"/>
          </a:xfrm>
        </p:grpSpPr>
        <p:pic>
          <p:nvPicPr>
            <p:cNvPr id="241" name="Cert of Lien" descr="Cert of Lien"/>
            <p:cNvPicPr>
              <a:picLocks noChangeAspect="1"/>
            </p:cNvPicPr>
            <p:nvPr/>
          </p:nvPicPr>
          <p:blipFill>
            <a:blip r:embed="rId4"/>
            <a:stretch>
              <a:fillRect/>
            </a:stretch>
          </p:blipFill>
          <p:spPr>
            <a:xfrm>
              <a:off x="0" y="0"/>
              <a:ext cx="3581400" cy="4343400"/>
            </a:xfrm>
            <a:prstGeom prst="rect">
              <a:avLst/>
            </a:prstGeom>
            <a:ln w="12700" cap="flat">
              <a:noFill/>
              <a:miter lim="400000"/>
            </a:ln>
            <a:effectLst/>
          </p:spPr>
        </p:pic>
        <p:pic>
          <p:nvPicPr>
            <p:cNvPr id="242" name="image.png" descr="image.png"/>
            <p:cNvPicPr>
              <a:picLocks noChangeAspect="1"/>
            </p:cNvPicPr>
            <p:nvPr/>
          </p:nvPicPr>
          <p:blipFill>
            <a:blip r:embed="rId5"/>
            <a:stretch>
              <a:fillRect/>
            </a:stretch>
          </p:blipFill>
          <p:spPr>
            <a:xfrm>
              <a:off x="-1" y="413657"/>
              <a:ext cx="188285" cy="211138"/>
            </a:xfrm>
            <a:prstGeom prst="rect">
              <a:avLst/>
            </a:prstGeom>
            <a:ln w="12700" cap="flat">
              <a:noFill/>
              <a:miter lim="400000"/>
            </a:ln>
            <a:effectLst/>
          </p:spPr>
        </p:pic>
        <p:pic>
          <p:nvPicPr>
            <p:cNvPr id="243" name="image.png" descr="image.png"/>
            <p:cNvPicPr>
              <a:picLocks noChangeAspect="1"/>
            </p:cNvPicPr>
            <p:nvPr/>
          </p:nvPicPr>
          <p:blipFill>
            <a:blip r:embed="rId6"/>
            <a:stretch>
              <a:fillRect/>
            </a:stretch>
          </p:blipFill>
          <p:spPr>
            <a:xfrm>
              <a:off x="24036" y="2826657"/>
              <a:ext cx="188285" cy="219756"/>
            </a:xfrm>
            <a:prstGeom prst="rect">
              <a:avLst/>
            </a:prstGeom>
            <a:ln w="12700" cap="flat">
              <a:noFill/>
              <a:miter lim="400000"/>
            </a:ln>
            <a:effectLst/>
          </p:spPr>
        </p:pic>
      </p:grpSp>
      <p:sp>
        <p:nvSpPr>
          <p:cNvPr id="245" name="15"/>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9400"/>
            <a:ext cx="237342" cy="231140"/>
          </a:xfrm>
        </p:spPr>
        <p:txBody>
          <a:bodyPr/>
          <a:lstStyle/>
          <a:p>
            <a:fld id="{86CB4B4D-7CA3-9044-876B-883B54F8677D}" type="slidenum">
              <a:rPr lang="en-US" smtClean="0"/>
              <a:t>12</a:t>
            </a:fld>
            <a:endParaRPr lang="en-US" dirty="0"/>
          </a:p>
        </p:txBody>
      </p:sp>
    </p:spTree>
    <p:extLst>
      <p:ext uri="{BB962C8B-B14F-4D97-AF65-F5344CB8AC3E}">
        <p14:creationId xmlns:p14="http://schemas.microsoft.com/office/powerpoint/2010/main" val="1973530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E673BA-C03A-4175-8028-70EA0B9052D9}"/>
              </a:ext>
            </a:extLst>
          </p:cNvPr>
          <p:cNvPicPr>
            <a:picLocks noChangeAspect="1"/>
          </p:cNvPicPr>
          <p:nvPr/>
        </p:nvPicPr>
        <p:blipFill>
          <a:blip r:embed="rId3"/>
          <a:stretch>
            <a:fillRect/>
          </a:stretch>
        </p:blipFill>
        <p:spPr>
          <a:xfrm>
            <a:off x="-175615" y="1837079"/>
            <a:ext cx="4366616" cy="5652115"/>
          </a:xfrm>
          <a:prstGeom prst="rect">
            <a:avLst/>
          </a:prstGeom>
        </p:spPr>
      </p:pic>
      <p:sp>
        <p:nvSpPr>
          <p:cNvPr id="324" name="Release of Lien      MVT-12"/>
          <p:cNvSpPr txBox="1">
            <a:spLocks noGrp="1"/>
          </p:cNvSpPr>
          <p:nvPr>
            <p:ph type="title" idx="4294967295"/>
          </p:nvPr>
        </p:nvSpPr>
        <p:spPr>
          <a:xfrm>
            <a:off x="457200" y="228600"/>
            <a:ext cx="8229600" cy="1252538"/>
          </a:xfrm>
          <a:prstGeom prst="rect">
            <a:avLst/>
          </a:prstGeom>
        </p:spPr>
        <p:txBody>
          <a:bodyPr>
            <a:normAutofit/>
          </a:bodyPr>
          <a:lstStyle/>
          <a:p>
            <a:pPr>
              <a:defRPr b="1">
                <a:solidFill>
                  <a:srgbClr val="000000"/>
                </a:solidFill>
                <a:latin typeface="+mn-lt"/>
                <a:ea typeface="+mn-ea"/>
                <a:cs typeface="+mn-cs"/>
                <a:sym typeface="Times New Roman"/>
              </a:defRPr>
            </a:pPr>
            <a:r>
              <a:rPr dirty="0"/>
              <a:t>Release of Lien     </a:t>
            </a:r>
            <a:br>
              <a:rPr dirty="0"/>
            </a:br>
            <a:r>
              <a:rPr sz="2800" dirty="0"/>
              <a:t>MVT-12</a:t>
            </a:r>
          </a:p>
        </p:txBody>
      </p:sp>
      <p:sp>
        <p:nvSpPr>
          <p:cNvPr id="325" name="An MVT-12 can be used by the Lien Holder to show a release of lien when it cannot be released on the face of the title or in the case where a Certificate of Lien has been lost or destroyed."/>
          <p:cNvSpPr txBox="1"/>
          <p:nvPr/>
        </p:nvSpPr>
        <p:spPr>
          <a:xfrm>
            <a:off x="5181600" y="1600200"/>
            <a:ext cx="3733800" cy="19389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solidFill>
                  <a:srgbClr val="FF0000"/>
                </a:solidFill>
                <a:latin typeface="+mn-lt"/>
                <a:ea typeface="+mn-ea"/>
                <a:cs typeface="+mn-cs"/>
                <a:sym typeface="Times New Roman"/>
              </a:defRPr>
            </a:lvl1pPr>
          </a:lstStyle>
          <a:p>
            <a:r>
              <a:rPr sz="2000" dirty="0"/>
              <a:t>An MVT-12 can be used by the Lien Holder to show a release of lien when it cannot be released on the face of the title or in the case where a Certificate of Lien has been lost or destroyed.</a:t>
            </a:r>
          </a:p>
        </p:txBody>
      </p:sp>
      <p:sp>
        <p:nvSpPr>
          <p:cNvPr id="326" name="Authorized Agent information must be legible and position listed."/>
          <p:cNvSpPr txBox="1"/>
          <p:nvPr/>
        </p:nvSpPr>
        <p:spPr>
          <a:xfrm>
            <a:off x="5181600" y="3810000"/>
            <a:ext cx="3429000"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2000">
                <a:latin typeface="+mn-lt"/>
                <a:ea typeface="+mn-ea"/>
                <a:cs typeface="+mn-cs"/>
                <a:sym typeface="Times New Roman"/>
              </a:defRPr>
            </a:pPr>
            <a:r>
              <a:rPr dirty="0"/>
              <a:t>Authorized Agent information </a:t>
            </a:r>
            <a:r>
              <a:rPr i="1" u="sng" dirty="0">
                <a:solidFill>
                  <a:srgbClr val="FF0000"/>
                </a:solidFill>
                <a:effectLst>
                  <a:outerShdw blurRad="38100" dist="38100" dir="2700000" algn="tl">
                    <a:srgbClr val="000000">
                      <a:alpha val="43137"/>
                    </a:srgbClr>
                  </a:outerShdw>
                </a:effectLst>
              </a:rPr>
              <a:t>must</a:t>
            </a:r>
            <a:r>
              <a:rPr dirty="0">
                <a:solidFill>
                  <a:schemeClr val="accent2"/>
                </a:solidFill>
              </a:rPr>
              <a:t> </a:t>
            </a:r>
            <a:r>
              <a:rPr dirty="0"/>
              <a:t>be legible and position listed.</a:t>
            </a:r>
          </a:p>
        </p:txBody>
      </p:sp>
      <p:grpSp>
        <p:nvGrpSpPr>
          <p:cNvPr id="338" name="Group"/>
          <p:cNvGrpSpPr/>
          <p:nvPr/>
        </p:nvGrpSpPr>
        <p:grpSpPr>
          <a:xfrm>
            <a:off x="436150" y="3156807"/>
            <a:ext cx="3907250" cy="1034193"/>
            <a:chOff x="70852" y="11289"/>
            <a:chExt cx="3907249" cy="1034191"/>
          </a:xfrm>
        </p:grpSpPr>
        <p:sp>
          <p:nvSpPr>
            <p:cNvPr id="330" name="12"/>
            <p:cNvSpPr txBox="1"/>
            <p:nvPr/>
          </p:nvSpPr>
          <p:spPr>
            <a:xfrm>
              <a:off x="110067" y="305403"/>
              <a:ext cx="457200" cy="237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100" dirty="0"/>
                <a:t>2018</a:t>
              </a:r>
              <a:endParaRPr sz="1100" dirty="0"/>
            </a:p>
          </p:txBody>
        </p:sp>
        <p:sp>
          <p:nvSpPr>
            <p:cNvPr id="331" name="FORD"/>
            <p:cNvSpPr txBox="1"/>
            <p:nvPr/>
          </p:nvSpPr>
          <p:spPr>
            <a:xfrm>
              <a:off x="517878" y="310621"/>
              <a:ext cx="685800"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1100" dirty="0"/>
                <a:t>TOYT</a:t>
              </a:r>
              <a:endParaRPr sz="1100" dirty="0"/>
            </a:p>
          </p:txBody>
        </p:sp>
        <p:sp>
          <p:nvSpPr>
            <p:cNvPr id="332" name="TAURUS"/>
            <p:cNvSpPr txBox="1"/>
            <p:nvPr/>
          </p:nvSpPr>
          <p:spPr>
            <a:xfrm>
              <a:off x="1090789" y="310797"/>
              <a:ext cx="762000"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sz="1100" dirty="0"/>
                <a:t>T</a:t>
              </a:r>
              <a:r>
                <a:rPr lang="en-US" sz="1100" dirty="0"/>
                <a:t>ACOMA</a:t>
              </a:r>
              <a:endParaRPr sz="1100" dirty="0"/>
            </a:p>
          </p:txBody>
        </p:sp>
        <p:sp>
          <p:nvSpPr>
            <p:cNvPr id="333" name="2FMZU7EF3CFB79954"/>
            <p:cNvSpPr txBox="1"/>
            <p:nvPr/>
          </p:nvSpPr>
          <p:spPr>
            <a:xfrm>
              <a:off x="2149300" y="306211"/>
              <a:ext cx="1828801"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lang="en-US" sz="1100" dirty="0"/>
                <a:t>5TFSZ5AN3JX084629</a:t>
              </a:r>
            </a:p>
          </p:txBody>
        </p:sp>
        <p:sp>
          <p:nvSpPr>
            <p:cNvPr id="334" name="George MacAfee"/>
            <p:cNvSpPr txBox="1"/>
            <p:nvPr/>
          </p:nvSpPr>
          <p:spPr>
            <a:xfrm>
              <a:off x="70852" y="541161"/>
              <a:ext cx="1719848"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lang="en-US" sz="1100" dirty="0"/>
                <a:t>  Richard &amp; Angela Smith</a:t>
              </a:r>
              <a:endParaRPr sz="1100" dirty="0"/>
            </a:p>
          </p:txBody>
        </p:sp>
        <p:sp>
          <p:nvSpPr>
            <p:cNvPr id="335" name="34 Spruce Street"/>
            <p:cNvSpPr txBox="1"/>
            <p:nvPr/>
          </p:nvSpPr>
          <p:spPr>
            <a:xfrm>
              <a:off x="1824037" y="541161"/>
              <a:ext cx="1871663"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700"/>
                </a:spcBef>
                <a:defRPr sz="900">
                  <a:latin typeface="+mn-lt"/>
                  <a:ea typeface="+mn-ea"/>
                  <a:cs typeface="+mn-cs"/>
                  <a:sym typeface="Times New Roman"/>
                </a:defRPr>
              </a:pPr>
              <a:r>
                <a:rPr dirty="0"/>
                <a:t>       </a:t>
              </a:r>
              <a:r>
                <a:rPr lang="en-US" dirty="0"/>
                <a:t>            </a:t>
              </a:r>
              <a:r>
                <a:rPr lang="en-US" sz="1100" dirty="0"/>
                <a:t>99 Main Street</a:t>
              </a:r>
              <a:endParaRPr sz="1100" dirty="0"/>
            </a:p>
          </p:txBody>
        </p:sp>
        <p:sp>
          <p:nvSpPr>
            <p:cNvPr id="336" name="8765432"/>
            <p:cNvSpPr txBox="1"/>
            <p:nvPr/>
          </p:nvSpPr>
          <p:spPr>
            <a:xfrm>
              <a:off x="1693335" y="11289"/>
              <a:ext cx="838200"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100" dirty="0"/>
                <a:t>8765432</a:t>
              </a:r>
            </a:p>
          </p:txBody>
        </p:sp>
        <p:sp>
          <p:nvSpPr>
            <p:cNvPr id="337" name="Augusta                                            ME      04330"/>
            <p:cNvSpPr txBox="1"/>
            <p:nvPr/>
          </p:nvSpPr>
          <p:spPr>
            <a:xfrm>
              <a:off x="277989" y="783872"/>
              <a:ext cx="3429000"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100" dirty="0"/>
                <a:t>Augusta                                  </a:t>
              </a:r>
              <a:r>
                <a:rPr lang="en-US" sz="1100" dirty="0"/>
                <a:t>       </a:t>
              </a:r>
              <a:r>
                <a:rPr sz="1100" dirty="0"/>
                <a:t>      </a:t>
              </a:r>
              <a:r>
                <a:rPr lang="en-US" sz="1100" dirty="0"/>
                <a:t>  </a:t>
              </a:r>
              <a:r>
                <a:rPr sz="1100" dirty="0"/>
                <a:t>    ME      04330</a:t>
              </a:r>
            </a:p>
          </p:txBody>
        </p:sp>
      </p:grpSp>
      <p:grpSp>
        <p:nvGrpSpPr>
          <p:cNvPr id="348" name="Group"/>
          <p:cNvGrpSpPr/>
          <p:nvPr/>
        </p:nvGrpSpPr>
        <p:grpSpPr>
          <a:xfrm>
            <a:off x="533400" y="4800600"/>
            <a:ext cx="4005265" cy="999800"/>
            <a:chOff x="115887" y="-19054"/>
            <a:chExt cx="4005264" cy="999798"/>
          </a:xfrm>
        </p:grpSpPr>
        <p:sp>
          <p:nvSpPr>
            <p:cNvPr id="339" name="12/18/13"/>
            <p:cNvSpPr txBox="1"/>
            <p:nvPr/>
          </p:nvSpPr>
          <p:spPr>
            <a:xfrm>
              <a:off x="234954" y="715786"/>
              <a:ext cx="1041401" cy="261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100" dirty="0"/>
                <a:t>01/07/17</a:t>
              </a:r>
              <a:endParaRPr sz="1100" dirty="0"/>
            </a:p>
          </p:txBody>
        </p:sp>
        <p:sp>
          <p:nvSpPr>
            <p:cNvPr id="340" name="12/21/13"/>
            <p:cNvSpPr txBox="1"/>
            <p:nvPr/>
          </p:nvSpPr>
          <p:spPr>
            <a:xfrm>
              <a:off x="1359429" y="719137"/>
              <a:ext cx="838201" cy="261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100" dirty="0"/>
                <a:t>09</a:t>
              </a:r>
              <a:r>
                <a:rPr sz="1100" dirty="0"/>
                <a:t>/</a:t>
              </a:r>
              <a:r>
                <a:rPr lang="en-US" sz="1100" dirty="0"/>
                <a:t>07</a:t>
              </a:r>
              <a:r>
                <a:rPr sz="1100" dirty="0"/>
                <a:t>/1</a:t>
              </a:r>
              <a:r>
                <a:rPr lang="en-US" sz="1100" dirty="0"/>
                <a:t>7</a:t>
              </a:r>
              <a:endParaRPr sz="1100" dirty="0"/>
            </a:p>
          </p:txBody>
        </p:sp>
        <p:sp>
          <p:nvSpPr>
            <p:cNvPr id="341" name="Klondike Bank &amp; Trust"/>
            <p:cNvSpPr txBox="1"/>
            <p:nvPr/>
          </p:nvSpPr>
          <p:spPr>
            <a:xfrm>
              <a:off x="191913" y="-11289"/>
              <a:ext cx="2286001" cy="261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sz="1100" dirty="0"/>
                <a:t>Klondike Bank &amp; Trust</a:t>
              </a:r>
            </a:p>
          </p:txBody>
        </p:sp>
        <p:sp>
          <p:nvSpPr>
            <p:cNvPr id="342" name="981 Washington St."/>
            <p:cNvSpPr txBox="1"/>
            <p:nvPr/>
          </p:nvSpPr>
          <p:spPr>
            <a:xfrm>
              <a:off x="1893296" y="-19054"/>
              <a:ext cx="1733550" cy="261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100" dirty="0"/>
                <a:t>981 Washington S</a:t>
              </a:r>
              <a:r>
                <a:rPr lang="en-US" sz="1100" dirty="0"/>
                <a:t>treet</a:t>
              </a:r>
              <a:endParaRPr sz="1100" dirty="0"/>
            </a:p>
          </p:txBody>
        </p:sp>
        <p:sp>
          <p:nvSpPr>
            <p:cNvPr id="343" name="James Snowman"/>
            <p:cNvSpPr txBox="1"/>
            <p:nvPr/>
          </p:nvSpPr>
          <p:spPr>
            <a:xfrm>
              <a:off x="115887" y="209198"/>
              <a:ext cx="1600201" cy="261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100" dirty="0"/>
                <a:t>James Snowman</a:t>
              </a:r>
            </a:p>
          </p:txBody>
        </p:sp>
        <p:sp>
          <p:nvSpPr>
            <p:cNvPr id="344" name="James Snowman"/>
            <p:cNvSpPr txBox="1"/>
            <p:nvPr/>
          </p:nvSpPr>
          <p:spPr>
            <a:xfrm>
              <a:off x="150990" y="391583"/>
              <a:ext cx="1905001" cy="4563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000"/>
                </a:spcBef>
                <a:defRPr sz="1800" b="0">
                  <a:latin typeface="Edwardian Script ITC"/>
                  <a:ea typeface="Edwardian Script ITC"/>
                  <a:cs typeface="Edwardian Script ITC"/>
                  <a:sym typeface="Edwardian Script ITC"/>
                </a:defRPr>
              </a:lvl1pPr>
            </a:lstStyle>
            <a:p>
              <a:r>
                <a:rPr dirty="0"/>
                <a:t>James Snowman</a:t>
              </a:r>
            </a:p>
          </p:txBody>
        </p:sp>
        <p:sp>
          <p:nvSpPr>
            <p:cNvPr id="345" name="Loan Officer"/>
            <p:cNvSpPr txBox="1"/>
            <p:nvPr/>
          </p:nvSpPr>
          <p:spPr>
            <a:xfrm>
              <a:off x="2193479" y="467151"/>
              <a:ext cx="916004" cy="237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100" dirty="0"/>
                <a:t>Loan Officer</a:t>
              </a:r>
            </a:p>
          </p:txBody>
        </p:sp>
        <p:sp>
          <p:nvSpPr>
            <p:cNvPr id="346" name="01/16/14"/>
            <p:cNvSpPr txBox="1"/>
            <p:nvPr/>
          </p:nvSpPr>
          <p:spPr>
            <a:xfrm>
              <a:off x="2673350" y="722789"/>
              <a:ext cx="1447801" cy="216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sz="1100" dirty="0"/>
                <a:t>0</a:t>
              </a:r>
              <a:r>
                <a:rPr lang="en-US" sz="1100" dirty="0"/>
                <a:t>9</a:t>
              </a:r>
              <a:r>
                <a:rPr sz="1100" dirty="0"/>
                <a:t>/</a:t>
              </a:r>
              <a:r>
                <a:rPr lang="en-US" sz="1100" dirty="0"/>
                <a:t>22</a:t>
              </a:r>
              <a:r>
                <a:rPr sz="1100" dirty="0"/>
                <a:t>/</a:t>
              </a:r>
              <a:r>
                <a:rPr lang="en-US" sz="1100" dirty="0"/>
                <a:t>17</a:t>
              </a:r>
              <a:endParaRPr sz="1100" dirty="0"/>
            </a:p>
          </p:txBody>
        </p:sp>
        <p:sp>
          <p:nvSpPr>
            <p:cNvPr id="347" name="Presque Isle, ME  04769"/>
            <p:cNvSpPr txBox="1"/>
            <p:nvPr/>
          </p:nvSpPr>
          <p:spPr>
            <a:xfrm>
              <a:off x="1835150" y="215624"/>
              <a:ext cx="1828800" cy="261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100" dirty="0"/>
                <a:t>Presque Isle, </a:t>
              </a:r>
              <a:r>
                <a:rPr lang="en-US" sz="1100" dirty="0"/>
                <a:t>      </a:t>
              </a:r>
              <a:r>
                <a:rPr sz="1100" dirty="0"/>
                <a:t>ME  04769</a:t>
              </a:r>
            </a:p>
          </p:txBody>
        </p:sp>
      </p:grpSp>
      <p:sp>
        <p:nvSpPr>
          <p:cNvPr id="349" name="23"/>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cxnSp>
        <p:nvCxnSpPr>
          <p:cNvPr id="3" name="Straight Connector 2"/>
          <p:cNvCxnSpPr/>
          <p:nvPr/>
        </p:nvCxnSpPr>
        <p:spPr>
          <a:xfrm flipV="1">
            <a:off x="2286000" y="4353193"/>
            <a:ext cx="2819400" cy="35364"/>
          </a:xfrm>
          <a:prstGeom prst="line">
            <a:avLst/>
          </a:prstGeom>
          <a:noFill/>
          <a:ln w="25400" cap="flat">
            <a:solidFill>
              <a:srgbClr val="FF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2" name="Straight Connector 31"/>
          <p:cNvCxnSpPr/>
          <p:nvPr/>
        </p:nvCxnSpPr>
        <p:spPr>
          <a:xfrm flipV="1">
            <a:off x="2275064" y="4388556"/>
            <a:ext cx="0" cy="1017162"/>
          </a:xfrm>
          <a:prstGeom prst="line">
            <a:avLst/>
          </a:prstGeom>
          <a:noFill/>
          <a:ln w="25400" cap="flat">
            <a:solidFill>
              <a:srgbClr val="FF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2286000" y="5410200"/>
            <a:ext cx="304800" cy="0"/>
          </a:xfrm>
          <a:prstGeom prst="straightConnector1">
            <a:avLst/>
          </a:prstGeom>
          <a:noFill/>
          <a:ln w="25400" cap="flat">
            <a:solidFill>
              <a:srgbClr val="FF0000"/>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5" name="Straight Arrow Connector 44"/>
          <p:cNvCxnSpPr/>
          <p:nvPr/>
        </p:nvCxnSpPr>
        <p:spPr>
          <a:xfrm flipH="1">
            <a:off x="1959151" y="5410200"/>
            <a:ext cx="338138" cy="0"/>
          </a:xfrm>
          <a:prstGeom prst="straightConnector1">
            <a:avLst/>
          </a:prstGeom>
          <a:noFill/>
          <a:ln w="25400" cap="flat">
            <a:solidFill>
              <a:srgbClr val="FF0000"/>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1" name="Once the Lien (s) is released by all Lien Holders, the Vehicle is Free of Encumbrances and able to be transferred."/>
          <p:cNvSpPr txBox="1"/>
          <p:nvPr/>
        </p:nvSpPr>
        <p:spPr>
          <a:xfrm>
            <a:off x="4953000" y="5229761"/>
            <a:ext cx="3886200" cy="132343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solidFill>
                  <a:srgbClr val="FF0000"/>
                </a:solidFill>
                <a:latin typeface="+mn-lt"/>
                <a:ea typeface="+mn-ea"/>
                <a:cs typeface="+mn-cs"/>
                <a:sym typeface="Times New Roman"/>
              </a:defRPr>
            </a:lvl1pPr>
          </a:lstStyle>
          <a:p>
            <a:r>
              <a:rPr sz="2000" dirty="0"/>
              <a:t>Once the Lien (s) is released by all Lien Holders, the Vehicle is Free of Encumbrances and able to be transferred.</a:t>
            </a:r>
          </a:p>
        </p:txBody>
      </p:sp>
      <p:pic>
        <p:nvPicPr>
          <p:cNvPr id="55" name="loans_md_clr" descr="loans_md_clr"/>
          <p:cNvPicPr>
            <a:picLocks noChangeAspect="1"/>
          </p:cNvPicPr>
          <p:nvPr/>
        </p:nvPicPr>
        <p:blipFill>
          <a:blip r:embed="rId4"/>
          <a:stretch>
            <a:fillRect/>
          </a:stretch>
        </p:blipFill>
        <p:spPr>
          <a:xfrm>
            <a:off x="1752427" y="6365875"/>
            <a:ext cx="1028700" cy="374650"/>
          </a:xfrm>
          <a:prstGeom prst="rect">
            <a:avLst/>
          </a:prstGeom>
          <a:ln w="12700">
            <a:miter lim="400000"/>
          </a:ln>
        </p:spPr>
      </p:pic>
      <p:pic>
        <p:nvPicPr>
          <p:cNvPr id="56" name="blue sedan lg" descr="blue sedan lg"/>
          <p:cNvPicPr>
            <a:picLocks noChangeAspect="1"/>
          </p:cNvPicPr>
          <p:nvPr/>
        </p:nvPicPr>
        <p:blipFill>
          <a:blip r:embed="rId5"/>
          <a:stretch>
            <a:fillRect/>
          </a:stretch>
        </p:blipFill>
        <p:spPr>
          <a:xfrm>
            <a:off x="6781800" y="381000"/>
            <a:ext cx="1905000" cy="1063625"/>
          </a:xfrm>
          <a:prstGeom prst="rect">
            <a:avLst/>
          </a:prstGeom>
          <a:ln w="12700">
            <a:miter lim="400000"/>
          </a:ln>
        </p:spPr>
      </p:pic>
      <p:sp>
        <p:nvSpPr>
          <p:cNvPr id="4" name="Slide Number Placeholder 3"/>
          <p:cNvSpPr>
            <a:spLocks noGrp="1"/>
          </p:cNvSpPr>
          <p:nvPr>
            <p:ph type="sldNum" sz="quarter" idx="2"/>
          </p:nvPr>
        </p:nvSpPr>
        <p:spPr>
          <a:xfrm>
            <a:off x="8830458" y="6629400"/>
            <a:ext cx="237342" cy="231140"/>
          </a:xfrm>
        </p:spPr>
        <p:txBody>
          <a:bodyPr/>
          <a:lstStyle/>
          <a:p>
            <a:fld id="{86CB4B4D-7CA3-9044-876B-883B54F8677D}" type="slidenum">
              <a:rPr lang="en-US" smtClean="0"/>
              <a:t>13</a:t>
            </a:fld>
            <a:endParaRPr lang="en-US" dirty="0"/>
          </a:p>
        </p:txBody>
      </p:sp>
    </p:spTree>
    <p:extLst>
      <p:ext uri="{BB962C8B-B14F-4D97-AF65-F5344CB8AC3E}">
        <p14:creationId xmlns:p14="http://schemas.microsoft.com/office/powerpoint/2010/main" val="9870063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ppt_w</p:attrName>
                                        </p:attrNameLst>
                                      </p:cBhvr>
                                      <p:tavLst>
                                        <p:tav tm="0">
                                          <p:val>
                                            <p:fltVal val="0"/>
                                          </p:val>
                                        </p:tav>
                                        <p:tav tm="100000">
                                          <p:val>
                                            <p:strVal val="#ppt_w"/>
                                          </p:val>
                                        </p:tav>
                                      </p:tavLst>
                                    </p:anim>
                                    <p:anim calcmode="lin" valueType="num">
                                      <p:cBhvr>
                                        <p:cTn id="8" dur="1000" fill="hold"/>
                                        <p:tgtEl>
                                          <p:spTgt spid="51"/>
                                        </p:tgtEl>
                                        <p:attrNameLst>
                                          <p:attrName>ppt_h</p:attrName>
                                        </p:attrNameLst>
                                      </p:cBhvr>
                                      <p:tavLst>
                                        <p:tav tm="0">
                                          <p:val>
                                            <p:fltVal val="0"/>
                                          </p:val>
                                        </p:tav>
                                        <p:tav tm="100000">
                                          <p:val>
                                            <p:strVal val="#ppt_h"/>
                                          </p:val>
                                        </p:tav>
                                      </p:tavLst>
                                    </p:anim>
                                    <p:anim calcmode="lin" valueType="num">
                                      <p:cBhvr>
                                        <p:cTn id="9" dur="1000" fill="hold"/>
                                        <p:tgtEl>
                                          <p:spTgt spid="51"/>
                                        </p:tgtEl>
                                        <p:attrNameLst>
                                          <p:attrName>style.rotation</p:attrName>
                                        </p:attrNameLst>
                                      </p:cBhvr>
                                      <p:tavLst>
                                        <p:tav tm="0">
                                          <p:val>
                                            <p:fltVal val="90"/>
                                          </p:val>
                                        </p:tav>
                                        <p:tav tm="100000">
                                          <p:val>
                                            <p:fltVal val="0"/>
                                          </p:val>
                                        </p:tav>
                                      </p:tavLst>
                                    </p:anim>
                                    <p:animEffect transition="in" filter="fade">
                                      <p:cBhvr>
                                        <p:cTn id="1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Maine Certificate of Title  issued  October 1, 1996  thru  January 31, 1999"/>
          <p:cNvSpPr txBox="1">
            <a:spLocks noGrp="1"/>
          </p:cNvSpPr>
          <p:nvPr>
            <p:ph type="title" idx="4294967295"/>
          </p:nvPr>
        </p:nvSpPr>
        <p:spPr>
          <a:xfrm>
            <a:off x="0" y="457199"/>
            <a:ext cx="9144000" cy="1143002"/>
          </a:xfrm>
          <a:prstGeom prst="rect">
            <a:avLst/>
          </a:prstGeom>
        </p:spPr>
        <p:txBody>
          <a:bodyPr>
            <a:noAutofit/>
          </a:bodyPr>
          <a:lstStyle/>
          <a:p>
            <a:pPr>
              <a:defRPr sz="2500" b="1">
                <a:solidFill>
                  <a:srgbClr val="000000"/>
                </a:solidFill>
                <a:latin typeface="+mn-lt"/>
                <a:ea typeface="+mn-ea"/>
                <a:cs typeface="+mn-cs"/>
                <a:sym typeface="Times New Roman"/>
              </a:defRPr>
            </a:pPr>
            <a:r>
              <a:rPr sz="2500" dirty="0"/>
              <a:t>Maine Certificate of Title</a:t>
            </a:r>
            <a:br>
              <a:rPr sz="2500" dirty="0"/>
            </a:br>
            <a:r>
              <a:rPr sz="2500" dirty="0"/>
              <a:t> issued </a:t>
            </a:r>
            <a:br>
              <a:rPr sz="2500" dirty="0"/>
            </a:br>
            <a:r>
              <a:rPr sz="2500" dirty="0"/>
              <a:t>October 1, 1996  thru  January 31, 1999</a:t>
            </a:r>
          </a:p>
        </p:txBody>
      </p:sp>
      <p:pic>
        <p:nvPicPr>
          <p:cNvPr id="250" name="image.png" descr="image.png"/>
          <p:cNvPicPr>
            <a:picLocks noChangeAspect="1"/>
          </p:cNvPicPr>
          <p:nvPr/>
        </p:nvPicPr>
        <p:blipFill>
          <a:blip r:embed="rId3"/>
          <a:stretch>
            <a:fillRect/>
          </a:stretch>
        </p:blipFill>
        <p:spPr>
          <a:xfrm>
            <a:off x="2495550" y="2190750"/>
            <a:ext cx="800100" cy="1257300"/>
          </a:xfrm>
          <a:prstGeom prst="rect">
            <a:avLst/>
          </a:prstGeom>
          <a:ln w="12700">
            <a:miter lim="400000"/>
          </a:ln>
        </p:spPr>
      </p:pic>
      <p:grpSp>
        <p:nvGrpSpPr>
          <p:cNvPr id="255" name="Group"/>
          <p:cNvGrpSpPr/>
          <p:nvPr/>
        </p:nvGrpSpPr>
        <p:grpSpPr>
          <a:xfrm>
            <a:off x="457200" y="2070100"/>
            <a:ext cx="3962400" cy="4178300"/>
            <a:chOff x="0" y="0"/>
            <a:chExt cx="3962400" cy="4178300"/>
          </a:xfrm>
        </p:grpSpPr>
        <p:grpSp>
          <p:nvGrpSpPr>
            <p:cNvPr id="253" name="Group"/>
            <p:cNvGrpSpPr/>
            <p:nvPr/>
          </p:nvGrpSpPr>
          <p:grpSpPr>
            <a:xfrm>
              <a:off x="0" y="0"/>
              <a:ext cx="3962400" cy="4178300"/>
              <a:chOff x="0" y="0"/>
              <a:chExt cx="3962400" cy="4178300"/>
            </a:xfrm>
          </p:grpSpPr>
          <p:pic>
            <p:nvPicPr>
              <p:cNvPr id="251" name="MVT-1  5-88 to 1-91" descr="MVT-1  5-88 to 1-91"/>
              <p:cNvPicPr>
                <a:picLocks noChangeAspect="1"/>
              </p:cNvPicPr>
              <p:nvPr/>
            </p:nvPicPr>
            <p:blipFill>
              <a:blip r:embed="rId4"/>
              <a:stretch>
                <a:fillRect/>
              </a:stretch>
            </p:blipFill>
            <p:spPr>
              <a:xfrm>
                <a:off x="0" y="0"/>
                <a:ext cx="3962400" cy="4178300"/>
              </a:xfrm>
              <a:prstGeom prst="rect">
                <a:avLst/>
              </a:prstGeom>
              <a:ln w="12700" cap="flat">
                <a:noFill/>
                <a:miter lim="400000"/>
              </a:ln>
              <a:effectLst/>
            </p:spPr>
          </p:pic>
          <p:pic>
            <p:nvPicPr>
              <p:cNvPr id="252" name="image.png" descr="image.png"/>
              <p:cNvPicPr>
                <a:picLocks noChangeAspect="1"/>
              </p:cNvPicPr>
              <p:nvPr/>
            </p:nvPicPr>
            <p:blipFill>
              <a:blip r:embed="rId5"/>
              <a:stretch>
                <a:fillRect/>
              </a:stretch>
            </p:blipFill>
            <p:spPr>
              <a:xfrm>
                <a:off x="84306" y="464255"/>
                <a:ext cx="214599" cy="290161"/>
              </a:xfrm>
              <a:prstGeom prst="rect">
                <a:avLst/>
              </a:prstGeom>
              <a:ln w="12700" cap="flat">
                <a:noFill/>
                <a:miter lim="400000"/>
              </a:ln>
              <a:effectLst/>
            </p:spPr>
          </p:pic>
        </p:grpSp>
        <p:pic>
          <p:nvPicPr>
            <p:cNvPr id="254" name="image.png" descr="image.png"/>
            <p:cNvPicPr>
              <a:picLocks noChangeAspect="1"/>
            </p:cNvPicPr>
            <p:nvPr/>
          </p:nvPicPr>
          <p:blipFill>
            <a:blip r:embed="rId6"/>
            <a:stretch>
              <a:fillRect/>
            </a:stretch>
          </p:blipFill>
          <p:spPr>
            <a:xfrm>
              <a:off x="63500" y="2679700"/>
              <a:ext cx="228600" cy="304800"/>
            </a:xfrm>
            <a:prstGeom prst="rect">
              <a:avLst/>
            </a:prstGeom>
            <a:ln w="12700" cap="flat">
              <a:noFill/>
              <a:miter lim="400000"/>
            </a:ln>
            <a:effectLst/>
          </p:spPr>
        </p:pic>
      </p:grpSp>
      <p:grpSp>
        <p:nvGrpSpPr>
          <p:cNvPr id="258" name="Group"/>
          <p:cNvGrpSpPr/>
          <p:nvPr/>
        </p:nvGrpSpPr>
        <p:grpSpPr>
          <a:xfrm>
            <a:off x="5181600" y="2247900"/>
            <a:ext cx="3403600" cy="3797300"/>
            <a:chOff x="0" y="0"/>
            <a:chExt cx="3403600" cy="3797300"/>
          </a:xfrm>
        </p:grpSpPr>
        <p:pic>
          <p:nvPicPr>
            <p:cNvPr id="256" name="MVT-1 5-88 to 1-91  pg 2" descr="MVT-1 5-88 to 1-91  pg 2"/>
            <p:cNvPicPr>
              <a:picLocks noChangeAspect="1"/>
            </p:cNvPicPr>
            <p:nvPr/>
          </p:nvPicPr>
          <p:blipFill>
            <a:blip r:embed="rId7"/>
            <a:stretch>
              <a:fillRect/>
            </a:stretch>
          </p:blipFill>
          <p:spPr>
            <a:xfrm>
              <a:off x="0" y="0"/>
              <a:ext cx="3403600" cy="3797300"/>
            </a:xfrm>
            <a:prstGeom prst="rect">
              <a:avLst/>
            </a:prstGeom>
            <a:ln w="9525" cap="flat">
              <a:solidFill>
                <a:srgbClr val="7F7F7F"/>
              </a:solidFill>
              <a:prstDash val="solid"/>
              <a:round/>
            </a:ln>
            <a:effectLst/>
          </p:spPr>
        </p:pic>
        <p:pic>
          <p:nvPicPr>
            <p:cNvPr id="257" name="image.png" descr="image.png"/>
            <p:cNvPicPr>
              <a:picLocks noChangeAspect="1"/>
            </p:cNvPicPr>
            <p:nvPr/>
          </p:nvPicPr>
          <p:blipFill>
            <a:blip r:embed="rId8"/>
            <a:stretch>
              <a:fillRect/>
            </a:stretch>
          </p:blipFill>
          <p:spPr>
            <a:xfrm>
              <a:off x="3181350" y="396875"/>
              <a:ext cx="196850" cy="292100"/>
            </a:xfrm>
            <a:prstGeom prst="rect">
              <a:avLst/>
            </a:prstGeom>
            <a:ln w="12700" cap="flat">
              <a:noFill/>
              <a:miter lim="400000"/>
            </a:ln>
            <a:effectLst/>
          </p:spPr>
        </p:pic>
      </p:grpSp>
      <p:sp>
        <p:nvSpPr>
          <p:cNvPr id="259" name="MVT-1"/>
          <p:cNvSpPr txBox="1"/>
          <p:nvPr/>
        </p:nvSpPr>
        <p:spPr>
          <a:xfrm>
            <a:off x="2971800" y="6248400"/>
            <a:ext cx="34290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400"/>
              </a:spcBef>
              <a:defRPr>
                <a:solidFill>
                  <a:srgbClr val="FF0000"/>
                </a:solidFill>
                <a:latin typeface="+mn-lt"/>
                <a:ea typeface="+mn-ea"/>
                <a:cs typeface="+mn-cs"/>
                <a:sym typeface="Times New Roman"/>
              </a:defRPr>
            </a:lvl1pPr>
          </a:lstStyle>
          <a:p>
            <a:r>
              <a:rPr dirty="0"/>
              <a:t>MVT-1</a:t>
            </a:r>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14</a:t>
            </a:fld>
            <a:endParaRPr lang="en-US" dirty="0"/>
          </a:p>
        </p:txBody>
      </p:sp>
    </p:spTree>
    <p:extLst>
      <p:ext uri="{BB962C8B-B14F-4D97-AF65-F5344CB8AC3E}">
        <p14:creationId xmlns:p14="http://schemas.microsoft.com/office/powerpoint/2010/main" val="18106803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Maine Certificate of Title  issued  February 1, 1999  to June 2015"/>
          <p:cNvSpPr txBox="1">
            <a:spLocks noGrp="1"/>
          </p:cNvSpPr>
          <p:nvPr>
            <p:ph type="title" idx="4294967295"/>
          </p:nvPr>
        </p:nvSpPr>
        <p:spPr>
          <a:xfrm>
            <a:off x="457200" y="338137"/>
            <a:ext cx="8229600" cy="1252538"/>
          </a:xfrm>
          <a:prstGeom prst="rect">
            <a:avLst/>
          </a:prstGeom>
        </p:spPr>
        <p:txBody>
          <a:bodyPr>
            <a:normAutofit/>
          </a:bodyPr>
          <a:lstStyle/>
          <a:p>
            <a:pPr>
              <a:defRPr sz="2500" b="1">
                <a:solidFill>
                  <a:srgbClr val="000000"/>
                </a:solidFill>
                <a:latin typeface="+mn-lt"/>
                <a:ea typeface="+mn-ea"/>
                <a:cs typeface="+mn-cs"/>
                <a:sym typeface="Times New Roman"/>
              </a:defRPr>
            </a:pPr>
            <a:r>
              <a:rPr dirty="0"/>
              <a:t>Maine Certificate of Title</a:t>
            </a:r>
            <a:br>
              <a:rPr dirty="0"/>
            </a:br>
            <a:r>
              <a:rPr dirty="0"/>
              <a:t> issued </a:t>
            </a:r>
            <a:br>
              <a:rPr dirty="0"/>
            </a:br>
            <a:r>
              <a:rPr dirty="0"/>
              <a:t>February 1, 1999  to June 2015  </a:t>
            </a:r>
          </a:p>
        </p:txBody>
      </p:sp>
      <p:pic>
        <p:nvPicPr>
          <p:cNvPr id="265" name="MVT-1 2-99 to now blank" descr="MVT-1 2-99 to now blank"/>
          <p:cNvPicPr>
            <a:picLocks noChangeAspect="1"/>
          </p:cNvPicPr>
          <p:nvPr/>
        </p:nvPicPr>
        <p:blipFill>
          <a:blip r:embed="rId3"/>
          <a:stretch>
            <a:fillRect/>
          </a:stretch>
        </p:blipFill>
        <p:spPr>
          <a:xfrm>
            <a:off x="685800" y="1981200"/>
            <a:ext cx="3240088" cy="4170363"/>
          </a:xfrm>
          <a:prstGeom prst="rect">
            <a:avLst/>
          </a:prstGeom>
          <a:ln w="12700">
            <a:miter lim="400000"/>
          </a:ln>
        </p:spPr>
      </p:pic>
      <p:pic>
        <p:nvPicPr>
          <p:cNvPr id="266" name="MVT-2  reverse" descr="MVT-2  reverse"/>
          <p:cNvPicPr>
            <a:picLocks noChangeAspect="1"/>
          </p:cNvPicPr>
          <p:nvPr/>
        </p:nvPicPr>
        <p:blipFill>
          <a:blip r:embed="rId4"/>
          <a:stretch>
            <a:fillRect/>
          </a:stretch>
        </p:blipFill>
        <p:spPr>
          <a:xfrm>
            <a:off x="5029200" y="2211387"/>
            <a:ext cx="2720975" cy="3906838"/>
          </a:xfrm>
          <a:prstGeom prst="rect">
            <a:avLst/>
          </a:prstGeom>
          <a:ln>
            <a:solidFill>
              <a:srgbClr val="000000"/>
            </a:solidFill>
            <a:miter/>
          </a:ln>
        </p:spPr>
      </p:pic>
      <p:sp>
        <p:nvSpPr>
          <p:cNvPr id="267" name="MVT-1"/>
          <p:cNvSpPr txBox="1"/>
          <p:nvPr/>
        </p:nvSpPr>
        <p:spPr>
          <a:xfrm>
            <a:off x="3810000" y="6248400"/>
            <a:ext cx="12954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solidFill>
                  <a:srgbClr val="FF0000"/>
                </a:solidFill>
                <a:latin typeface="+mn-lt"/>
                <a:ea typeface="+mn-ea"/>
                <a:cs typeface="+mn-cs"/>
                <a:sym typeface="Times New Roman"/>
              </a:defRPr>
            </a:lvl1pPr>
          </a:lstStyle>
          <a:p>
            <a:r>
              <a:rPr dirty="0"/>
              <a:t>MVT-1</a:t>
            </a:r>
          </a:p>
        </p:txBody>
      </p:sp>
      <p:sp>
        <p:nvSpPr>
          <p:cNvPr id="268" name="17"/>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15</a:t>
            </a:fld>
            <a:endParaRPr lang="en-US" dirty="0"/>
          </a:p>
        </p:txBody>
      </p:sp>
    </p:spTree>
    <p:extLst>
      <p:ext uri="{BB962C8B-B14F-4D97-AF65-F5344CB8AC3E}">
        <p14:creationId xmlns:p14="http://schemas.microsoft.com/office/powerpoint/2010/main" val="54495239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MVT-1"/>
          <p:cNvSpPr txBox="1"/>
          <p:nvPr/>
        </p:nvSpPr>
        <p:spPr>
          <a:xfrm>
            <a:off x="609600" y="6320135"/>
            <a:ext cx="7612062"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800" b="0">
                <a:solidFill>
                  <a:srgbClr val="FF0000"/>
                </a:solidFill>
              </a:defRPr>
            </a:lvl1pPr>
          </a:lstStyle>
          <a:p>
            <a:pPr algn="ctr"/>
            <a:r>
              <a:rPr sz="2400" b="1" dirty="0">
                <a:latin typeface="+mn-lt"/>
              </a:rPr>
              <a:t>MVT-1</a:t>
            </a:r>
          </a:p>
        </p:txBody>
      </p:sp>
      <p:sp>
        <p:nvSpPr>
          <p:cNvPr id="276" name="18"/>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 name="TextBox 1"/>
          <p:cNvSpPr txBox="1"/>
          <p:nvPr/>
        </p:nvSpPr>
        <p:spPr>
          <a:xfrm>
            <a:off x="0" y="457200"/>
            <a:ext cx="8991600"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Maine Certificate of Title</a:t>
            </a:r>
          </a:p>
          <a:p>
            <a:pPr marL="0" marR="0" indent="0" algn="ctr" defTabSz="914400" rtl="0" fontAlgn="auto" latinLnBrk="0" hangingPunct="0">
              <a:lnSpc>
                <a:spcPct val="100000"/>
              </a:lnSpc>
              <a:spcBef>
                <a:spcPts val="0"/>
              </a:spcBef>
              <a:spcAft>
                <a:spcPts val="0"/>
              </a:spcAft>
              <a:buClrTx/>
              <a:buSzTx/>
              <a:buFontTx/>
              <a:buNone/>
              <a:tabLst/>
            </a:pPr>
            <a:r>
              <a:rPr lang="en-US" dirty="0"/>
              <a:t>Issued</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June 2015 to April 2019</a:t>
            </a:r>
            <a:endParaRPr kumimoji="0" lang="en-US" sz="2400" b="1" i="0" u="none" strike="noStrike" cap="none" spc="0" normalizeH="0" baseline="0" dirty="0">
              <a:ln>
                <a:noFill/>
              </a:ln>
              <a:solidFill>
                <a:srgbClr val="FF0000"/>
              </a:solidFill>
              <a:effectLst/>
              <a:uFillTx/>
              <a:latin typeface="Candara"/>
              <a:ea typeface="Candara"/>
              <a:cs typeface="Candara"/>
              <a:sym typeface="Candar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79600"/>
            <a:ext cx="3268663" cy="4216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999" y="1879600"/>
            <a:ext cx="3268663" cy="4216400"/>
          </a:xfrm>
          <a:prstGeom prst="rect">
            <a:avLst/>
          </a:prstGeom>
        </p:spPr>
      </p:pic>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16</a:t>
            </a:fld>
            <a:endParaRPr lang="en-US" dirty="0"/>
          </a:p>
        </p:txBody>
      </p:sp>
    </p:spTree>
    <p:extLst>
      <p:ext uri="{BB962C8B-B14F-4D97-AF65-F5344CB8AC3E}">
        <p14:creationId xmlns:p14="http://schemas.microsoft.com/office/powerpoint/2010/main" val="34583267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MVT-1"/>
          <p:cNvSpPr txBox="1"/>
          <p:nvPr/>
        </p:nvSpPr>
        <p:spPr>
          <a:xfrm>
            <a:off x="609600" y="6320135"/>
            <a:ext cx="7612062"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800" b="0">
                <a:solidFill>
                  <a:srgbClr val="FF0000"/>
                </a:solidFill>
              </a:defRPr>
            </a:lvl1pPr>
          </a:lstStyle>
          <a:p>
            <a:pPr algn="ctr"/>
            <a:r>
              <a:rPr sz="2400" b="1" dirty="0">
                <a:latin typeface="+mn-lt"/>
              </a:rPr>
              <a:t>MVT-1</a:t>
            </a:r>
          </a:p>
        </p:txBody>
      </p:sp>
      <p:sp>
        <p:nvSpPr>
          <p:cNvPr id="276" name="18"/>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 name="TextBox 1"/>
          <p:cNvSpPr txBox="1"/>
          <p:nvPr/>
        </p:nvSpPr>
        <p:spPr>
          <a:xfrm>
            <a:off x="0" y="457200"/>
            <a:ext cx="8991600"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Maine Certificate of Title</a:t>
            </a:r>
          </a:p>
          <a:p>
            <a:pPr marL="0" marR="0" indent="0" algn="ctr" defTabSz="914400" rtl="0" fontAlgn="auto" latinLnBrk="0" hangingPunct="0">
              <a:lnSpc>
                <a:spcPct val="100000"/>
              </a:lnSpc>
              <a:spcBef>
                <a:spcPts val="0"/>
              </a:spcBef>
              <a:spcAft>
                <a:spcPts val="0"/>
              </a:spcAft>
              <a:buClrTx/>
              <a:buSzTx/>
              <a:buFontTx/>
              <a:buNone/>
              <a:tabLst/>
            </a:pPr>
            <a:r>
              <a:rPr lang="en-US" dirty="0"/>
              <a:t>Issued</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April 2019 to </a:t>
            </a:r>
            <a:r>
              <a:rPr kumimoji="0" lang="en-US" sz="2400" b="1" i="0" u="none" strike="noStrike" cap="none" spc="0" normalizeH="0" baseline="0" dirty="0">
                <a:ln>
                  <a:noFill/>
                </a:ln>
                <a:solidFill>
                  <a:srgbClr val="FF0000"/>
                </a:solidFill>
                <a:effectLst/>
                <a:uFillTx/>
                <a:latin typeface="Candara"/>
                <a:ea typeface="Candara"/>
                <a:cs typeface="Candara"/>
                <a:sym typeface="Candara"/>
              </a:rPr>
              <a:t>Current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9" y="1879600"/>
            <a:ext cx="3268663" cy="4216400"/>
          </a:xfrm>
          <a:prstGeom prst="rect">
            <a:avLst/>
          </a:prstGeom>
        </p:spPr>
      </p:pic>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17</a:t>
            </a:fld>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2566"/>
          <a:stretch/>
        </p:blipFill>
        <p:spPr>
          <a:xfrm>
            <a:off x="914401" y="1879600"/>
            <a:ext cx="3733800" cy="4216400"/>
          </a:xfrm>
          <a:prstGeom prst="rect">
            <a:avLst/>
          </a:prstGeom>
        </p:spPr>
      </p:pic>
    </p:spTree>
    <p:extLst>
      <p:ext uri="{BB962C8B-B14F-4D97-AF65-F5344CB8AC3E}">
        <p14:creationId xmlns:p14="http://schemas.microsoft.com/office/powerpoint/2010/main" val="9858701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82716"/>
            <a:ext cx="868680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outerShdw blurRad="38100" dist="38100" dir="2700000" algn="tl">
                    <a:srgbClr val="000000">
                      <a:alpha val="43137"/>
                    </a:srgbClr>
                  </a:outerShdw>
                </a:effectLst>
                <a:uFillTx/>
                <a:latin typeface="+mn-lt"/>
                <a:ea typeface="Candara"/>
                <a:cs typeface="Candara"/>
                <a:sym typeface="Candara"/>
              </a:rPr>
              <a:t>Sample Title</a:t>
            </a:r>
          </a:p>
        </p:txBody>
      </p:sp>
      <p:sp>
        <p:nvSpPr>
          <p:cNvPr id="2" name="Slide Number Placeholder 1"/>
          <p:cNvSpPr>
            <a:spLocks noGrp="1"/>
          </p:cNvSpPr>
          <p:nvPr>
            <p:ph type="sldNum" sz="quarter" idx="2"/>
          </p:nvPr>
        </p:nvSpPr>
        <p:spPr>
          <a:xfrm>
            <a:off x="8830458" y="6626860"/>
            <a:ext cx="237342" cy="231140"/>
          </a:xfrm>
        </p:spPr>
        <p:txBody>
          <a:bodyPr/>
          <a:lstStyle/>
          <a:p>
            <a:fld id="{86CB4B4D-7CA3-9044-876B-883B54F8677D}" type="slidenum">
              <a:rPr lang="en-US" smtClean="0"/>
              <a:t>18</a:t>
            </a:fld>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666"/>
          <a:stretch/>
        </p:blipFill>
        <p:spPr>
          <a:xfrm>
            <a:off x="2624137" y="1219200"/>
            <a:ext cx="3895725" cy="5029199"/>
          </a:xfrm>
          <a:prstGeom prst="rect">
            <a:avLst/>
          </a:prstGeom>
        </p:spPr>
      </p:pic>
    </p:spTree>
    <p:extLst>
      <p:ext uri="{BB962C8B-B14F-4D97-AF65-F5344CB8AC3E}">
        <p14:creationId xmlns:p14="http://schemas.microsoft.com/office/powerpoint/2010/main" val="3378499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51219"/>
            <a:ext cx="8686800"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3600" dirty="0">
                <a:latin typeface="+mn-lt"/>
              </a:rPr>
              <a:t>Certificate of Origin</a:t>
            </a:r>
            <a:br>
              <a:rPr lang="en-US" dirty="0"/>
            </a:br>
            <a:r>
              <a:rPr lang="en-US" dirty="0"/>
              <a:t> </a:t>
            </a:r>
            <a:r>
              <a:rPr lang="en-US" sz="3200" dirty="0">
                <a:latin typeface="+mn-lt"/>
              </a:rPr>
              <a:t>MCO</a:t>
            </a:r>
            <a:endParaRPr kumimoji="0" lang="en-US" sz="3200" b="1" i="0" u="none" strike="noStrike" cap="none" spc="0" normalizeH="0" baseline="0" dirty="0">
              <a:ln>
                <a:noFill/>
              </a:ln>
              <a:solidFill>
                <a:srgbClr val="000000"/>
              </a:solidFill>
              <a:effectLst/>
              <a:uFillTx/>
              <a:latin typeface="+mn-lt"/>
              <a:sym typeface="Candara"/>
            </a:endParaRPr>
          </a:p>
        </p:txBody>
      </p:sp>
      <p:sp>
        <p:nvSpPr>
          <p:cNvPr id="7" name="New vehicles and trailers, delivered in Maine by the manufacturer or franchise dealer, must execute and deliver to an agent or franchised dealer, a Certificate of Origin."/>
          <p:cNvSpPr txBox="1"/>
          <p:nvPr/>
        </p:nvSpPr>
        <p:spPr>
          <a:xfrm>
            <a:off x="228600" y="2133600"/>
            <a:ext cx="8686800"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400"/>
              </a:spcBef>
              <a:defRPr>
                <a:latin typeface="+mn-lt"/>
                <a:ea typeface="+mn-ea"/>
                <a:cs typeface="+mn-cs"/>
                <a:sym typeface="Times New Roman"/>
              </a:defRPr>
            </a:lvl1pPr>
          </a:lstStyle>
          <a:p>
            <a:pPr algn="ctr">
              <a:spcBef>
                <a:spcPts val="0"/>
              </a:spcBef>
            </a:pPr>
            <a:r>
              <a:rPr dirty="0"/>
              <a:t>New vehicles and trailers, delivered</a:t>
            </a:r>
            <a:endParaRPr lang="en-US" dirty="0"/>
          </a:p>
          <a:p>
            <a:pPr algn="ctr">
              <a:spcBef>
                <a:spcPts val="0"/>
              </a:spcBef>
            </a:pPr>
            <a:r>
              <a:rPr lang="en-US" dirty="0"/>
              <a:t>i</a:t>
            </a:r>
            <a:r>
              <a:rPr dirty="0"/>
              <a:t>n Maine by the manufacturer or </a:t>
            </a:r>
            <a:endParaRPr lang="en-US" dirty="0"/>
          </a:p>
          <a:p>
            <a:pPr algn="ctr">
              <a:spcBef>
                <a:spcPts val="0"/>
              </a:spcBef>
            </a:pPr>
            <a:r>
              <a:rPr dirty="0"/>
              <a:t>franchise dealer, must execute and </a:t>
            </a:r>
            <a:endParaRPr lang="en-US" dirty="0"/>
          </a:p>
          <a:p>
            <a:pPr algn="ctr">
              <a:spcBef>
                <a:spcPts val="0"/>
              </a:spcBef>
            </a:pPr>
            <a:r>
              <a:rPr dirty="0"/>
              <a:t>deliver to an agent or franchised </a:t>
            </a:r>
            <a:endParaRPr lang="en-US" dirty="0"/>
          </a:p>
          <a:p>
            <a:pPr algn="ctr">
              <a:spcBef>
                <a:spcPts val="0"/>
              </a:spcBef>
            </a:pPr>
            <a:r>
              <a:rPr dirty="0"/>
              <a:t>dealer, a Certificate of Origin.</a:t>
            </a:r>
          </a:p>
        </p:txBody>
      </p:sp>
      <p:sp>
        <p:nvSpPr>
          <p:cNvPr id="8" name="A Certificate of Origin or MCO,                                         is the birth certificate for a new                                  vehicle."/>
          <p:cNvSpPr txBox="1"/>
          <p:nvPr/>
        </p:nvSpPr>
        <p:spPr>
          <a:xfrm>
            <a:off x="228600" y="4884003"/>
            <a:ext cx="8686800"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mn-lt"/>
                <a:ea typeface="+mn-ea"/>
                <a:cs typeface="+mn-cs"/>
                <a:sym typeface="Times New Roman"/>
              </a:defRPr>
            </a:pPr>
            <a:r>
              <a:rPr dirty="0"/>
              <a:t>A Certificate of Origin or MCO</a:t>
            </a:r>
            <a:endParaRPr lang="en-US" dirty="0"/>
          </a:p>
          <a:p>
            <a:pPr algn="ctr">
              <a:defRPr>
                <a:latin typeface="+mn-lt"/>
                <a:ea typeface="+mn-ea"/>
                <a:cs typeface="+mn-cs"/>
                <a:sym typeface="Times New Roman"/>
              </a:defRPr>
            </a:pPr>
            <a:r>
              <a:rPr dirty="0"/>
              <a:t>is the birth certificate for a </a:t>
            </a:r>
            <a:r>
              <a:rPr i="1" u="sng" dirty="0">
                <a:solidFill>
                  <a:schemeClr val="accent2"/>
                </a:solidFill>
              </a:rPr>
              <a:t>new</a:t>
            </a:r>
            <a:r>
              <a:rPr dirty="0"/>
              <a:t> </a:t>
            </a:r>
            <a:r>
              <a:rPr lang="en-US" dirty="0"/>
              <a:t>v</a:t>
            </a:r>
            <a:r>
              <a:rPr dirty="0"/>
              <a:t>ehicle.</a:t>
            </a:r>
          </a:p>
        </p:txBody>
      </p:sp>
      <p:sp>
        <p:nvSpPr>
          <p:cNvPr id="4" name="Slide Number Placeholder 3"/>
          <p:cNvSpPr>
            <a:spLocks noGrp="1"/>
          </p:cNvSpPr>
          <p:nvPr>
            <p:ph type="sldNum" sz="quarter" idx="2"/>
          </p:nvPr>
        </p:nvSpPr>
        <p:spPr>
          <a:xfrm>
            <a:off x="8830458" y="6626860"/>
            <a:ext cx="237342" cy="231140"/>
          </a:xfrm>
        </p:spPr>
        <p:txBody>
          <a:bodyPr/>
          <a:lstStyle/>
          <a:p>
            <a:fld id="{86CB4B4D-7CA3-9044-876B-883B54F8677D}" type="slidenum">
              <a:rPr lang="en-US" smtClean="0"/>
              <a:t>19</a:t>
            </a:fld>
            <a:endParaRPr lang="en-US" dirty="0"/>
          </a:p>
        </p:txBody>
      </p:sp>
    </p:spTree>
    <p:extLst>
      <p:ext uri="{BB962C8B-B14F-4D97-AF65-F5344CB8AC3E}">
        <p14:creationId xmlns:p14="http://schemas.microsoft.com/office/powerpoint/2010/main" val="31434620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Stationery"/>
          <p:cNvGrpSpPr/>
          <p:nvPr/>
        </p:nvGrpSpPr>
        <p:grpSpPr>
          <a:xfrm>
            <a:off x="228599" y="284948"/>
            <a:ext cx="8653463" cy="954105"/>
            <a:chOff x="0" y="-19852"/>
            <a:chExt cx="7315200" cy="954105"/>
          </a:xfrm>
        </p:grpSpPr>
        <p:sp>
          <p:nvSpPr>
            <p:cNvPr id="127" name="Rectangle"/>
            <p:cNvSpPr/>
            <p:nvPr/>
          </p:nvSpPr>
          <p:spPr>
            <a:xfrm>
              <a:off x="0" y="0"/>
              <a:ext cx="7315200" cy="914400"/>
            </a:xfrm>
            <a:prstGeom prst="rect">
              <a:avLst/>
            </a:prstGeom>
            <a:noFill/>
            <a:ln w="9525" cap="flat">
              <a:solidFill>
                <a:srgbClr val="C6E7FC"/>
              </a:solidFill>
              <a:prstDash val="solid"/>
              <a:round/>
            </a:ln>
            <a:effectLst/>
          </p:spPr>
          <p:txBody>
            <a:bodyPr wrap="square" lIns="45719" tIns="45719" rIns="45719" bIns="45719" numCol="1" anchor="ctr">
              <a:noAutofit/>
            </a:bodyPr>
            <a:lstStyle/>
            <a:p>
              <a:pPr algn="ctr">
                <a:defRPr sz="1800" b="0"/>
              </a:pPr>
              <a:endParaRPr dirty="0"/>
            </a:p>
          </p:txBody>
        </p:sp>
        <p:sp>
          <p:nvSpPr>
            <p:cNvPr id="128" name="Welcome to the Bureau of Motor Vehicles…"/>
            <p:cNvSpPr txBox="1"/>
            <p:nvPr/>
          </p:nvSpPr>
          <p:spPr>
            <a:xfrm>
              <a:off x="0" y="-19852"/>
              <a:ext cx="7214551" cy="9541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defRPr sz="2800" b="0"/>
              </a:pPr>
              <a:r>
                <a:rPr dirty="0"/>
                <a:t>Welcome to the Bureau of Motor Vehicles</a:t>
              </a:r>
            </a:p>
            <a:p>
              <a:pPr algn="ctr">
                <a:defRPr sz="2800" b="0"/>
              </a:pPr>
              <a:r>
                <a:rPr dirty="0"/>
                <a:t> Dealer Training</a:t>
              </a:r>
            </a:p>
          </p:txBody>
        </p:sp>
      </p:grpSp>
      <p:grpSp>
        <p:nvGrpSpPr>
          <p:cNvPr id="132" name="Group"/>
          <p:cNvGrpSpPr/>
          <p:nvPr/>
        </p:nvGrpSpPr>
        <p:grpSpPr>
          <a:xfrm>
            <a:off x="1676399" y="2286000"/>
            <a:ext cx="6586524" cy="704850"/>
            <a:chOff x="0" y="0"/>
            <a:chExt cx="6586522" cy="704850"/>
          </a:xfrm>
        </p:grpSpPr>
        <p:sp>
          <p:nvSpPr>
            <p:cNvPr id="130" name="Rectangle"/>
            <p:cNvSpPr/>
            <p:nvPr/>
          </p:nvSpPr>
          <p:spPr>
            <a:xfrm>
              <a:off x="0" y="0"/>
              <a:ext cx="6248400" cy="704850"/>
            </a:xfrm>
            <a:prstGeom prst="rect">
              <a:avLst/>
            </a:prstGeom>
            <a:solidFill>
              <a:srgbClr val="5BBAF6"/>
            </a:solidFill>
            <a:ln w="12700" cap="flat">
              <a:noFill/>
              <a:miter lim="400000"/>
            </a:ln>
            <a:effectLst/>
          </p:spPr>
          <p:txBody>
            <a:bodyPr wrap="square" lIns="45719" tIns="45719" rIns="45719" bIns="45719" numCol="1" anchor="ctr">
              <a:noAutofit/>
            </a:bodyPr>
            <a:lstStyle/>
            <a:p>
              <a:pPr marL="457200" indent="-457200">
                <a:defRPr sz="1800" b="0"/>
              </a:pPr>
              <a:endParaRPr dirty="0"/>
            </a:p>
          </p:txBody>
        </p:sp>
        <p:sp>
          <p:nvSpPr>
            <p:cNvPr id="131" name="Completing required paperwork to apply for title on…"/>
            <p:cNvSpPr txBox="1"/>
            <p:nvPr/>
          </p:nvSpPr>
          <p:spPr>
            <a:xfrm>
              <a:off x="0" y="14604"/>
              <a:ext cx="6586523" cy="675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marL="457200" indent="-457200">
                <a:buSzPct val="100000"/>
                <a:buAutoNum type="arabicPeriod"/>
                <a:defRPr sz="2000" b="0"/>
              </a:pPr>
              <a:r>
                <a:rPr dirty="0"/>
                <a:t>Completing required paperwork to apply for title on</a:t>
              </a:r>
            </a:p>
            <a:p>
              <a:pPr marL="457200" indent="-457200">
                <a:defRPr sz="2000" b="0"/>
              </a:pPr>
              <a:r>
                <a:rPr dirty="0"/>
                <a:t>       vehicles you sell to Maine residents.</a:t>
              </a:r>
            </a:p>
          </p:txBody>
        </p:sp>
      </p:grpSp>
      <p:grpSp>
        <p:nvGrpSpPr>
          <p:cNvPr id="135" name="Group"/>
          <p:cNvGrpSpPr/>
          <p:nvPr/>
        </p:nvGrpSpPr>
        <p:grpSpPr>
          <a:xfrm>
            <a:off x="1676399" y="3129826"/>
            <a:ext cx="6254751" cy="707884"/>
            <a:chOff x="0" y="-16122"/>
            <a:chExt cx="6254750" cy="707883"/>
          </a:xfrm>
        </p:grpSpPr>
        <p:sp>
          <p:nvSpPr>
            <p:cNvPr id="133" name="Rectangle"/>
            <p:cNvSpPr/>
            <p:nvPr/>
          </p:nvSpPr>
          <p:spPr>
            <a:xfrm>
              <a:off x="0" y="54451"/>
              <a:ext cx="6254750" cy="566738"/>
            </a:xfrm>
            <a:prstGeom prst="rect">
              <a:avLst/>
            </a:prstGeom>
            <a:solidFill>
              <a:srgbClr val="5BBAF6"/>
            </a:solidFill>
            <a:ln w="12700" cap="flat">
              <a:noFill/>
              <a:miter lim="400000"/>
            </a:ln>
            <a:effectLst/>
          </p:spPr>
          <p:txBody>
            <a:bodyPr wrap="square" lIns="45719" tIns="45719" rIns="45719" bIns="45719" numCol="1" anchor="ctr">
              <a:noAutofit/>
            </a:bodyPr>
            <a:lstStyle/>
            <a:p>
              <a:pPr>
                <a:defRPr sz="1800" b="0"/>
              </a:pPr>
              <a:endParaRPr dirty="0"/>
            </a:p>
          </p:txBody>
        </p:sp>
        <p:sp>
          <p:nvSpPr>
            <p:cNvPr id="134" name="2.  Discuss and review the Bureau of Motor Vehicles…"/>
            <p:cNvSpPr txBox="1"/>
            <p:nvPr/>
          </p:nvSpPr>
          <p:spPr>
            <a:xfrm>
              <a:off x="0" y="-16122"/>
              <a:ext cx="4350547" cy="707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defRPr sz="2000" b="0"/>
              </a:pPr>
              <a:r>
                <a:rPr dirty="0"/>
                <a:t>2.  </a:t>
              </a:r>
              <a:r>
                <a:rPr lang="en-US" dirty="0"/>
                <a:t>R</a:t>
              </a:r>
              <a:r>
                <a:rPr dirty="0"/>
                <a:t>eview the Bureau of Motor Vehicles </a:t>
              </a:r>
            </a:p>
            <a:p>
              <a:pPr>
                <a:defRPr sz="2000" b="0"/>
              </a:pPr>
              <a:r>
                <a:rPr dirty="0"/>
                <a:t>     laws and forms.</a:t>
              </a:r>
            </a:p>
          </p:txBody>
        </p:sp>
      </p:grpSp>
      <p:grpSp>
        <p:nvGrpSpPr>
          <p:cNvPr id="138" name="Group"/>
          <p:cNvGrpSpPr/>
          <p:nvPr/>
        </p:nvGrpSpPr>
        <p:grpSpPr>
          <a:xfrm>
            <a:off x="1676399" y="3962400"/>
            <a:ext cx="6249990" cy="533400"/>
            <a:chOff x="0" y="0"/>
            <a:chExt cx="6249988" cy="533400"/>
          </a:xfrm>
        </p:grpSpPr>
        <p:sp>
          <p:nvSpPr>
            <p:cNvPr id="136" name="Rectangle"/>
            <p:cNvSpPr/>
            <p:nvPr/>
          </p:nvSpPr>
          <p:spPr>
            <a:xfrm>
              <a:off x="0" y="0"/>
              <a:ext cx="6249988" cy="533400"/>
            </a:xfrm>
            <a:prstGeom prst="rect">
              <a:avLst/>
            </a:prstGeom>
            <a:solidFill>
              <a:srgbClr val="5BBAF6"/>
            </a:solidFill>
            <a:ln w="12700" cap="flat">
              <a:noFill/>
              <a:miter lim="400000"/>
            </a:ln>
            <a:effectLst/>
          </p:spPr>
          <p:txBody>
            <a:bodyPr wrap="square" lIns="45719" tIns="45719" rIns="45719" bIns="45719" numCol="1" anchor="ctr">
              <a:noAutofit/>
            </a:bodyPr>
            <a:lstStyle/>
            <a:p>
              <a:pPr>
                <a:defRPr sz="2000" b="0"/>
              </a:pPr>
              <a:endParaRPr dirty="0"/>
            </a:p>
          </p:txBody>
        </p:sp>
        <p:sp>
          <p:nvSpPr>
            <p:cNvPr id="137" name="3.  Discuss and review the Used Vehicle Buyer’s Guide."/>
            <p:cNvSpPr txBox="1"/>
            <p:nvPr/>
          </p:nvSpPr>
          <p:spPr>
            <a:xfrm>
              <a:off x="0" y="66647"/>
              <a:ext cx="4682497"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2000" b="0"/>
              </a:lvl1pPr>
            </a:lstStyle>
            <a:p>
              <a:r>
                <a:rPr dirty="0"/>
                <a:t>3.  </a:t>
              </a:r>
              <a:r>
                <a:rPr lang="en-US" dirty="0"/>
                <a:t>R</a:t>
              </a:r>
              <a:r>
                <a:rPr dirty="0"/>
                <a:t>eview the Used Vehicle Buyer’s Guide. </a:t>
              </a:r>
            </a:p>
          </p:txBody>
        </p:sp>
      </p:grpSp>
      <p:grpSp>
        <p:nvGrpSpPr>
          <p:cNvPr id="141" name="Group"/>
          <p:cNvGrpSpPr/>
          <p:nvPr/>
        </p:nvGrpSpPr>
        <p:grpSpPr>
          <a:xfrm>
            <a:off x="1676399" y="4724400"/>
            <a:ext cx="6223001" cy="533400"/>
            <a:chOff x="0" y="0"/>
            <a:chExt cx="6223000" cy="533400"/>
          </a:xfrm>
        </p:grpSpPr>
        <p:sp>
          <p:nvSpPr>
            <p:cNvPr id="139" name="Rectangle"/>
            <p:cNvSpPr/>
            <p:nvPr/>
          </p:nvSpPr>
          <p:spPr>
            <a:xfrm>
              <a:off x="0" y="0"/>
              <a:ext cx="6223000" cy="533400"/>
            </a:xfrm>
            <a:prstGeom prst="rect">
              <a:avLst/>
            </a:prstGeom>
            <a:solidFill>
              <a:srgbClr val="5BBAF6"/>
            </a:solidFill>
            <a:ln w="12700" cap="flat">
              <a:noFill/>
              <a:miter lim="400000"/>
            </a:ln>
            <a:effectLst/>
          </p:spPr>
          <p:txBody>
            <a:bodyPr wrap="square" lIns="45719" tIns="45719" rIns="45719" bIns="45719" numCol="1" anchor="ctr">
              <a:noAutofit/>
            </a:bodyPr>
            <a:lstStyle/>
            <a:p>
              <a:pPr>
                <a:defRPr sz="1800" b="0"/>
              </a:pPr>
              <a:endParaRPr dirty="0"/>
            </a:p>
          </p:txBody>
        </p:sp>
        <p:sp>
          <p:nvSpPr>
            <p:cNvPr id="140" name="4.  Discuss and review the Unsafe Motor Vehicle laws."/>
            <p:cNvSpPr txBox="1"/>
            <p:nvPr/>
          </p:nvSpPr>
          <p:spPr>
            <a:xfrm>
              <a:off x="0" y="66647"/>
              <a:ext cx="4493215"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2000" b="0"/>
              </a:lvl1pPr>
            </a:lstStyle>
            <a:p>
              <a:r>
                <a:rPr dirty="0"/>
                <a:t>4.  </a:t>
              </a:r>
              <a:r>
                <a:rPr lang="en-US" dirty="0"/>
                <a:t>R</a:t>
              </a:r>
              <a:r>
                <a:rPr dirty="0"/>
                <a:t>eview the Unsafe Motor Vehicle laws.</a:t>
              </a:r>
            </a:p>
          </p:txBody>
        </p:sp>
      </p:grpSp>
      <p:sp>
        <p:nvSpPr>
          <p:cNvPr id="145" name="This workshop will assist you with:"/>
          <p:cNvSpPr txBox="1"/>
          <p:nvPr/>
        </p:nvSpPr>
        <p:spPr>
          <a:xfrm>
            <a:off x="603263" y="1631435"/>
            <a:ext cx="3511537"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800" b="0">
                <a:solidFill>
                  <a:srgbClr val="073E87"/>
                </a:solidFill>
              </a:defRPr>
            </a:lvl1pPr>
          </a:lstStyle>
          <a:p>
            <a:r>
              <a:rPr b="1" dirty="0"/>
              <a:t>This workshop will assist you with:</a:t>
            </a:r>
          </a:p>
        </p:txBody>
      </p:sp>
      <p:pic>
        <p:nvPicPr>
          <p:cNvPr id="146" name="CAR 2" descr="CAR 2"/>
          <p:cNvPicPr>
            <a:picLocks noChangeAspect="1"/>
          </p:cNvPicPr>
          <p:nvPr/>
        </p:nvPicPr>
        <p:blipFill>
          <a:blip r:embed="rId3"/>
          <a:stretch>
            <a:fillRect/>
          </a:stretch>
        </p:blipFill>
        <p:spPr>
          <a:xfrm>
            <a:off x="7772400" y="914400"/>
            <a:ext cx="1109663" cy="682625"/>
          </a:xfrm>
          <a:prstGeom prst="rect">
            <a:avLst/>
          </a:prstGeom>
          <a:ln w="12700">
            <a:miter lim="400000"/>
          </a:ln>
        </p:spPr>
      </p:pic>
      <p:sp>
        <p:nvSpPr>
          <p:cNvPr id="147" name="2"/>
          <p:cNvSpPr txBox="1"/>
          <p:nvPr/>
        </p:nvSpPr>
        <p:spPr>
          <a:xfrm>
            <a:off x="8534400" y="6459537"/>
            <a:ext cx="457200" cy="4001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lang="en-US" dirty="0"/>
          </a:p>
          <a:p>
            <a:endParaRPr dirty="0"/>
          </a:p>
        </p:txBody>
      </p:sp>
      <p:sp>
        <p:nvSpPr>
          <p:cNvPr id="2" name="Slide Number Placeholder 1"/>
          <p:cNvSpPr>
            <a:spLocks noGrp="1"/>
          </p:cNvSpPr>
          <p:nvPr>
            <p:ph type="sldNum" sz="quarter" idx="2"/>
          </p:nvPr>
        </p:nvSpPr>
        <p:spPr>
          <a:xfrm>
            <a:off x="8839200" y="6633072"/>
            <a:ext cx="237342" cy="231140"/>
          </a:xfrm>
        </p:spPr>
        <p:txBody>
          <a:bodyPr/>
          <a:lstStyle/>
          <a:p>
            <a:fld id="{86CB4B4D-7CA3-9044-876B-883B54F8677D}" type="slidenum">
              <a:rPr lang="en-US" smtClean="0"/>
              <a:t>2</a:t>
            </a:fld>
            <a:endParaRPr lang="en-US" dirty="0"/>
          </a:p>
        </p:txBody>
      </p:sp>
    </p:spTree>
    <p:extLst>
      <p:ext uri="{BB962C8B-B14F-4D97-AF65-F5344CB8AC3E}">
        <p14:creationId xmlns:p14="http://schemas.microsoft.com/office/powerpoint/2010/main" val="90300421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750"/>
                                  </p:stCondLst>
                                  <p:iterate>
                                    <p:tmAbs val="0"/>
                                  </p:iterate>
                                  <p:childTnLst>
                                    <p:set>
                                      <p:cBhvr>
                                        <p:cTn id="6" fill="hold"/>
                                        <p:tgtEl>
                                          <p:spTgt spid="145"/>
                                        </p:tgtEl>
                                        <p:attrNameLst>
                                          <p:attrName>style.visibility</p:attrName>
                                        </p:attrNameLst>
                                      </p:cBhvr>
                                      <p:to>
                                        <p:strVal val="visible"/>
                                      </p:to>
                                    </p:set>
                                    <p:anim calcmode="lin" valueType="num">
                                      <p:cBhvr>
                                        <p:cTn id="7" dur="1500" fill="hold"/>
                                        <p:tgtEl>
                                          <p:spTgt spid="145"/>
                                        </p:tgtEl>
                                        <p:attrNameLst>
                                          <p:attrName>ppt_w</p:attrName>
                                        </p:attrNameLst>
                                      </p:cBhvr>
                                      <p:tavLst>
                                        <p:tav tm="0">
                                          <p:val>
                                            <p:fltVal val="0"/>
                                          </p:val>
                                        </p:tav>
                                        <p:tav tm="100000">
                                          <p:val>
                                            <p:strVal val="#ppt_w"/>
                                          </p:val>
                                        </p:tav>
                                      </p:tavLst>
                                    </p:anim>
                                    <p:anim calcmode="lin" valueType="num">
                                      <p:cBhvr>
                                        <p:cTn id="8" dur="1500" fill="hold"/>
                                        <p:tgtEl>
                                          <p:spTgt spid="145"/>
                                        </p:tgtEl>
                                        <p:attrNameLst>
                                          <p:attrName>ppt_h</p:attrName>
                                        </p:attrNameLst>
                                      </p:cBhvr>
                                      <p:tavLst>
                                        <p:tav tm="0">
                                          <p:val>
                                            <p:fltVal val="0"/>
                                          </p:val>
                                        </p:tav>
                                        <p:tav tm="100000">
                                          <p:val>
                                            <p:strVal val="#ppt_h"/>
                                          </p:val>
                                        </p:tav>
                                      </p:tavLst>
                                    </p:anim>
                                    <p:anim calcmode="lin" valueType="num">
                                      <p:cBhvr>
                                        <p:cTn id="9" dur="1500" fill="hold"/>
                                        <p:tgtEl>
                                          <p:spTgt spid="145"/>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14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250"/>
                            </p:stCondLst>
                            <p:childTnLst>
                              <p:par>
                                <p:cTn id="12" presetID="9" presetClass="entr" fill="hold" grpId="0" nodeType="afterEffect">
                                  <p:stCondLst>
                                    <p:cond delay="750"/>
                                  </p:stCondLst>
                                  <p:iterate>
                                    <p:tmAbs val="0"/>
                                  </p:iterate>
                                  <p:childTnLst>
                                    <p:set>
                                      <p:cBhvr>
                                        <p:cTn id="13" fill="hold"/>
                                        <p:tgtEl>
                                          <p:spTgt spid="132"/>
                                        </p:tgtEl>
                                        <p:attrNameLst>
                                          <p:attrName>style.visibility</p:attrName>
                                        </p:attrNameLst>
                                      </p:cBhvr>
                                      <p:to>
                                        <p:strVal val="visible"/>
                                      </p:to>
                                    </p:set>
                                    <p:animEffect transition="in" filter="dissolve">
                                      <p:cBhvr>
                                        <p:cTn id="14" dur="1500"/>
                                        <p:tgtEl>
                                          <p:spTgt spid="132"/>
                                        </p:tgtEl>
                                      </p:cBhvr>
                                    </p:animEffect>
                                  </p:childTnLst>
                                </p:cTn>
                              </p:par>
                            </p:childTnLst>
                          </p:cTn>
                        </p:par>
                        <p:par>
                          <p:cTn id="15" fill="hold">
                            <p:stCondLst>
                              <p:cond delay="4500"/>
                            </p:stCondLst>
                            <p:childTnLst>
                              <p:par>
                                <p:cTn id="16" presetID="19" presetClass="entr" presetSubtype="10" fill="hold" grpId="0" nodeType="afterEffect">
                                  <p:stCondLst>
                                    <p:cond delay="3000"/>
                                  </p:stCondLst>
                                  <p:iterate>
                                    <p:tmAbs val="0"/>
                                  </p:iterate>
                                  <p:childTnLst>
                                    <p:set>
                                      <p:cBhvr>
                                        <p:cTn id="17" fill="hold"/>
                                        <p:tgtEl>
                                          <p:spTgt spid="135"/>
                                        </p:tgtEl>
                                        <p:attrNameLst>
                                          <p:attrName>style.visibility</p:attrName>
                                        </p:attrNameLst>
                                      </p:cBhvr>
                                      <p:to>
                                        <p:strVal val="visible"/>
                                      </p:to>
                                    </p:set>
                                    <p:anim calcmode="lin" valueType="num">
                                      <p:cBhvr>
                                        <p:cTn id="18" dur="1000" fill="hold"/>
                                        <p:tgtEl>
                                          <p:spTgt spid="135"/>
                                        </p:tgtEl>
                                        <p:attrNameLst>
                                          <p:attrName>ppt_w</p:attrName>
                                        </p:attrNameLst>
                                      </p:cBhvr>
                                      <p:tavLst>
                                        <p:tav tm="0" fmla="#ppt_w*sin(2.5*pi*$)">
                                          <p:val>
                                            <p:fltVal val="0"/>
                                          </p:val>
                                        </p:tav>
                                        <p:tav tm="100000">
                                          <p:val>
                                            <p:fltVal val="1"/>
                                          </p:val>
                                        </p:tav>
                                      </p:tavLst>
                                    </p:anim>
                                    <p:anim calcmode="lin" valueType="num">
                                      <p:cBhvr>
                                        <p:cTn id="19" dur="1000" fill="hold"/>
                                        <p:tgtEl>
                                          <p:spTgt spid="135"/>
                                        </p:tgtEl>
                                        <p:attrNameLst>
                                          <p:attrName>ppt_h</p:attrName>
                                        </p:attrNameLst>
                                      </p:cBhvr>
                                      <p:tavLst>
                                        <p:tav tm="0">
                                          <p:val>
                                            <p:strVal val="#ppt_h"/>
                                          </p:val>
                                        </p:tav>
                                        <p:tav tm="100000">
                                          <p:val>
                                            <p:strVal val="#ppt_h"/>
                                          </p:val>
                                        </p:tav>
                                      </p:tavLst>
                                    </p:anim>
                                  </p:childTnLst>
                                </p:cTn>
                              </p:par>
                            </p:childTnLst>
                          </p:cTn>
                        </p:par>
                        <p:par>
                          <p:cTn id="20" fill="hold">
                            <p:stCondLst>
                              <p:cond delay="8500"/>
                            </p:stCondLst>
                            <p:childTnLst>
                              <p:par>
                                <p:cTn id="21" presetID="4" presetClass="entr" presetSubtype="16" fill="hold" grpId="0" nodeType="afterEffect">
                                  <p:stCondLst>
                                    <p:cond delay="2750"/>
                                  </p:stCondLst>
                                  <p:iterate>
                                    <p:tmAbs val="0"/>
                                  </p:iterate>
                                  <p:childTnLst>
                                    <p:set>
                                      <p:cBhvr>
                                        <p:cTn id="22" fill="hold"/>
                                        <p:tgtEl>
                                          <p:spTgt spid="138"/>
                                        </p:tgtEl>
                                        <p:attrNameLst>
                                          <p:attrName>style.visibility</p:attrName>
                                        </p:attrNameLst>
                                      </p:cBhvr>
                                      <p:to>
                                        <p:strVal val="visible"/>
                                      </p:to>
                                    </p:set>
                                    <p:animEffect transition="in" filter="box(in)">
                                      <p:cBhvr>
                                        <p:cTn id="23" dur="1000"/>
                                        <p:tgtEl>
                                          <p:spTgt spid="138"/>
                                        </p:tgtEl>
                                      </p:cBhvr>
                                    </p:animEffect>
                                  </p:childTnLst>
                                </p:cTn>
                              </p:par>
                            </p:childTnLst>
                          </p:cTn>
                        </p:par>
                        <p:par>
                          <p:cTn id="24" fill="hold">
                            <p:stCondLst>
                              <p:cond delay="12250"/>
                            </p:stCondLst>
                            <p:childTnLst>
                              <p:par>
                                <p:cTn id="25" presetID="19" presetClass="entr" presetSubtype="10" fill="hold" grpId="0" nodeType="afterEffect">
                                  <p:stCondLst>
                                    <p:cond delay="2750"/>
                                  </p:stCondLst>
                                  <p:iterate>
                                    <p:tmAbs val="0"/>
                                  </p:iterate>
                                  <p:childTnLst>
                                    <p:set>
                                      <p:cBhvr>
                                        <p:cTn id="26" fill="hold"/>
                                        <p:tgtEl>
                                          <p:spTgt spid="141"/>
                                        </p:tgtEl>
                                        <p:attrNameLst>
                                          <p:attrName>style.visibility</p:attrName>
                                        </p:attrNameLst>
                                      </p:cBhvr>
                                      <p:to>
                                        <p:strVal val="visible"/>
                                      </p:to>
                                    </p:set>
                                    <p:anim calcmode="lin" valueType="num">
                                      <p:cBhvr>
                                        <p:cTn id="27" dur="1000" fill="hold"/>
                                        <p:tgtEl>
                                          <p:spTgt spid="141"/>
                                        </p:tgtEl>
                                        <p:attrNameLst>
                                          <p:attrName>ppt_w</p:attrName>
                                        </p:attrNameLst>
                                      </p:cBhvr>
                                      <p:tavLst>
                                        <p:tav tm="0" fmla="#ppt_w*sin(2.5*pi*$)">
                                          <p:val>
                                            <p:fltVal val="0"/>
                                          </p:val>
                                        </p:tav>
                                        <p:tav tm="100000">
                                          <p:val>
                                            <p:fltVal val="1"/>
                                          </p:val>
                                        </p:tav>
                                      </p:tavLst>
                                    </p:anim>
                                    <p:anim calcmode="lin" valueType="num">
                                      <p:cBhvr>
                                        <p:cTn id="28" dur="1000" fill="hold"/>
                                        <p:tgtEl>
                                          <p:spTgt spid="1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advAuto="0"/>
      <p:bldP spid="135" grpId="0" animBg="1" advAuto="0"/>
      <p:bldP spid="138" grpId="0" animBg="1" advAuto="0"/>
      <p:bldP spid="141" grpId="0" animBg="1" advAuto="0"/>
      <p:bldP spid="145"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495800" y="1752600"/>
            <a:ext cx="4352800" cy="4724400"/>
          </a:xfrm>
          <a:prstGeom prst="rect">
            <a:avLst/>
          </a:prstGeom>
        </p:spPr>
      </p:pic>
      <p:sp>
        <p:nvSpPr>
          <p:cNvPr id="3" name="TextBox 2"/>
          <p:cNvSpPr txBox="1"/>
          <p:nvPr/>
        </p:nvSpPr>
        <p:spPr>
          <a:xfrm>
            <a:off x="228600" y="228600"/>
            <a:ext cx="8686800"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3600" dirty="0">
                <a:latin typeface="+mn-lt"/>
              </a:rPr>
              <a:t>Certificate of Origin</a:t>
            </a:r>
            <a:br>
              <a:rPr lang="en-US" dirty="0"/>
            </a:br>
            <a:r>
              <a:rPr lang="en-US" dirty="0"/>
              <a:t> </a:t>
            </a:r>
            <a:r>
              <a:rPr lang="en-US" sz="3200" dirty="0">
                <a:latin typeface="+mn-lt"/>
              </a:rPr>
              <a:t>MCO</a:t>
            </a:r>
            <a:endParaRPr kumimoji="0" lang="en-US" sz="3200" b="1" i="0" u="none" strike="noStrike" cap="none" spc="0" normalizeH="0" baseline="0" dirty="0">
              <a:ln>
                <a:noFill/>
              </a:ln>
              <a:solidFill>
                <a:srgbClr val="000000"/>
              </a:solidFill>
              <a:effectLst/>
              <a:uFillTx/>
              <a:latin typeface="+mn-lt"/>
              <a:sym typeface="Candar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52600"/>
            <a:ext cx="4038600" cy="4724400"/>
          </a:xfrm>
          <a:prstGeom prst="rect">
            <a:avLst/>
          </a:prstGeom>
        </p:spPr>
      </p:pic>
      <p:sp>
        <p:nvSpPr>
          <p:cNvPr id="4" name="Oval 3"/>
          <p:cNvSpPr/>
          <p:nvPr/>
        </p:nvSpPr>
        <p:spPr>
          <a:xfrm>
            <a:off x="406400" y="3819303"/>
            <a:ext cx="2819400" cy="387795"/>
          </a:xfrm>
          <a:prstGeom prst="ellipse">
            <a:avLst/>
          </a:prstGeom>
          <a:noFill/>
          <a:ln w="635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7" name="Slide Number Placeholder 6"/>
          <p:cNvSpPr>
            <a:spLocks noGrp="1"/>
          </p:cNvSpPr>
          <p:nvPr>
            <p:ph type="sldNum" sz="quarter" idx="2"/>
          </p:nvPr>
        </p:nvSpPr>
        <p:spPr>
          <a:xfrm>
            <a:off x="8830458" y="6626860"/>
            <a:ext cx="237342" cy="231140"/>
          </a:xfrm>
        </p:spPr>
        <p:txBody>
          <a:bodyPr/>
          <a:lstStyle/>
          <a:p>
            <a:fld id="{86CB4B4D-7CA3-9044-876B-883B54F8677D}" type="slidenum">
              <a:rPr lang="en-US" smtClean="0"/>
              <a:t>20</a:t>
            </a:fld>
            <a:endParaRPr lang="en-US" dirty="0"/>
          </a:p>
        </p:txBody>
      </p:sp>
    </p:spTree>
    <p:extLst>
      <p:ext uri="{BB962C8B-B14F-4D97-AF65-F5344CB8AC3E}">
        <p14:creationId xmlns:p14="http://schemas.microsoft.com/office/powerpoint/2010/main" val="4234995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image.png" descr="image.png"/>
          <p:cNvPicPr>
            <a:picLocks noChangeAspect="1"/>
          </p:cNvPicPr>
          <p:nvPr/>
        </p:nvPicPr>
        <p:blipFill>
          <a:blip r:embed="rId3"/>
          <a:stretch>
            <a:fillRect/>
          </a:stretch>
        </p:blipFill>
        <p:spPr>
          <a:xfrm>
            <a:off x="609600" y="1603375"/>
            <a:ext cx="7696200" cy="5226050"/>
          </a:xfrm>
          <a:prstGeom prst="rect">
            <a:avLst/>
          </a:prstGeom>
          <a:ln w="12700">
            <a:miter lim="400000"/>
          </a:ln>
        </p:spPr>
      </p:pic>
      <p:sp>
        <p:nvSpPr>
          <p:cNvPr id="289" name="Monroney  Label (Window Sticker)"/>
          <p:cNvSpPr txBox="1">
            <a:spLocks noGrp="1"/>
          </p:cNvSpPr>
          <p:nvPr>
            <p:ph type="title" idx="4294967295"/>
          </p:nvPr>
        </p:nvSpPr>
        <p:spPr>
          <a:xfrm>
            <a:off x="228600" y="251178"/>
            <a:ext cx="8686800" cy="1143000"/>
          </a:xfrm>
          <a:prstGeom prst="rect">
            <a:avLst/>
          </a:prstGeom>
        </p:spPr>
        <p:txBody>
          <a:bodyPr>
            <a:normAutofit/>
          </a:bodyPr>
          <a:lstStyle/>
          <a:p>
            <a:pPr>
              <a:defRPr sz="3600" b="1">
                <a:solidFill>
                  <a:srgbClr val="000000"/>
                </a:solidFill>
                <a:latin typeface="+mn-lt"/>
                <a:ea typeface="+mn-ea"/>
                <a:cs typeface="+mn-cs"/>
                <a:sym typeface="Times New Roman"/>
              </a:defRPr>
            </a:pPr>
            <a:r>
              <a:rPr dirty="0"/>
              <a:t>Monroney  Label</a:t>
            </a:r>
            <a:br>
              <a:rPr dirty="0"/>
            </a:br>
            <a:r>
              <a:rPr sz="2400" dirty="0"/>
              <a:t>(Window Sticker)</a:t>
            </a:r>
          </a:p>
        </p:txBody>
      </p:sp>
      <p:sp>
        <p:nvSpPr>
          <p:cNvPr id="290" name="20"/>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21</a:t>
            </a:fld>
            <a:endParaRPr lang="en-US" dirty="0"/>
          </a:p>
        </p:txBody>
      </p:sp>
    </p:spTree>
    <p:extLst>
      <p:ext uri="{BB962C8B-B14F-4D97-AF65-F5344CB8AC3E}">
        <p14:creationId xmlns:p14="http://schemas.microsoft.com/office/powerpoint/2010/main" val="160555691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png" descr="image.png"/>
          <p:cNvPicPr>
            <a:picLocks noChangeAspect="1"/>
          </p:cNvPicPr>
          <p:nvPr/>
        </p:nvPicPr>
        <p:blipFill>
          <a:blip r:embed="rId3"/>
          <a:stretch>
            <a:fillRect/>
          </a:stretch>
        </p:blipFill>
        <p:spPr>
          <a:xfrm>
            <a:off x="228600" y="1360487"/>
            <a:ext cx="3087688" cy="2254251"/>
          </a:xfrm>
          <a:prstGeom prst="rect">
            <a:avLst/>
          </a:prstGeom>
          <a:ln w="12700">
            <a:miter lim="400000"/>
          </a:ln>
        </p:spPr>
      </p:pic>
      <p:sp>
        <p:nvSpPr>
          <p:cNvPr id="295" name="Monroney  Label (Window Sticker)"/>
          <p:cNvSpPr txBox="1">
            <a:spLocks noGrp="1"/>
          </p:cNvSpPr>
          <p:nvPr>
            <p:ph type="title" idx="4294967295"/>
          </p:nvPr>
        </p:nvSpPr>
        <p:spPr>
          <a:xfrm>
            <a:off x="228600" y="226306"/>
            <a:ext cx="8686800" cy="1252538"/>
          </a:xfrm>
          <a:prstGeom prst="rect">
            <a:avLst/>
          </a:prstGeom>
        </p:spPr>
        <p:txBody>
          <a:bodyPr>
            <a:normAutofit/>
          </a:bodyPr>
          <a:lstStyle/>
          <a:p>
            <a:pPr>
              <a:defRPr sz="3600" b="1">
                <a:solidFill>
                  <a:srgbClr val="000000"/>
                </a:solidFill>
                <a:latin typeface="+mn-lt"/>
                <a:ea typeface="+mn-ea"/>
                <a:cs typeface="+mn-cs"/>
                <a:sym typeface="Times New Roman"/>
              </a:defRPr>
            </a:pPr>
            <a:r>
              <a:rPr dirty="0"/>
              <a:t>Monroney  Label</a:t>
            </a:r>
            <a:br>
              <a:rPr dirty="0"/>
            </a:br>
            <a:r>
              <a:rPr sz="2400" dirty="0"/>
              <a:t>(Window Sticker)</a:t>
            </a:r>
          </a:p>
        </p:txBody>
      </p:sp>
      <p:sp>
        <p:nvSpPr>
          <p:cNvPr id="296" name="Manufacturer Suggested Retail Price (MSRP) is calculated by using the"/>
          <p:cNvSpPr txBox="1"/>
          <p:nvPr/>
        </p:nvSpPr>
        <p:spPr>
          <a:xfrm>
            <a:off x="6172200" y="1828800"/>
            <a:ext cx="2438400" cy="11485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latin typeface="+mn-lt"/>
                <a:ea typeface="+mn-ea"/>
                <a:cs typeface="+mn-cs"/>
                <a:sym typeface="Times New Roman"/>
              </a:defRPr>
            </a:lvl1pPr>
          </a:lstStyle>
          <a:p>
            <a:r>
              <a:rPr dirty="0"/>
              <a:t>Manufacturer Suggested Retail Price (MSRP) is calculated by using the</a:t>
            </a:r>
          </a:p>
        </p:txBody>
      </p:sp>
      <p:pic>
        <p:nvPicPr>
          <p:cNvPr id="298" name="image.png" descr="image.png"/>
          <p:cNvPicPr>
            <a:picLocks noChangeAspect="1"/>
          </p:cNvPicPr>
          <p:nvPr/>
        </p:nvPicPr>
        <p:blipFill>
          <a:blip r:embed="rId4"/>
          <a:srcRect l="34324" t="38793" r="43167" b="35305"/>
          <a:stretch>
            <a:fillRect/>
          </a:stretch>
        </p:blipFill>
        <p:spPr>
          <a:xfrm>
            <a:off x="1390650" y="2417762"/>
            <a:ext cx="4248150" cy="3567113"/>
          </a:xfrm>
          <a:prstGeom prst="rect">
            <a:avLst/>
          </a:prstGeom>
          <a:ln w="31750">
            <a:solidFill>
              <a:srgbClr val="0B87D6"/>
            </a:solidFill>
          </a:ln>
        </p:spPr>
      </p:pic>
      <p:grpSp>
        <p:nvGrpSpPr>
          <p:cNvPr id="301" name="Group"/>
          <p:cNvGrpSpPr/>
          <p:nvPr/>
        </p:nvGrpSpPr>
        <p:grpSpPr>
          <a:xfrm>
            <a:off x="5333999" y="3047999"/>
            <a:ext cx="3390902" cy="707884"/>
            <a:chOff x="-1" y="0"/>
            <a:chExt cx="3390901" cy="707882"/>
          </a:xfrm>
        </p:grpSpPr>
        <p:sp>
          <p:nvSpPr>
            <p:cNvPr id="299" name="Total Vehicle Price"/>
            <p:cNvSpPr txBox="1"/>
            <p:nvPr/>
          </p:nvSpPr>
          <p:spPr>
            <a:xfrm>
              <a:off x="1485900" y="0"/>
              <a:ext cx="1905000" cy="707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200"/>
                </a:spcBef>
                <a:defRPr sz="2000">
                  <a:solidFill>
                    <a:srgbClr val="A50021"/>
                  </a:solidFill>
                  <a:latin typeface="+mn-lt"/>
                  <a:ea typeface="+mn-ea"/>
                  <a:cs typeface="+mn-cs"/>
                  <a:sym typeface="Times New Roman"/>
                </a:defRPr>
              </a:lvl1pPr>
            </a:lstStyle>
            <a:p>
              <a:r>
                <a:rPr dirty="0">
                  <a:solidFill>
                    <a:srgbClr val="C00000"/>
                  </a:solidFill>
                </a:rPr>
                <a:t>Total Vehicle Price</a:t>
              </a:r>
            </a:p>
          </p:txBody>
        </p:sp>
        <p:sp>
          <p:nvSpPr>
            <p:cNvPr id="300" name="Line"/>
            <p:cNvSpPr/>
            <p:nvPr/>
          </p:nvSpPr>
          <p:spPr>
            <a:xfrm flipH="1">
              <a:off x="-1" y="350838"/>
              <a:ext cx="1485902" cy="152399"/>
            </a:xfrm>
            <a:prstGeom prst="line">
              <a:avLst/>
            </a:prstGeom>
            <a:noFill/>
            <a:ln w="57150" cap="flat">
              <a:solidFill>
                <a:srgbClr val="FF0000"/>
              </a:solidFill>
              <a:prstDash val="solid"/>
              <a:round/>
              <a:tailEnd type="triangle" w="med" len="med"/>
            </a:ln>
            <a:effectLst/>
          </p:spPr>
          <p:txBody>
            <a:bodyPr wrap="square" lIns="45719" tIns="45719" rIns="45719" bIns="45719" numCol="1" anchor="t">
              <a:noAutofit/>
            </a:bodyPr>
            <a:lstStyle/>
            <a:p>
              <a:endParaRPr dirty="0"/>
            </a:p>
          </p:txBody>
        </p:sp>
      </p:grpSp>
      <p:sp>
        <p:nvSpPr>
          <p:cNvPr id="302" name="less the             Destination Charge"/>
          <p:cNvSpPr txBox="1"/>
          <p:nvPr/>
        </p:nvSpPr>
        <p:spPr>
          <a:xfrm>
            <a:off x="6228645" y="3730624"/>
            <a:ext cx="2362201" cy="7078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000"/>
              </a:spcBef>
              <a:defRPr sz="1800">
                <a:latin typeface="+mn-lt"/>
                <a:ea typeface="+mn-ea"/>
                <a:cs typeface="+mn-cs"/>
                <a:sym typeface="Times New Roman"/>
              </a:defRPr>
            </a:lvl1pPr>
          </a:lstStyle>
          <a:p>
            <a:r>
              <a:rPr lang="en-US" sz="2000" dirty="0">
                <a:solidFill>
                  <a:srgbClr val="C00000"/>
                </a:solidFill>
              </a:rPr>
              <a:t>L</a:t>
            </a:r>
            <a:r>
              <a:rPr sz="2000" dirty="0">
                <a:solidFill>
                  <a:srgbClr val="C00000"/>
                </a:solidFill>
              </a:rPr>
              <a:t>ess </a:t>
            </a:r>
            <a:r>
              <a:rPr lang="en-US" sz="2000" dirty="0">
                <a:solidFill>
                  <a:srgbClr val="C00000"/>
                </a:solidFill>
              </a:rPr>
              <a:t>T</a:t>
            </a:r>
            <a:r>
              <a:rPr sz="2000" dirty="0">
                <a:solidFill>
                  <a:srgbClr val="C00000"/>
                </a:solidFill>
              </a:rPr>
              <a:t>he             Destination Charge</a:t>
            </a:r>
          </a:p>
        </p:txBody>
      </p:sp>
      <p:grpSp>
        <p:nvGrpSpPr>
          <p:cNvPr id="310" name="Group"/>
          <p:cNvGrpSpPr/>
          <p:nvPr/>
        </p:nvGrpSpPr>
        <p:grpSpPr>
          <a:xfrm>
            <a:off x="1255422" y="4459287"/>
            <a:ext cx="7583780" cy="1927228"/>
            <a:chOff x="135805" y="211329"/>
            <a:chExt cx="7216775" cy="1927227"/>
          </a:xfrm>
        </p:grpSpPr>
        <p:sp>
          <p:nvSpPr>
            <p:cNvPr id="305" name="equals MSRP"/>
            <p:cNvSpPr txBox="1"/>
            <p:nvPr/>
          </p:nvSpPr>
          <p:spPr>
            <a:xfrm>
              <a:off x="4704575" y="913966"/>
              <a:ext cx="2648005"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1200"/>
                </a:spcBef>
                <a:defRPr sz="1800">
                  <a:latin typeface="+mn-lt"/>
                  <a:ea typeface="+mn-ea"/>
                  <a:cs typeface="+mn-cs"/>
                  <a:sym typeface="Times New Roman"/>
                </a:defRPr>
              </a:pPr>
              <a:r>
                <a:rPr lang="en-US" sz="2000" dirty="0"/>
                <a:t>  EQUALS</a:t>
              </a:r>
              <a:r>
                <a:rPr dirty="0"/>
                <a:t> </a:t>
              </a:r>
              <a:r>
                <a:rPr sz="2000" dirty="0"/>
                <a:t>MSRP</a:t>
              </a:r>
            </a:p>
          </p:txBody>
        </p:sp>
        <p:sp>
          <p:nvSpPr>
            <p:cNvPr id="306" name="Total Vehicle Price  $23,145…"/>
            <p:cNvSpPr txBox="1"/>
            <p:nvPr/>
          </p:nvSpPr>
          <p:spPr>
            <a:xfrm>
              <a:off x="404135" y="628192"/>
              <a:ext cx="2875528" cy="1015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200" b="0">
                  <a:solidFill>
                    <a:srgbClr val="0B87D6"/>
                  </a:solidFill>
                  <a:latin typeface="Comic Sans MS"/>
                  <a:ea typeface="Comic Sans MS"/>
                  <a:cs typeface="Comic Sans MS"/>
                  <a:sym typeface="Comic Sans MS"/>
                </a:defRPr>
              </a:pPr>
              <a:r>
                <a:rPr dirty="0"/>
                <a:t>Total Vehicle Price  $23,145</a:t>
              </a:r>
            </a:p>
            <a:p>
              <a:pPr>
                <a:defRPr sz="1200" b="0">
                  <a:solidFill>
                    <a:srgbClr val="0B87D6"/>
                  </a:solidFill>
                  <a:latin typeface="Comic Sans MS"/>
                  <a:ea typeface="Comic Sans MS"/>
                  <a:cs typeface="Comic Sans MS"/>
                  <a:sym typeface="Comic Sans MS"/>
                </a:defRPr>
              </a:pPr>
              <a:endParaRPr dirty="0"/>
            </a:p>
            <a:p>
              <a:pPr>
                <a:defRPr sz="1200" b="0">
                  <a:solidFill>
                    <a:srgbClr val="0B87D6"/>
                  </a:solidFill>
                  <a:latin typeface="Comic Sans MS"/>
                  <a:ea typeface="Comic Sans MS"/>
                  <a:cs typeface="Comic Sans MS"/>
                  <a:sym typeface="Comic Sans MS"/>
                </a:defRPr>
              </a:pPr>
              <a:r>
                <a:rPr dirty="0"/>
                <a:t>Less Destination   </a:t>
              </a:r>
              <a:r>
                <a:rPr lang="en-US" dirty="0"/>
                <a:t> </a:t>
              </a:r>
              <a:r>
                <a:rPr u="sng" dirty="0"/>
                <a:t>    </a:t>
              </a:r>
              <a:r>
                <a:rPr lang="en-US" u="sng" dirty="0"/>
                <a:t>-</a:t>
              </a:r>
              <a:r>
                <a:rPr u="sng" dirty="0"/>
                <a:t> </a:t>
              </a:r>
              <a:r>
                <a:rPr lang="en-US" u="sng" dirty="0"/>
                <a:t>$</a:t>
              </a:r>
              <a:r>
                <a:rPr u="sng" dirty="0"/>
                <a:t>795</a:t>
              </a:r>
            </a:p>
            <a:p>
              <a:pPr>
                <a:defRPr sz="1200" b="0">
                  <a:solidFill>
                    <a:srgbClr val="0B87D6"/>
                  </a:solidFill>
                  <a:latin typeface="Comic Sans MS"/>
                  <a:ea typeface="Comic Sans MS"/>
                  <a:cs typeface="Comic Sans MS"/>
                  <a:sym typeface="Comic Sans MS"/>
                </a:defRPr>
              </a:pPr>
              <a:r>
                <a:rPr lang="en-US" u="sng" dirty="0"/>
                <a:t> </a:t>
              </a:r>
              <a:endParaRPr u="sng" dirty="0"/>
            </a:p>
            <a:p>
              <a:pPr>
                <a:defRPr sz="1200" b="0">
                  <a:solidFill>
                    <a:srgbClr val="0B87D6"/>
                  </a:solidFill>
                  <a:latin typeface="Comic Sans MS"/>
                  <a:ea typeface="Comic Sans MS"/>
                  <a:cs typeface="Comic Sans MS"/>
                  <a:sym typeface="Comic Sans MS"/>
                </a:defRPr>
              </a:pPr>
              <a:r>
                <a:rPr dirty="0"/>
                <a:t>Equals MSRP       </a:t>
              </a:r>
              <a:r>
                <a:rPr lang="en-US" dirty="0"/>
                <a:t>  </a:t>
              </a:r>
              <a:r>
                <a:rPr dirty="0"/>
                <a:t>  $22,350</a:t>
              </a:r>
            </a:p>
          </p:txBody>
        </p:sp>
        <p:grpSp>
          <p:nvGrpSpPr>
            <p:cNvPr id="309" name="Group"/>
            <p:cNvGrpSpPr/>
            <p:nvPr/>
          </p:nvGrpSpPr>
          <p:grpSpPr>
            <a:xfrm>
              <a:off x="135805" y="211329"/>
              <a:ext cx="4574596" cy="1927227"/>
              <a:chOff x="135805" y="211329"/>
              <a:chExt cx="4574595" cy="1927226"/>
            </a:xfrm>
          </p:grpSpPr>
          <p:sp>
            <p:nvSpPr>
              <p:cNvPr id="307" name="Oval"/>
              <p:cNvSpPr/>
              <p:nvPr/>
            </p:nvSpPr>
            <p:spPr>
              <a:xfrm rot="550928">
                <a:off x="135805" y="211329"/>
                <a:ext cx="2803439" cy="1927226"/>
              </a:xfrm>
              <a:prstGeom prst="ellipse">
                <a:avLst/>
              </a:prstGeom>
              <a:noFill/>
              <a:ln w="57150" cap="flat">
                <a:solidFill>
                  <a:srgbClr val="FF0000"/>
                </a:solidFill>
                <a:prstDash val="solid"/>
                <a:round/>
              </a:ln>
              <a:effectLst/>
            </p:spPr>
            <p:txBody>
              <a:bodyPr wrap="square" lIns="45719" tIns="45719" rIns="45719" bIns="45719" numCol="1" anchor="ctr">
                <a:noAutofit/>
              </a:bodyPr>
              <a:lstStyle/>
              <a:p>
                <a:pPr>
                  <a:defRPr sz="1800" b="0"/>
                </a:pPr>
                <a:endParaRPr dirty="0"/>
              </a:p>
            </p:txBody>
          </p:sp>
          <p:sp>
            <p:nvSpPr>
              <p:cNvPr id="308" name="Line"/>
              <p:cNvSpPr/>
              <p:nvPr/>
            </p:nvSpPr>
            <p:spPr>
              <a:xfrm flipV="1">
                <a:off x="2453962" y="1174940"/>
                <a:ext cx="2256438" cy="292101"/>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dirty="0"/>
              </a:p>
            </p:txBody>
          </p:sp>
        </p:grpSp>
      </p:grpSp>
      <p:sp>
        <p:nvSpPr>
          <p:cNvPr id="21" name="Line"/>
          <p:cNvSpPr/>
          <p:nvPr/>
        </p:nvSpPr>
        <p:spPr>
          <a:xfrm flipH="1" flipV="1">
            <a:off x="5310133" y="3726214"/>
            <a:ext cx="948797" cy="334553"/>
          </a:xfrm>
          <a:prstGeom prst="line">
            <a:avLst/>
          </a:prstGeom>
          <a:noFill/>
          <a:ln w="57150" cap="flat">
            <a:solidFill>
              <a:srgbClr val="FF0000"/>
            </a:solidFill>
            <a:prstDash val="solid"/>
            <a:round/>
            <a:tailEnd type="triangle" w="med" len="med"/>
          </a:ln>
          <a:effectLst/>
        </p:spPr>
        <p:txBody>
          <a:bodyPr wrap="square" lIns="45719" tIns="45719" rIns="45719" bIns="45719" numCol="1" anchor="t">
            <a:noAutofit/>
          </a:bodyPr>
          <a:lstStyle/>
          <a:p>
            <a:endParaRPr dirty="0"/>
          </a:p>
        </p:txBody>
      </p:sp>
      <p:sp>
        <p:nvSpPr>
          <p:cNvPr id="22" name="Line"/>
          <p:cNvSpPr/>
          <p:nvPr/>
        </p:nvSpPr>
        <p:spPr>
          <a:xfrm flipH="1">
            <a:off x="3691467" y="3848334"/>
            <a:ext cx="1174305" cy="1485666"/>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dirty="0"/>
          </a:p>
        </p:txBody>
      </p:sp>
      <p:sp>
        <p:nvSpPr>
          <p:cNvPr id="23" name="Line"/>
          <p:cNvSpPr/>
          <p:nvPr/>
        </p:nvSpPr>
        <p:spPr>
          <a:xfrm flipH="1">
            <a:off x="3657600" y="3614738"/>
            <a:ext cx="1037144" cy="1338262"/>
          </a:xfrm>
          <a:prstGeom prst="line">
            <a:avLst/>
          </a:prstGeom>
          <a:noFill/>
          <a:ln w="76200" cap="flat">
            <a:solidFill>
              <a:srgbClr val="FF0000"/>
            </a:solidFill>
            <a:prstDash val="solid"/>
            <a:round/>
            <a:tailEnd type="triangle" w="med" len="med"/>
          </a:ln>
          <a:effectLst/>
        </p:spPr>
        <p:txBody>
          <a:bodyPr wrap="square" lIns="45719" tIns="45719" rIns="45719" bIns="45719" numCol="1" anchor="t">
            <a:noAutofit/>
          </a:body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22</a:t>
            </a:fld>
            <a:endParaRPr lang="en-US" dirty="0"/>
          </a:p>
        </p:txBody>
      </p:sp>
    </p:spTree>
    <p:extLst>
      <p:ext uri="{BB962C8B-B14F-4D97-AF65-F5344CB8AC3E}">
        <p14:creationId xmlns:p14="http://schemas.microsoft.com/office/powerpoint/2010/main" val="327540841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dealer keys 3" descr="dealer keys 3"/>
          <p:cNvPicPr>
            <a:picLocks noChangeAspect="1"/>
          </p:cNvPicPr>
          <p:nvPr/>
        </p:nvPicPr>
        <p:blipFill>
          <a:blip r:embed="rId3"/>
          <a:stretch>
            <a:fillRect/>
          </a:stretch>
        </p:blipFill>
        <p:spPr>
          <a:xfrm>
            <a:off x="3810000" y="2667000"/>
            <a:ext cx="1609725" cy="1609725"/>
          </a:xfrm>
          <a:prstGeom prst="rect">
            <a:avLst/>
          </a:prstGeom>
          <a:ln w="12700">
            <a:miter lim="400000"/>
          </a:ln>
        </p:spPr>
      </p:pic>
      <p:sp>
        <p:nvSpPr>
          <p:cNvPr id="372" name="Transfer of Ownership"/>
          <p:cNvSpPr txBox="1">
            <a:spLocks noGrp="1"/>
          </p:cNvSpPr>
          <p:nvPr>
            <p:ph type="title" idx="4294967295"/>
          </p:nvPr>
        </p:nvSpPr>
        <p:spPr>
          <a:xfrm>
            <a:off x="457200" y="338137"/>
            <a:ext cx="8229600" cy="1252538"/>
          </a:xfrm>
          <a:prstGeom prst="rect">
            <a:avLst/>
          </a:prstGeom>
        </p:spPr>
        <p:txBody>
          <a:bodyPr>
            <a:normAutofit/>
          </a:bodyPr>
          <a:lstStyle>
            <a:lvl1pPr>
              <a:defRPr sz="3600" b="1">
                <a:solidFill>
                  <a:srgbClr val="000000"/>
                </a:solidFill>
                <a:latin typeface="+mn-lt"/>
                <a:ea typeface="+mn-ea"/>
                <a:cs typeface="+mn-cs"/>
                <a:sym typeface="Times New Roman"/>
              </a:defRPr>
            </a:lvl1pPr>
          </a:lstStyle>
          <a:p>
            <a:r>
              <a:rPr dirty="0"/>
              <a:t>Transfer of Ownership</a:t>
            </a:r>
          </a:p>
        </p:txBody>
      </p:sp>
      <p:sp>
        <p:nvSpPr>
          <p:cNvPr id="373" name="Are the keys all that’s needed?"/>
          <p:cNvSpPr txBox="1"/>
          <p:nvPr/>
        </p:nvSpPr>
        <p:spPr>
          <a:xfrm>
            <a:off x="2286000" y="4724400"/>
            <a:ext cx="5181600" cy="48273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600"/>
              </a:spcBef>
              <a:defRPr sz="2800">
                <a:solidFill>
                  <a:srgbClr val="073E87"/>
                </a:solidFill>
                <a:latin typeface="+mn-lt"/>
                <a:ea typeface="+mn-ea"/>
                <a:cs typeface="+mn-cs"/>
                <a:sym typeface="Times New Roman"/>
              </a:defRPr>
            </a:lvl1pPr>
          </a:lstStyle>
          <a:p>
            <a:r>
              <a:rPr dirty="0"/>
              <a:t>  Are the keys all that’s needed?         </a:t>
            </a:r>
          </a:p>
        </p:txBody>
      </p:sp>
      <p:sp>
        <p:nvSpPr>
          <p:cNvPr id="374" name="26"/>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23</a:t>
            </a:fld>
            <a:endParaRPr lang="en-US" dirty="0"/>
          </a:p>
        </p:txBody>
      </p:sp>
    </p:spTree>
    <p:extLst>
      <p:ext uri="{BB962C8B-B14F-4D97-AF65-F5344CB8AC3E}">
        <p14:creationId xmlns:p14="http://schemas.microsoft.com/office/powerpoint/2010/main" val="37101293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Group"/>
          <p:cNvGrpSpPr/>
          <p:nvPr/>
        </p:nvGrpSpPr>
        <p:grpSpPr>
          <a:xfrm>
            <a:off x="609600" y="1676400"/>
            <a:ext cx="3733800" cy="5029200"/>
            <a:chOff x="0" y="0"/>
            <a:chExt cx="3733800" cy="5029199"/>
          </a:xfrm>
        </p:grpSpPr>
        <p:sp>
          <p:nvSpPr>
            <p:cNvPr id="378" name="Rectangle"/>
            <p:cNvSpPr/>
            <p:nvPr/>
          </p:nvSpPr>
          <p:spPr>
            <a:xfrm>
              <a:off x="0" y="0"/>
              <a:ext cx="3733800" cy="5029200"/>
            </a:xfrm>
            <a:prstGeom prst="rect">
              <a:avLst/>
            </a:prstGeom>
            <a:solidFill>
              <a:schemeClr val="accent1"/>
            </a:solidFill>
            <a:ln w="15875" cap="flat">
              <a:solidFill>
                <a:srgbClr val="165D83"/>
              </a:solidFill>
              <a:prstDash val="solid"/>
              <a:round/>
            </a:ln>
            <a:effectLst/>
          </p:spPr>
          <p:txBody>
            <a:bodyPr wrap="square" lIns="45719" tIns="45719" rIns="45719" bIns="45719" numCol="1" anchor="ctr">
              <a:noAutofit/>
            </a:bodyPr>
            <a:lstStyle/>
            <a:p>
              <a:pPr algn="ctr">
                <a:defRPr sz="1800" b="0">
                  <a:solidFill>
                    <a:srgbClr val="FFFFFF"/>
                  </a:solidFill>
                </a:defRPr>
              </a:pPr>
              <a:endParaRPr dirty="0"/>
            </a:p>
          </p:txBody>
        </p:sp>
        <p:pic>
          <p:nvPicPr>
            <p:cNvPr id="379" name="image.jpeg" descr="image.jpeg"/>
            <p:cNvPicPr>
              <a:picLocks noChangeAspect="1"/>
            </p:cNvPicPr>
            <p:nvPr/>
          </p:nvPicPr>
          <p:blipFill>
            <a:blip r:embed="rId3"/>
            <a:stretch>
              <a:fillRect/>
            </a:stretch>
          </p:blipFill>
          <p:spPr>
            <a:xfrm>
              <a:off x="96011" y="66674"/>
              <a:ext cx="3523490" cy="4864610"/>
            </a:xfrm>
            <a:prstGeom prst="rect">
              <a:avLst/>
            </a:prstGeom>
            <a:ln w="12700" cap="flat">
              <a:noFill/>
              <a:miter lim="400000"/>
            </a:ln>
            <a:effectLst/>
          </p:spPr>
        </p:pic>
      </p:grpSp>
      <p:sp>
        <p:nvSpPr>
          <p:cNvPr id="381" name="Transfer of Ownership MVT-1"/>
          <p:cNvSpPr txBox="1">
            <a:spLocks noGrp="1"/>
          </p:cNvSpPr>
          <p:nvPr>
            <p:ph type="title" idx="4294967295"/>
          </p:nvPr>
        </p:nvSpPr>
        <p:spPr>
          <a:xfrm>
            <a:off x="228599" y="381000"/>
            <a:ext cx="8620125" cy="762000"/>
          </a:xfrm>
          <a:prstGeom prst="rect">
            <a:avLst/>
          </a:prstGeom>
        </p:spPr>
        <p:txBody>
          <a:bodyPr>
            <a:normAutofit fontScale="90000"/>
          </a:bodyPr>
          <a:lstStyle/>
          <a:p>
            <a:pPr defTabSz="685800">
              <a:defRPr sz="2400" b="1">
                <a:solidFill>
                  <a:srgbClr val="000000"/>
                </a:solidFill>
                <a:latin typeface="+mn-lt"/>
                <a:ea typeface="+mn-ea"/>
                <a:cs typeface="+mn-cs"/>
                <a:sym typeface="Times New Roman"/>
              </a:defRPr>
            </a:pPr>
            <a:r>
              <a:rPr dirty="0"/>
              <a:t>Transfer of Ownership</a:t>
            </a:r>
            <a:br>
              <a:rPr dirty="0"/>
            </a:br>
            <a:r>
              <a:rPr dirty="0"/>
              <a:t>MVT-1</a:t>
            </a:r>
          </a:p>
        </p:txBody>
      </p:sp>
      <p:sp>
        <p:nvSpPr>
          <p:cNvPr id="382" name="Please initiate vehicle transfers for vehicles 1995 and newer on the reverse side of the Title (MVT-1)"/>
          <p:cNvSpPr txBox="1"/>
          <p:nvPr/>
        </p:nvSpPr>
        <p:spPr>
          <a:xfrm>
            <a:off x="5419725" y="2381071"/>
            <a:ext cx="3429000" cy="9233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sz="1800">
                <a:latin typeface="+mn-lt"/>
                <a:ea typeface="+mn-ea"/>
                <a:cs typeface="+mn-cs"/>
                <a:sym typeface="Times New Roman"/>
              </a:defRPr>
            </a:pPr>
            <a:r>
              <a:rPr lang="en-US" dirty="0"/>
              <a:t>I</a:t>
            </a:r>
            <a:r>
              <a:rPr dirty="0"/>
              <a:t>nitiate vehicle transfers for vehicles 1995 and newer </a:t>
            </a:r>
            <a:r>
              <a:rPr u="sng" dirty="0">
                <a:solidFill>
                  <a:srgbClr val="FF0000"/>
                </a:solidFill>
              </a:rPr>
              <a:t>on the reverse side of the Title</a:t>
            </a:r>
            <a:r>
              <a:rPr lang="en-US" dirty="0">
                <a:solidFill>
                  <a:srgbClr val="FF0000"/>
                </a:solidFill>
              </a:rPr>
              <a:t>  </a:t>
            </a:r>
            <a:r>
              <a:rPr dirty="0"/>
              <a:t>(MVT-1)</a:t>
            </a:r>
            <a:r>
              <a:rPr lang="en-US" u="sng" dirty="0">
                <a:solidFill>
                  <a:srgbClr val="FF0000"/>
                </a:solidFill>
              </a:rPr>
              <a:t> </a:t>
            </a:r>
            <a:endParaRPr dirty="0"/>
          </a:p>
        </p:txBody>
      </p:sp>
      <p:sp>
        <p:nvSpPr>
          <p:cNvPr id="383" name="Verify vehicle ownership!"/>
          <p:cNvSpPr txBox="1"/>
          <p:nvPr/>
        </p:nvSpPr>
        <p:spPr>
          <a:xfrm>
            <a:off x="5181600" y="2013770"/>
            <a:ext cx="3352800" cy="3484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latin typeface="+mn-lt"/>
                <a:ea typeface="+mn-ea"/>
                <a:cs typeface="+mn-cs"/>
                <a:sym typeface="Times New Roman"/>
              </a:defRPr>
            </a:lvl1pPr>
          </a:lstStyle>
          <a:p>
            <a:r>
              <a:rPr dirty="0"/>
              <a:t>    Verify vehicle ownership!</a:t>
            </a:r>
          </a:p>
        </p:txBody>
      </p:sp>
      <p:sp>
        <p:nvSpPr>
          <p:cNvPr id="384" name="Purchaser’s name and Address"/>
          <p:cNvSpPr txBox="1"/>
          <p:nvPr/>
        </p:nvSpPr>
        <p:spPr>
          <a:xfrm>
            <a:off x="5448300" y="3505200"/>
            <a:ext cx="3352800"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latin typeface="+mn-lt"/>
                <a:ea typeface="+mn-ea"/>
                <a:cs typeface="+mn-cs"/>
                <a:sym typeface="Times New Roman"/>
              </a:defRPr>
            </a:lvl1pPr>
          </a:lstStyle>
          <a:p>
            <a:r>
              <a:rPr dirty="0"/>
              <a:t>Purchaser</a:t>
            </a:r>
            <a:r>
              <a:rPr lang="en-US" dirty="0"/>
              <a:t>(s)</a:t>
            </a:r>
            <a:r>
              <a:rPr dirty="0"/>
              <a:t> name and Address</a:t>
            </a:r>
            <a:r>
              <a:rPr lang="en-US" dirty="0"/>
              <a:t> and date of the sale</a:t>
            </a:r>
            <a:endParaRPr dirty="0"/>
          </a:p>
        </p:txBody>
      </p:sp>
      <p:sp>
        <p:nvSpPr>
          <p:cNvPr id="385" name="*"/>
          <p:cNvSpPr txBox="1"/>
          <p:nvPr/>
        </p:nvSpPr>
        <p:spPr>
          <a:xfrm>
            <a:off x="723900" y="1958975"/>
            <a:ext cx="381000" cy="6054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2100"/>
              </a:spcBef>
              <a:defRPr sz="3600">
                <a:solidFill>
                  <a:srgbClr val="FF0000"/>
                </a:solidFill>
                <a:latin typeface="+mn-lt"/>
                <a:ea typeface="+mn-ea"/>
                <a:cs typeface="+mn-cs"/>
                <a:sym typeface="Times New Roman"/>
              </a:defRPr>
            </a:lvl1pPr>
          </a:lstStyle>
          <a:p>
            <a:r>
              <a:rPr dirty="0"/>
              <a:t>*</a:t>
            </a:r>
          </a:p>
        </p:txBody>
      </p:sp>
      <p:sp>
        <p:nvSpPr>
          <p:cNvPr id="386" name="Accurate current mileage"/>
          <p:cNvSpPr txBox="1"/>
          <p:nvPr/>
        </p:nvSpPr>
        <p:spPr>
          <a:xfrm>
            <a:off x="5464175" y="4147370"/>
            <a:ext cx="3289300" cy="3484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latin typeface="+mn-lt"/>
                <a:ea typeface="+mn-ea"/>
                <a:cs typeface="+mn-cs"/>
                <a:sym typeface="Times New Roman"/>
              </a:defRPr>
            </a:lvl1pPr>
          </a:lstStyle>
          <a:p>
            <a:r>
              <a:rPr dirty="0"/>
              <a:t>Accurate current mileage</a:t>
            </a:r>
          </a:p>
        </p:txBody>
      </p:sp>
      <p:sp>
        <p:nvSpPr>
          <p:cNvPr id="387" name="*"/>
          <p:cNvSpPr txBox="1"/>
          <p:nvPr/>
        </p:nvSpPr>
        <p:spPr>
          <a:xfrm>
            <a:off x="723900" y="2200275"/>
            <a:ext cx="355600" cy="6054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2100"/>
              </a:spcBef>
              <a:defRPr sz="3600">
                <a:solidFill>
                  <a:srgbClr val="FF0000"/>
                </a:solidFill>
                <a:latin typeface="+mn-lt"/>
                <a:ea typeface="+mn-ea"/>
                <a:cs typeface="+mn-cs"/>
                <a:sym typeface="Times New Roman"/>
              </a:defRPr>
            </a:lvl1pPr>
          </a:lstStyle>
          <a:p>
            <a:r>
              <a:rPr dirty="0"/>
              <a:t>*</a:t>
            </a:r>
          </a:p>
        </p:txBody>
      </p:sp>
      <p:sp>
        <p:nvSpPr>
          <p:cNvPr id="388" name="Signature of Buyer (s)"/>
          <p:cNvSpPr txBox="1"/>
          <p:nvPr/>
        </p:nvSpPr>
        <p:spPr>
          <a:xfrm>
            <a:off x="5503686" y="5715000"/>
            <a:ext cx="3340100"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latin typeface="+mn-lt"/>
                <a:ea typeface="+mn-ea"/>
                <a:cs typeface="+mn-cs"/>
                <a:sym typeface="Times New Roman"/>
              </a:defRPr>
            </a:lvl1pPr>
          </a:lstStyle>
          <a:p>
            <a:r>
              <a:rPr dirty="0"/>
              <a:t>Signature of </a:t>
            </a:r>
            <a:r>
              <a:rPr lang="en-US" dirty="0"/>
              <a:t>purchaser(s)</a:t>
            </a:r>
            <a:endParaRPr dirty="0"/>
          </a:p>
        </p:txBody>
      </p:sp>
      <p:sp>
        <p:nvSpPr>
          <p:cNvPr id="389" name="*"/>
          <p:cNvSpPr txBox="1"/>
          <p:nvPr/>
        </p:nvSpPr>
        <p:spPr>
          <a:xfrm>
            <a:off x="733425" y="2981325"/>
            <a:ext cx="381000" cy="6054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2100"/>
              </a:spcBef>
              <a:defRPr sz="3600">
                <a:solidFill>
                  <a:srgbClr val="FF0000"/>
                </a:solidFill>
                <a:latin typeface="+mn-lt"/>
                <a:ea typeface="+mn-ea"/>
                <a:cs typeface="+mn-cs"/>
                <a:sym typeface="Times New Roman"/>
              </a:defRPr>
            </a:lvl1pPr>
          </a:lstStyle>
          <a:p>
            <a:r>
              <a:rPr dirty="0"/>
              <a:t>*</a:t>
            </a:r>
          </a:p>
        </p:txBody>
      </p:sp>
      <p:sp>
        <p:nvSpPr>
          <p:cNvPr id="390" name="Lienholder's information"/>
          <p:cNvSpPr txBox="1"/>
          <p:nvPr/>
        </p:nvSpPr>
        <p:spPr>
          <a:xfrm>
            <a:off x="5502628" y="5290371"/>
            <a:ext cx="3340100" cy="3484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latin typeface="+mn-lt"/>
                <a:ea typeface="+mn-ea"/>
                <a:cs typeface="+mn-cs"/>
                <a:sym typeface="Times New Roman"/>
              </a:defRPr>
            </a:lvl1pPr>
          </a:lstStyle>
          <a:p>
            <a:r>
              <a:rPr dirty="0"/>
              <a:t>Lienholder's information</a:t>
            </a:r>
          </a:p>
        </p:txBody>
      </p:sp>
      <p:sp>
        <p:nvSpPr>
          <p:cNvPr id="391" name="*"/>
          <p:cNvSpPr txBox="1"/>
          <p:nvPr/>
        </p:nvSpPr>
        <p:spPr>
          <a:xfrm>
            <a:off x="723900" y="2733675"/>
            <a:ext cx="381000" cy="6054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2100"/>
              </a:spcBef>
              <a:defRPr sz="3600">
                <a:solidFill>
                  <a:srgbClr val="FF0000"/>
                </a:solidFill>
                <a:latin typeface="+mn-lt"/>
                <a:ea typeface="+mn-ea"/>
                <a:cs typeface="+mn-cs"/>
                <a:sym typeface="Times New Roman"/>
              </a:defRPr>
            </a:lvl1pPr>
          </a:lstStyle>
          <a:p>
            <a:r>
              <a:rPr dirty="0"/>
              <a:t>*</a:t>
            </a:r>
          </a:p>
        </p:txBody>
      </p:sp>
      <p:sp>
        <p:nvSpPr>
          <p:cNvPr id="392" name="Seller (s) signature and address and date of the transfer"/>
          <p:cNvSpPr txBox="1"/>
          <p:nvPr/>
        </p:nvSpPr>
        <p:spPr>
          <a:xfrm>
            <a:off x="5470525" y="4566471"/>
            <a:ext cx="3340100"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latin typeface="+mn-lt"/>
                <a:ea typeface="+mn-ea"/>
                <a:cs typeface="+mn-cs"/>
                <a:sym typeface="Times New Roman"/>
              </a:defRPr>
            </a:lvl1pPr>
          </a:lstStyle>
          <a:p>
            <a:r>
              <a:rPr dirty="0"/>
              <a:t>Seller(s)</a:t>
            </a:r>
            <a:r>
              <a:rPr lang="en-US" dirty="0"/>
              <a:t> name,</a:t>
            </a:r>
            <a:r>
              <a:rPr dirty="0"/>
              <a:t> signature</a:t>
            </a:r>
            <a:r>
              <a:rPr lang="en-US" dirty="0"/>
              <a:t>(s),</a:t>
            </a:r>
            <a:r>
              <a:rPr dirty="0"/>
              <a:t> address and date of the </a:t>
            </a:r>
            <a:r>
              <a:rPr lang="en-US" dirty="0"/>
              <a:t>sale</a:t>
            </a:r>
            <a:endParaRPr dirty="0"/>
          </a:p>
        </p:txBody>
      </p:sp>
      <p:sp>
        <p:nvSpPr>
          <p:cNvPr id="393" name="*"/>
          <p:cNvSpPr txBox="1"/>
          <p:nvPr/>
        </p:nvSpPr>
        <p:spPr>
          <a:xfrm>
            <a:off x="752475" y="2532062"/>
            <a:ext cx="304800" cy="5440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900"/>
              </a:spcBef>
              <a:defRPr sz="3200">
                <a:solidFill>
                  <a:srgbClr val="FF0000"/>
                </a:solidFill>
                <a:latin typeface="+mn-lt"/>
                <a:ea typeface="+mn-ea"/>
                <a:cs typeface="+mn-cs"/>
                <a:sym typeface="Times New Roman"/>
              </a:defRPr>
            </a:lvl1pPr>
          </a:lstStyle>
          <a:p>
            <a:r>
              <a:rPr dirty="0"/>
              <a:t>*</a:t>
            </a:r>
          </a:p>
        </p:txBody>
      </p:sp>
      <p:sp>
        <p:nvSpPr>
          <p:cNvPr id="394" name="27"/>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24</a:t>
            </a:fld>
            <a:endParaRPr lang="en-US" dirty="0"/>
          </a:p>
        </p:txBody>
      </p:sp>
    </p:spTree>
    <p:extLst>
      <p:ext uri="{BB962C8B-B14F-4D97-AF65-F5344CB8AC3E}">
        <p14:creationId xmlns:p14="http://schemas.microsoft.com/office/powerpoint/2010/main" val="27227515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750"/>
                                  </p:stCondLst>
                                  <p:childTnLst>
                                    <p:set>
                                      <p:cBhvr>
                                        <p:cTn id="6" dur="1" fill="hold">
                                          <p:stCondLst>
                                            <p:cond delay="0"/>
                                          </p:stCondLst>
                                        </p:cTn>
                                        <p:tgtEl>
                                          <p:spTgt spid="383"/>
                                        </p:tgtEl>
                                        <p:attrNameLst>
                                          <p:attrName>style.visibility</p:attrName>
                                        </p:attrNameLst>
                                      </p:cBhvr>
                                      <p:to>
                                        <p:strVal val="visible"/>
                                      </p:to>
                                    </p:set>
                                    <p:animEffect transition="in" filter="wipe(down)">
                                      <p:cBhvr>
                                        <p:cTn id="7" dur="500"/>
                                        <p:tgtEl>
                                          <p:spTgt spid="383"/>
                                        </p:tgtEl>
                                      </p:cBhvr>
                                    </p:animEffect>
                                  </p:childTnLst>
                                </p:cTn>
                              </p:par>
                            </p:childTnLst>
                          </p:cTn>
                        </p:par>
                        <p:par>
                          <p:cTn id="8" fill="hold">
                            <p:stCondLst>
                              <p:cond delay="2250"/>
                            </p:stCondLst>
                            <p:childTnLst>
                              <p:par>
                                <p:cTn id="9" presetID="16" presetClass="entr" presetSubtype="21" fill="hold" grpId="0" nodeType="afterEffect">
                                  <p:stCondLst>
                                    <p:cond delay="3250"/>
                                  </p:stCondLst>
                                  <p:childTnLst>
                                    <p:set>
                                      <p:cBhvr>
                                        <p:cTn id="10" dur="1" fill="hold">
                                          <p:stCondLst>
                                            <p:cond delay="0"/>
                                          </p:stCondLst>
                                        </p:cTn>
                                        <p:tgtEl>
                                          <p:spTgt spid="382"/>
                                        </p:tgtEl>
                                        <p:attrNameLst>
                                          <p:attrName>style.visibility</p:attrName>
                                        </p:attrNameLst>
                                      </p:cBhvr>
                                      <p:to>
                                        <p:strVal val="visible"/>
                                      </p:to>
                                    </p:set>
                                    <p:animEffect transition="in" filter="barn(inVertical)">
                                      <p:cBhvr>
                                        <p:cTn id="11" dur="500"/>
                                        <p:tgtEl>
                                          <p:spTgt spid="38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84"/>
                                        </p:tgtEl>
                                        <p:attrNameLst>
                                          <p:attrName>style.visibility</p:attrName>
                                        </p:attrNameLst>
                                      </p:cBhvr>
                                      <p:to>
                                        <p:strVal val="visible"/>
                                      </p:to>
                                    </p:set>
                                    <p:anim calcmode="lin" valueType="num">
                                      <p:cBhvr additive="base">
                                        <p:cTn id="16" dur="500" fill="hold"/>
                                        <p:tgtEl>
                                          <p:spTgt spid="384"/>
                                        </p:tgtEl>
                                        <p:attrNameLst>
                                          <p:attrName>ppt_x</p:attrName>
                                        </p:attrNameLst>
                                      </p:cBhvr>
                                      <p:tavLst>
                                        <p:tav tm="0">
                                          <p:val>
                                            <p:strVal val="#ppt_x"/>
                                          </p:val>
                                        </p:tav>
                                        <p:tav tm="100000">
                                          <p:val>
                                            <p:strVal val="#ppt_x"/>
                                          </p:val>
                                        </p:tav>
                                      </p:tavLst>
                                    </p:anim>
                                    <p:anim calcmode="lin" valueType="num">
                                      <p:cBhvr additive="base">
                                        <p:cTn id="17" dur="500" fill="hold"/>
                                        <p:tgtEl>
                                          <p:spTgt spid="38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86"/>
                                        </p:tgtEl>
                                        <p:attrNameLst>
                                          <p:attrName>style.visibility</p:attrName>
                                        </p:attrNameLst>
                                      </p:cBhvr>
                                      <p:to>
                                        <p:strVal val="visible"/>
                                      </p:to>
                                    </p:set>
                                    <p:animEffect transition="in" filter="circle(in)">
                                      <p:cBhvr>
                                        <p:cTn id="22" dur="1000"/>
                                        <p:tgtEl>
                                          <p:spTgt spid="38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92"/>
                                        </p:tgtEl>
                                        <p:attrNameLst>
                                          <p:attrName>style.visibility</p:attrName>
                                        </p:attrNameLst>
                                      </p:cBhvr>
                                      <p:to>
                                        <p:strVal val="visible"/>
                                      </p:to>
                                    </p:set>
                                    <p:anim calcmode="lin" valueType="num">
                                      <p:cBhvr>
                                        <p:cTn id="27" dur="1000" fill="hold"/>
                                        <p:tgtEl>
                                          <p:spTgt spid="392"/>
                                        </p:tgtEl>
                                        <p:attrNameLst>
                                          <p:attrName>ppt_w</p:attrName>
                                        </p:attrNameLst>
                                      </p:cBhvr>
                                      <p:tavLst>
                                        <p:tav tm="0">
                                          <p:val>
                                            <p:fltVal val="0"/>
                                          </p:val>
                                        </p:tav>
                                        <p:tav tm="100000">
                                          <p:val>
                                            <p:strVal val="#ppt_w"/>
                                          </p:val>
                                        </p:tav>
                                      </p:tavLst>
                                    </p:anim>
                                    <p:anim calcmode="lin" valueType="num">
                                      <p:cBhvr>
                                        <p:cTn id="28" dur="1000" fill="hold"/>
                                        <p:tgtEl>
                                          <p:spTgt spid="392"/>
                                        </p:tgtEl>
                                        <p:attrNameLst>
                                          <p:attrName>ppt_h</p:attrName>
                                        </p:attrNameLst>
                                      </p:cBhvr>
                                      <p:tavLst>
                                        <p:tav tm="0">
                                          <p:val>
                                            <p:fltVal val="0"/>
                                          </p:val>
                                        </p:tav>
                                        <p:tav tm="100000">
                                          <p:val>
                                            <p:strVal val="#ppt_h"/>
                                          </p:val>
                                        </p:tav>
                                      </p:tavLst>
                                    </p:anim>
                                    <p:anim calcmode="lin" valueType="num">
                                      <p:cBhvr>
                                        <p:cTn id="29" dur="1000" fill="hold"/>
                                        <p:tgtEl>
                                          <p:spTgt spid="392"/>
                                        </p:tgtEl>
                                        <p:attrNameLst>
                                          <p:attrName>style.rotation</p:attrName>
                                        </p:attrNameLst>
                                      </p:cBhvr>
                                      <p:tavLst>
                                        <p:tav tm="0">
                                          <p:val>
                                            <p:fltVal val="90"/>
                                          </p:val>
                                        </p:tav>
                                        <p:tav tm="100000">
                                          <p:val>
                                            <p:fltVal val="0"/>
                                          </p:val>
                                        </p:tav>
                                      </p:tavLst>
                                    </p:anim>
                                    <p:animEffect transition="in" filter="fade">
                                      <p:cBhvr>
                                        <p:cTn id="30" dur="1000"/>
                                        <p:tgtEl>
                                          <p:spTgt spid="39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90"/>
                                        </p:tgtEl>
                                        <p:attrNameLst>
                                          <p:attrName>style.visibility</p:attrName>
                                        </p:attrNameLst>
                                      </p:cBhvr>
                                      <p:to>
                                        <p:strVal val="visible"/>
                                      </p:to>
                                    </p:set>
                                    <p:anim calcmode="lin" valueType="num">
                                      <p:cBhvr>
                                        <p:cTn id="35" dur="500" fill="hold"/>
                                        <p:tgtEl>
                                          <p:spTgt spid="390"/>
                                        </p:tgtEl>
                                        <p:attrNameLst>
                                          <p:attrName>ppt_w</p:attrName>
                                        </p:attrNameLst>
                                      </p:cBhvr>
                                      <p:tavLst>
                                        <p:tav tm="0">
                                          <p:val>
                                            <p:fltVal val="0"/>
                                          </p:val>
                                        </p:tav>
                                        <p:tav tm="100000">
                                          <p:val>
                                            <p:strVal val="#ppt_w"/>
                                          </p:val>
                                        </p:tav>
                                      </p:tavLst>
                                    </p:anim>
                                    <p:anim calcmode="lin" valueType="num">
                                      <p:cBhvr>
                                        <p:cTn id="36" dur="500" fill="hold"/>
                                        <p:tgtEl>
                                          <p:spTgt spid="390"/>
                                        </p:tgtEl>
                                        <p:attrNameLst>
                                          <p:attrName>ppt_h</p:attrName>
                                        </p:attrNameLst>
                                      </p:cBhvr>
                                      <p:tavLst>
                                        <p:tav tm="0">
                                          <p:val>
                                            <p:fltVal val="0"/>
                                          </p:val>
                                        </p:tav>
                                        <p:tav tm="100000">
                                          <p:val>
                                            <p:strVal val="#ppt_h"/>
                                          </p:val>
                                        </p:tav>
                                      </p:tavLst>
                                    </p:anim>
                                    <p:animEffect transition="in" filter="fade">
                                      <p:cBhvr>
                                        <p:cTn id="37" dur="500"/>
                                        <p:tgtEl>
                                          <p:spTgt spid="390"/>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388"/>
                                        </p:tgtEl>
                                        <p:attrNameLst>
                                          <p:attrName>style.visibility</p:attrName>
                                        </p:attrNameLst>
                                      </p:cBhvr>
                                      <p:to>
                                        <p:strVal val="visible"/>
                                      </p:to>
                                    </p:set>
                                    <p:animEffect transition="in" filter="wipe(down)">
                                      <p:cBhvr>
                                        <p:cTn id="42" dur="580">
                                          <p:stCondLst>
                                            <p:cond delay="0"/>
                                          </p:stCondLst>
                                        </p:cTn>
                                        <p:tgtEl>
                                          <p:spTgt spid="388"/>
                                        </p:tgtEl>
                                      </p:cBhvr>
                                    </p:animEffect>
                                    <p:anim calcmode="lin" valueType="num">
                                      <p:cBhvr>
                                        <p:cTn id="43" dur="1822" tmFilter="0,0; 0.14,0.36; 0.43,0.73; 0.71,0.91; 1.0,1.0">
                                          <p:stCondLst>
                                            <p:cond delay="0"/>
                                          </p:stCondLst>
                                        </p:cTn>
                                        <p:tgtEl>
                                          <p:spTgt spid="38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8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8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8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88"/>
                                        </p:tgtEl>
                                        <p:attrNameLst>
                                          <p:attrName>ppt_y</p:attrName>
                                        </p:attrNameLst>
                                      </p:cBhvr>
                                      <p:tavLst>
                                        <p:tav tm="0" fmla="#ppt_y-sin(pi*$)/81">
                                          <p:val>
                                            <p:fltVal val="0"/>
                                          </p:val>
                                        </p:tav>
                                        <p:tav tm="100000">
                                          <p:val>
                                            <p:fltVal val="1"/>
                                          </p:val>
                                        </p:tav>
                                      </p:tavLst>
                                    </p:anim>
                                    <p:animScale>
                                      <p:cBhvr>
                                        <p:cTn id="48" dur="26">
                                          <p:stCondLst>
                                            <p:cond delay="650"/>
                                          </p:stCondLst>
                                        </p:cTn>
                                        <p:tgtEl>
                                          <p:spTgt spid="388"/>
                                        </p:tgtEl>
                                      </p:cBhvr>
                                      <p:to x="100000" y="60000"/>
                                    </p:animScale>
                                    <p:animScale>
                                      <p:cBhvr>
                                        <p:cTn id="49" dur="166" decel="50000">
                                          <p:stCondLst>
                                            <p:cond delay="676"/>
                                          </p:stCondLst>
                                        </p:cTn>
                                        <p:tgtEl>
                                          <p:spTgt spid="388"/>
                                        </p:tgtEl>
                                      </p:cBhvr>
                                      <p:to x="100000" y="100000"/>
                                    </p:animScale>
                                    <p:animScale>
                                      <p:cBhvr>
                                        <p:cTn id="50" dur="26">
                                          <p:stCondLst>
                                            <p:cond delay="1312"/>
                                          </p:stCondLst>
                                        </p:cTn>
                                        <p:tgtEl>
                                          <p:spTgt spid="388"/>
                                        </p:tgtEl>
                                      </p:cBhvr>
                                      <p:to x="100000" y="80000"/>
                                    </p:animScale>
                                    <p:animScale>
                                      <p:cBhvr>
                                        <p:cTn id="51" dur="166" decel="50000">
                                          <p:stCondLst>
                                            <p:cond delay="1338"/>
                                          </p:stCondLst>
                                        </p:cTn>
                                        <p:tgtEl>
                                          <p:spTgt spid="388"/>
                                        </p:tgtEl>
                                      </p:cBhvr>
                                      <p:to x="100000" y="100000"/>
                                    </p:animScale>
                                    <p:animScale>
                                      <p:cBhvr>
                                        <p:cTn id="52" dur="26">
                                          <p:stCondLst>
                                            <p:cond delay="1642"/>
                                          </p:stCondLst>
                                        </p:cTn>
                                        <p:tgtEl>
                                          <p:spTgt spid="388"/>
                                        </p:tgtEl>
                                      </p:cBhvr>
                                      <p:to x="100000" y="90000"/>
                                    </p:animScale>
                                    <p:animScale>
                                      <p:cBhvr>
                                        <p:cTn id="53" dur="166" decel="50000">
                                          <p:stCondLst>
                                            <p:cond delay="1668"/>
                                          </p:stCondLst>
                                        </p:cTn>
                                        <p:tgtEl>
                                          <p:spTgt spid="388"/>
                                        </p:tgtEl>
                                      </p:cBhvr>
                                      <p:to x="100000" y="100000"/>
                                    </p:animScale>
                                    <p:animScale>
                                      <p:cBhvr>
                                        <p:cTn id="54" dur="26">
                                          <p:stCondLst>
                                            <p:cond delay="1808"/>
                                          </p:stCondLst>
                                        </p:cTn>
                                        <p:tgtEl>
                                          <p:spTgt spid="388"/>
                                        </p:tgtEl>
                                      </p:cBhvr>
                                      <p:to x="100000" y="95000"/>
                                    </p:animScale>
                                    <p:animScale>
                                      <p:cBhvr>
                                        <p:cTn id="55" dur="166" decel="50000">
                                          <p:stCondLst>
                                            <p:cond delay="1834"/>
                                          </p:stCondLst>
                                        </p:cTn>
                                        <p:tgtEl>
                                          <p:spTgt spid="3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animBg="1"/>
      <p:bldP spid="383" grpId="0" animBg="1"/>
      <p:bldP spid="384" grpId="0" animBg="1"/>
      <p:bldP spid="386" grpId="0" animBg="1"/>
      <p:bldP spid="388" grpId="0" animBg="1"/>
      <p:bldP spid="390" grpId="0" animBg="1"/>
      <p:bldP spid="39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ransfer of Ownership MVT-16"/>
          <p:cNvSpPr txBox="1">
            <a:spLocks noGrp="1"/>
          </p:cNvSpPr>
          <p:nvPr>
            <p:ph type="title" idx="4294967295"/>
          </p:nvPr>
        </p:nvSpPr>
        <p:spPr>
          <a:xfrm>
            <a:off x="457200" y="338137"/>
            <a:ext cx="8229600" cy="1252538"/>
          </a:xfrm>
          <a:prstGeom prst="rect">
            <a:avLst/>
          </a:prstGeom>
        </p:spPr>
        <p:txBody>
          <a:bodyPr>
            <a:normAutofit/>
          </a:bodyPr>
          <a:lstStyle/>
          <a:p>
            <a:pPr>
              <a:defRPr sz="3600" b="1">
                <a:solidFill>
                  <a:srgbClr val="000000"/>
                </a:solidFill>
                <a:latin typeface="+mn-lt"/>
                <a:ea typeface="+mn-ea"/>
                <a:cs typeface="+mn-cs"/>
                <a:sym typeface="Times New Roman"/>
              </a:defRPr>
            </a:pPr>
            <a:r>
              <a:rPr dirty="0"/>
              <a:t>Transfer of Ownership</a:t>
            </a:r>
            <a:br>
              <a:rPr dirty="0"/>
            </a:br>
            <a:r>
              <a:rPr dirty="0"/>
              <a:t>MVT-16</a:t>
            </a:r>
          </a:p>
        </p:txBody>
      </p:sp>
      <p:pic>
        <p:nvPicPr>
          <p:cNvPr id="399" name="MVT-16" descr="MVT-16"/>
          <p:cNvPicPr>
            <a:picLocks noChangeAspect="1"/>
          </p:cNvPicPr>
          <p:nvPr/>
        </p:nvPicPr>
        <p:blipFill>
          <a:blip r:embed="rId3"/>
          <a:srcRect l="590" t="918" r="1144" b="2293"/>
          <a:stretch>
            <a:fillRect/>
          </a:stretch>
        </p:blipFill>
        <p:spPr>
          <a:xfrm>
            <a:off x="1304681" y="1866899"/>
            <a:ext cx="6346826" cy="4019551"/>
          </a:xfrm>
          <a:prstGeom prst="rect">
            <a:avLst/>
          </a:prstGeom>
          <a:ln>
            <a:solidFill>
              <a:srgbClr val="7F7F7F"/>
            </a:solidFill>
          </a:ln>
        </p:spPr>
      </p:pic>
      <p:pic>
        <p:nvPicPr>
          <p:cNvPr id="400" name="Checkmark_2" descr="Checkmark_2"/>
          <p:cNvPicPr>
            <a:picLocks noChangeAspect="1"/>
          </p:cNvPicPr>
          <p:nvPr/>
        </p:nvPicPr>
        <p:blipFill>
          <a:blip r:embed="rId4"/>
          <a:stretch>
            <a:fillRect/>
          </a:stretch>
        </p:blipFill>
        <p:spPr>
          <a:xfrm>
            <a:off x="1533525" y="3971925"/>
            <a:ext cx="180975" cy="171450"/>
          </a:xfrm>
          <a:prstGeom prst="rect">
            <a:avLst/>
          </a:prstGeom>
          <a:ln w="12700">
            <a:miter lim="400000"/>
          </a:ln>
        </p:spPr>
      </p:pic>
      <p:grpSp>
        <p:nvGrpSpPr>
          <p:cNvPr id="406" name="Group"/>
          <p:cNvGrpSpPr/>
          <p:nvPr/>
        </p:nvGrpSpPr>
        <p:grpSpPr>
          <a:xfrm>
            <a:off x="1543050" y="2241195"/>
            <a:ext cx="6063301" cy="578205"/>
            <a:chOff x="0" y="-9878"/>
            <a:chExt cx="6063300" cy="578201"/>
          </a:xfrm>
        </p:grpSpPr>
        <p:sp>
          <p:nvSpPr>
            <p:cNvPr id="401" name="12"/>
            <p:cNvSpPr txBox="1"/>
            <p:nvPr/>
          </p:nvSpPr>
          <p:spPr>
            <a:xfrm>
              <a:off x="0" y="45108"/>
              <a:ext cx="547688" cy="5232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a:latin typeface="+mn-lt"/>
                  <a:ea typeface="+mn-ea"/>
                  <a:cs typeface="+mn-cs"/>
                  <a:sym typeface="Times New Roman"/>
                </a:defRPr>
              </a:lvl1pPr>
            </a:lstStyle>
            <a:p>
              <a:r>
                <a:rPr lang="en-US" sz="1200" dirty="0"/>
                <a:t>2018</a:t>
              </a:r>
              <a:r>
                <a:rPr lang="en-US" dirty="0"/>
                <a:t>	</a:t>
              </a:r>
              <a:endParaRPr dirty="0"/>
            </a:p>
          </p:txBody>
        </p:sp>
        <p:sp>
          <p:nvSpPr>
            <p:cNvPr id="402" name="FORD"/>
            <p:cNvSpPr txBox="1"/>
            <p:nvPr/>
          </p:nvSpPr>
          <p:spPr>
            <a:xfrm>
              <a:off x="747184" y="-9878"/>
              <a:ext cx="1017588" cy="3385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a:latin typeface="+mn-lt"/>
                  <a:ea typeface="+mn-ea"/>
                  <a:cs typeface="+mn-cs"/>
                  <a:sym typeface="Times New Roman"/>
                </a:defRPr>
              </a:lvl1pPr>
            </a:lstStyle>
            <a:p>
              <a:r>
                <a:rPr lang="en-US" dirty="0"/>
                <a:t> </a:t>
              </a:r>
              <a:r>
                <a:rPr lang="en-US" sz="1200" dirty="0"/>
                <a:t>TOYT</a:t>
              </a:r>
              <a:endParaRPr sz="1200" dirty="0"/>
            </a:p>
          </p:txBody>
        </p:sp>
        <p:sp>
          <p:nvSpPr>
            <p:cNvPr id="403" name="TAURUS"/>
            <p:cNvSpPr txBox="1"/>
            <p:nvPr/>
          </p:nvSpPr>
          <p:spPr>
            <a:xfrm>
              <a:off x="1680810" y="35278"/>
              <a:ext cx="1174751"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a:latin typeface="+mn-lt"/>
                  <a:ea typeface="+mn-ea"/>
                  <a:cs typeface="+mn-cs"/>
                  <a:sym typeface="Times New Roman"/>
                </a:defRPr>
              </a:lvl1pPr>
            </a:lstStyle>
            <a:p>
              <a:r>
                <a:rPr lang="en-US" sz="1200" dirty="0"/>
                <a:t>TACOMA</a:t>
              </a:r>
              <a:endParaRPr sz="1200" dirty="0"/>
            </a:p>
          </p:txBody>
        </p:sp>
        <p:sp>
          <p:nvSpPr>
            <p:cNvPr id="404" name="2FMZU7EF3CFB79954"/>
            <p:cNvSpPr txBox="1"/>
            <p:nvPr/>
          </p:nvSpPr>
          <p:spPr>
            <a:xfrm>
              <a:off x="2814637" y="46567"/>
              <a:ext cx="2660651"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a:latin typeface="+mn-lt"/>
                  <a:ea typeface="+mn-ea"/>
                  <a:cs typeface="+mn-cs"/>
                  <a:sym typeface="Times New Roman"/>
                </a:defRPr>
              </a:lvl1pPr>
            </a:lstStyle>
            <a:p>
              <a:r>
                <a:rPr lang="en-US" sz="1200" dirty="0"/>
                <a:t>5TFSZ5AN3JX084629</a:t>
              </a:r>
              <a:endParaRPr sz="1200" dirty="0"/>
            </a:p>
          </p:txBody>
        </p:sp>
        <p:sp>
          <p:nvSpPr>
            <p:cNvPr id="405" name="4DR"/>
            <p:cNvSpPr txBox="1"/>
            <p:nvPr/>
          </p:nvSpPr>
          <p:spPr>
            <a:xfrm>
              <a:off x="5280662" y="48909"/>
              <a:ext cx="782638" cy="276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a:latin typeface="+mn-lt"/>
                  <a:ea typeface="+mn-ea"/>
                  <a:cs typeface="+mn-cs"/>
                  <a:sym typeface="Times New Roman"/>
                </a:defRPr>
              </a:lvl1pPr>
            </a:lstStyle>
            <a:p>
              <a:r>
                <a:rPr lang="en-US" sz="1200" dirty="0"/>
                <a:t>PK</a:t>
              </a:r>
              <a:endParaRPr sz="1200" dirty="0"/>
            </a:p>
          </p:txBody>
        </p:sp>
      </p:grpSp>
      <p:grpSp>
        <p:nvGrpSpPr>
          <p:cNvPr id="411" name="Group"/>
          <p:cNvGrpSpPr/>
          <p:nvPr/>
        </p:nvGrpSpPr>
        <p:grpSpPr>
          <a:xfrm>
            <a:off x="2265157" y="4272290"/>
            <a:ext cx="5090443" cy="1254534"/>
            <a:chOff x="651474" y="5372937"/>
            <a:chExt cx="5090443" cy="1254529"/>
          </a:xfrm>
        </p:grpSpPr>
        <p:sp>
          <p:nvSpPr>
            <p:cNvPr id="407" name="Exceptional Auto"/>
            <p:cNvSpPr txBox="1"/>
            <p:nvPr/>
          </p:nvSpPr>
          <p:spPr>
            <a:xfrm>
              <a:off x="2890090" y="5372937"/>
              <a:ext cx="1329490" cy="2870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sz="1200" dirty="0"/>
                <a:t>Exceptional Auto</a:t>
              </a:r>
            </a:p>
          </p:txBody>
        </p:sp>
        <p:sp>
          <p:nvSpPr>
            <p:cNvPr id="408" name="45 Second Street,        Randolph, Maine"/>
            <p:cNvSpPr txBox="1"/>
            <p:nvPr/>
          </p:nvSpPr>
          <p:spPr>
            <a:xfrm>
              <a:off x="651474" y="5568186"/>
              <a:ext cx="2758418" cy="2870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sz="1200" dirty="0"/>
                <a:t>45 Second Street,        Randolph, Maine</a:t>
              </a:r>
            </a:p>
          </p:txBody>
        </p:sp>
        <p:sp>
          <p:nvSpPr>
            <p:cNvPr id="409" name="01/18/14"/>
            <p:cNvSpPr txBox="1"/>
            <p:nvPr/>
          </p:nvSpPr>
          <p:spPr>
            <a:xfrm>
              <a:off x="5065324" y="6350470"/>
              <a:ext cx="676593"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200" dirty="0"/>
                <a:t>01/07/17</a:t>
              </a:r>
              <a:endParaRPr sz="1200" dirty="0"/>
            </a:p>
          </p:txBody>
        </p:sp>
        <p:sp>
          <p:nvSpPr>
            <p:cNvPr id="410" name="04345"/>
            <p:cNvSpPr txBox="1"/>
            <p:nvPr/>
          </p:nvSpPr>
          <p:spPr>
            <a:xfrm>
              <a:off x="5100399" y="5539058"/>
              <a:ext cx="520456" cy="2870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sz="1200" dirty="0"/>
                <a:t>04345</a:t>
              </a:r>
            </a:p>
          </p:txBody>
        </p:sp>
      </p:grpSp>
      <p:grpSp>
        <p:nvGrpSpPr>
          <p:cNvPr id="417" name="Group"/>
          <p:cNvGrpSpPr/>
          <p:nvPr/>
        </p:nvGrpSpPr>
        <p:grpSpPr>
          <a:xfrm>
            <a:off x="1583643" y="2971800"/>
            <a:ext cx="5875437" cy="2606798"/>
            <a:chOff x="-349932" y="-1109660"/>
            <a:chExt cx="5875437" cy="2606794"/>
          </a:xfrm>
        </p:grpSpPr>
        <p:sp>
          <p:nvSpPr>
            <p:cNvPr id="412" name="George MacAfee"/>
            <p:cNvSpPr txBox="1"/>
            <p:nvPr/>
          </p:nvSpPr>
          <p:spPr>
            <a:xfrm>
              <a:off x="-349932" y="-1109660"/>
              <a:ext cx="2677546"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Arial Narrow"/>
                  <a:ea typeface="Arial Narrow"/>
                  <a:cs typeface="Arial Narrow"/>
                  <a:sym typeface="Arial Narrow"/>
                </a:defRPr>
              </a:lvl1pPr>
            </a:lstStyle>
            <a:p>
              <a:r>
                <a:rPr lang="en-US" dirty="0">
                  <a:latin typeface="+mn-lt"/>
                </a:rPr>
                <a:t>   </a:t>
              </a:r>
              <a:r>
                <a:rPr lang="en-US" sz="1200" dirty="0">
                  <a:latin typeface="+mn-lt"/>
                </a:rPr>
                <a:t>Richard &amp; Angela Smith</a:t>
              </a:r>
              <a:endParaRPr sz="1200" dirty="0">
                <a:latin typeface="+mn-lt"/>
              </a:endParaRPr>
            </a:p>
          </p:txBody>
        </p:sp>
        <p:sp>
          <p:nvSpPr>
            <p:cNvPr id="413" name="George MacAfee"/>
            <p:cNvSpPr txBox="1"/>
            <p:nvPr/>
          </p:nvSpPr>
          <p:spPr>
            <a:xfrm>
              <a:off x="250472" y="1158582"/>
              <a:ext cx="2079625"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b="0">
                  <a:latin typeface="Edwardian Script ITC"/>
                  <a:ea typeface="Edwardian Script ITC"/>
                  <a:cs typeface="Edwardian Script ITC"/>
                  <a:sym typeface="Edwardian Script ITC"/>
                </a:defRPr>
              </a:lvl1pPr>
            </a:lstStyle>
            <a:p>
              <a:r>
                <a:rPr lang="en-US" dirty="0"/>
                <a:t>Richard Smith</a:t>
              </a:r>
              <a:endParaRPr dirty="0"/>
            </a:p>
          </p:txBody>
        </p:sp>
        <p:sp>
          <p:nvSpPr>
            <p:cNvPr id="414" name="01/18/14"/>
            <p:cNvSpPr txBox="1"/>
            <p:nvPr/>
          </p:nvSpPr>
          <p:spPr>
            <a:xfrm>
              <a:off x="4673821" y="-1109660"/>
              <a:ext cx="846825" cy="2769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200" dirty="0"/>
                <a:t>01/07/17</a:t>
              </a:r>
              <a:endParaRPr sz="1200" dirty="0"/>
            </a:p>
          </p:txBody>
        </p:sp>
        <p:sp>
          <p:nvSpPr>
            <p:cNvPr id="415" name="34 Spruce Street,     Augusta, Maine"/>
            <p:cNvSpPr txBox="1"/>
            <p:nvPr/>
          </p:nvSpPr>
          <p:spPr>
            <a:xfrm>
              <a:off x="-241651" y="-914774"/>
              <a:ext cx="3727451" cy="2754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lang="en-US" dirty="0"/>
                <a:t> 99 Main Street</a:t>
              </a:r>
              <a:r>
                <a:rPr dirty="0"/>
                <a:t>,     Augusta, Maine</a:t>
              </a:r>
            </a:p>
          </p:txBody>
        </p:sp>
        <p:sp>
          <p:nvSpPr>
            <p:cNvPr id="416" name="04330"/>
            <p:cNvSpPr txBox="1"/>
            <p:nvPr/>
          </p:nvSpPr>
          <p:spPr>
            <a:xfrm>
              <a:off x="4658730" y="-920585"/>
              <a:ext cx="866775" cy="2870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sz="1200" dirty="0"/>
                <a:t>04330</a:t>
              </a:r>
            </a:p>
          </p:txBody>
        </p:sp>
      </p:grpSp>
      <p:sp>
        <p:nvSpPr>
          <p:cNvPr id="418" name="28,459"/>
          <p:cNvSpPr txBox="1"/>
          <p:nvPr/>
        </p:nvSpPr>
        <p:spPr>
          <a:xfrm>
            <a:off x="3124200" y="3547533"/>
            <a:ext cx="137160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900"/>
              </a:spcBef>
              <a:defRPr sz="1600">
                <a:latin typeface="+mn-lt"/>
                <a:ea typeface="+mn-ea"/>
                <a:cs typeface="+mn-cs"/>
                <a:sym typeface="Times New Roman"/>
              </a:defRPr>
            </a:lvl1pPr>
          </a:lstStyle>
          <a:p>
            <a:r>
              <a:rPr lang="en-US" sz="1200" dirty="0"/>
              <a:t>78</a:t>
            </a:r>
            <a:endParaRPr sz="1200" dirty="0"/>
          </a:p>
        </p:txBody>
      </p:sp>
      <p:grpSp>
        <p:nvGrpSpPr>
          <p:cNvPr id="423" name="Group"/>
          <p:cNvGrpSpPr/>
          <p:nvPr/>
        </p:nvGrpSpPr>
        <p:grpSpPr>
          <a:xfrm>
            <a:off x="2089150" y="4718932"/>
            <a:ext cx="5665610" cy="800242"/>
            <a:chOff x="0" y="56445"/>
            <a:chExt cx="5665610" cy="800240"/>
          </a:xfrm>
        </p:grpSpPr>
        <p:sp>
          <p:nvSpPr>
            <p:cNvPr id="419" name="Klondike Bank &amp; Trust"/>
            <p:cNvSpPr txBox="1"/>
            <p:nvPr/>
          </p:nvSpPr>
          <p:spPr>
            <a:xfrm>
              <a:off x="0" y="61913"/>
              <a:ext cx="1850193" cy="79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700"/>
                </a:spcBef>
                <a:defRPr sz="1200">
                  <a:latin typeface="+mn-lt"/>
                  <a:ea typeface="+mn-ea"/>
                  <a:cs typeface="+mn-cs"/>
                  <a:sym typeface="Times New Roman"/>
                </a:defRPr>
              </a:pPr>
              <a:r>
                <a:rPr dirty="0"/>
                <a:t>Klondike Bank &amp; Trust</a:t>
              </a:r>
            </a:p>
            <a:p>
              <a:pPr>
                <a:spcBef>
                  <a:spcPts val="1400"/>
                </a:spcBef>
                <a:defRPr b="0">
                  <a:latin typeface="+mn-lt"/>
                  <a:ea typeface="+mn-ea"/>
                  <a:cs typeface="+mn-cs"/>
                  <a:sym typeface="Times New Roman"/>
                </a:defRPr>
              </a:pPr>
              <a:r>
                <a:rPr dirty="0"/>
                <a:t> </a:t>
              </a:r>
            </a:p>
          </p:txBody>
        </p:sp>
        <p:sp>
          <p:nvSpPr>
            <p:cNvPr id="420" name="981 Washington St.,                    Presque Isle, Maine"/>
            <p:cNvSpPr txBox="1"/>
            <p:nvPr/>
          </p:nvSpPr>
          <p:spPr>
            <a:xfrm>
              <a:off x="22578" y="270454"/>
              <a:ext cx="3754015" cy="2754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dirty="0"/>
                <a:t>981 Washington S</a:t>
              </a:r>
              <a:r>
                <a:rPr lang="en-US" dirty="0"/>
                <a:t>treet</a:t>
              </a:r>
              <a:r>
                <a:rPr dirty="0"/>
                <a:t>,                    Presque Isle, Maine</a:t>
              </a:r>
            </a:p>
          </p:txBody>
        </p:sp>
        <p:sp>
          <p:nvSpPr>
            <p:cNvPr id="421" name="04769"/>
            <p:cNvSpPr txBox="1"/>
            <p:nvPr/>
          </p:nvSpPr>
          <p:spPr>
            <a:xfrm>
              <a:off x="4509053" y="251178"/>
              <a:ext cx="804432" cy="3077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dirty="0"/>
                <a:t>   </a:t>
              </a:r>
              <a:r>
                <a:rPr sz="1200" dirty="0"/>
                <a:t>04769</a:t>
              </a:r>
            </a:p>
          </p:txBody>
        </p:sp>
        <p:sp>
          <p:nvSpPr>
            <p:cNvPr id="422" name="12/18/13"/>
            <p:cNvSpPr txBox="1"/>
            <p:nvPr/>
          </p:nvSpPr>
          <p:spPr>
            <a:xfrm>
              <a:off x="4539405" y="56445"/>
              <a:ext cx="1126205"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200" dirty="0"/>
                <a:t>0</a:t>
              </a:r>
              <a:r>
                <a:rPr sz="1200" dirty="0"/>
                <a:t>1/</a:t>
              </a:r>
              <a:r>
                <a:rPr lang="en-US" sz="1200" dirty="0"/>
                <a:t>07</a:t>
              </a:r>
              <a:r>
                <a:rPr sz="1200" dirty="0"/>
                <a:t>/1</a:t>
              </a:r>
              <a:r>
                <a:rPr lang="en-US" sz="1200" dirty="0"/>
                <a:t>7</a:t>
              </a:r>
              <a:endParaRPr sz="1200" dirty="0"/>
            </a:p>
          </p:txBody>
        </p:sp>
      </p:grpSp>
      <p:grpSp>
        <p:nvGrpSpPr>
          <p:cNvPr id="427" name="Group"/>
          <p:cNvGrpSpPr/>
          <p:nvPr/>
        </p:nvGrpSpPr>
        <p:grpSpPr>
          <a:xfrm>
            <a:off x="1986775" y="4081686"/>
            <a:ext cx="5449628" cy="494776"/>
            <a:chOff x="-162700" y="-1118957"/>
            <a:chExt cx="5449628" cy="494774"/>
          </a:xfrm>
        </p:grpSpPr>
        <p:sp>
          <p:nvSpPr>
            <p:cNvPr id="424" name="Alan Churchill"/>
            <p:cNvSpPr txBox="1"/>
            <p:nvPr/>
          </p:nvSpPr>
          <p:spPr>
            <a:xfrm>
              <a:off x="2357233" y="-1118957"/>
              <a:ext cx="1092958" cy="2289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Verdana"/>
                  <a:ea typeface="Verdana"/>
                  <a:cs typeface="Verdana"/>
                  <a:sym typeface="Verdana"/>
                </a:defRPr>
              </a:lvl1pPr>
            </a:lstStyle>
            <a:p>
              <a:r>
                <a:rPr sz="1200" dirty="0">
                  <a:latin typeface="+mn-lt"/>
                </a:rPr>
                <a:t>Alan Churchill</a:t>
              </a:r>
            </a:p>
          </p:txBody>
        </p:sp>
        <p:sp>
          <p:nvSpPr>
            <p:cNvPr id="425" name="Alan Churchill, Office Manager        Exceptional Auto"/>
            <p:cNvSpPr txBox="1"/>
            <p:nvPr/>
          </p:nvSpPr>
          <p:spPr>
            <a:xfrm>
              <a:off x="-162700" y="-1085844"/>
              <a:ext cx="2400300" cy="461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800"/>
                </a:spcBef>
                <a:defRPr sz="1400" b="0">
                  <a:latin typeface="Forte"/>
                  <a:ea typeface="Forte"/>
                  <a:cs typeface="Forte"/>
                  <a:sym typeface="Forte"/>
                </a:defRPr>
              </a:pPr>
              <a:r>
                <a:rPr sz="1200" dirty="0">
                  <a:latin typeface="Rage Italic" panose="03070502040507070304" pitchFamily="66" charset="0"/>
                </a:rPr>
                <a:t>Alan Churchill</a:t>
              </a:r>
              <a:r>
                <a:rPr sz="1200" dirty="0">
                  <a:latin typeface="+mn-lt"/>
                </a:rPr>
                <a:t>, </a:t>
              </a:r>
              <a:r>
                <a:rPr sz="1200" b="1" dirty="0">
                  <a:latin typeface="+mn-lt"/>
                  <a:ea typeface="Verdana"/>
                  <a:cs typeface="Verdana"/>
                  <a:sym typeface="Verdana"/>
                </a:rPr>
                <a:t>Office</a:t>
              </a:r>
              <a:r>
                <a:rPr sz="1200" dirty="0">
                  <a:latin typeface="+mn-lt"/>
                </a:rPr>
                <a:t> </a:t>
              </a:r>
              <a:r>
                <a:rPr sz="1200" b="1" dirty="0">
                  <a:latin typeface="+mn-lt"/>
                  <a:ea typeface="Verdana"/>
                  <a:cs typeface="Verdana"/>
                  <a:sym typeface="Verdana"/>
                </a:rPr>
                <a:t>Manager        Exceptional Auto</a:t>
              </a:r>
            </a:p>
          </p:txBody>
        </p:sp>
        <p:sp>
          <p:nvSpPr>
            <p:cNvPr id="426" name="12/18/13"/>
            <p:cNvSpPr txBox="1"/>
            <p:nvPr/>
          </p:nvSpPr>
          <p:spPr>
            <a:xfrm>
              <a:off x="4448728" y="-1094664"/>
              <a:ext cx="838200" cy="2870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200" dirty="0"/>
                <a:t>0</a:t>
              </a:r>
              <a:r>
                <a:rPr sz="1200" dirty="0"/>
                <a:t>1/</a:t>
              </a:r>
              <a:r>
                <a:rPr lang="en-US" sz="1200" dirty="0"/>
                <a:t>07</a:t>
              </a:r>
              <a:r>
                <a:rPr sz="1200" dirty="0"/>
                <a:t>/</a:t>
              </a:r>
              <a:r>
                <a:rPr lang="en-US" sz="1200" dirty="0"/>
                <a:t>17</a:t>
              </a:r>
              <a:endParaRPr sz="1200" dirty="0"/>
            </a:p>
          </p:txBody>
        </p:sp>
      </p:grpSp>
      <p:sp>
        <p:nvSpPr>
          <p:cNvPr id="428" name="To be a valid transfer, the MVT-16 must be accompanied by a Title."/>
          <p:cNvSpPr txBox="1"/>
          <p:nvPr/>
        </p:nvSpPr>
        <p:spPr>
          <a:xfrm>
            <a:off x="1066800" y="6096000"/>
            <a:ext cx="7620000"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sz="1800">
                <a:latin typeface="Arial"/>
                <a:ea typeface="Arial"/>
                <a:cs typeface="Arial"/>
                <a:sym typeface="Arial"/>
              </a:defRPr>
            </a:pPr>
            <a:r>
              <a:rPr dirty="0"/>
              <a:t>To be a valid transfer, the MVT-16 </a:t>
            </a:r>
            <a:r>
              <a:rPr i="1" u="sng" dirty="0">
                <a:solidFill>
                  <a:schemeClr val="accent2"/>
                </a:solidFill>
              </a:rPr>
              <a:t>must</a:t>
            </a:r>
            <a:r>
              <a:rPr dirty="0"/>
              <a:t> be accompanied by a Title.</a:t>
            </a:r>
          </a:p>
        </p:txBody>
      </p:sp>
      <p:sp>
        <p:nvSpPr>
          <p:cNvPr id="429" name="28"/>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 name="TextBox 1"/>
          <p:cNvSpPr txBox="1"/>
          <p:nvPr/>
        </p:nvSpPr>
        <p:spPr>
          <a:xfrm>
            <a:off x="4582402" y="5224756"/>
            <a:ext cx="101726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dirty="0"/>
              <a:t>Richard Smith</a:t>
            </a:r>
            <a:endParaRPr kumimoji="0" lang="en-US" sz="1200" b="1" i="0" u="none" strike="noStrike" cap="none" spc="0" normalizeH="0" baseline="0" dirty="0">
              <a:ln>
                <a:noFill/>
              </a:ln>
              <a:solidFill>
                <a:srgbClr val="000000"/>
              </a:solidFill>
              <a:effectLst/>
              <a:uFillTx/>
              <a:sym typeface="Candara"/>
            </a:endParaRPr>
          </a:p>
        </p:txBody>
      </p:sp>
      <p:sp>
        <p:nvSpPr>
          <p:cNvPr id="36" name="George MacAfee"/>
          <p:cNvSpPr txBox="1"/>
          <p:nvPr/>
        </p:nvSpPr>
        <p:spPr>
          <a:xfrm>
            <a:off x="4564550" y="5417882"/>
            <a:ext cx="1032310" cy="2769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Arial Narrow"/>
                <a:ea typeface="Arial Narrow"/>
                <a:cs typeface="Arial Narrow"/>
                <a:sym typeface="Arial Narrow"/>
              </a:defRPr>
            </a:lvl1pPr>
          </a:lstStyle>
          <a:p>
            <a:r>
              <a:rPr lang="en-US" sz="1200" dirty="0">
                <a:latin typeface="+mn-lt"/>
              </a:rPr>
              <a:t>Angela Smith</a:t>
            </a:r>
            <a:endParaRPr sz="1200" dirty="0">
              <a:latin typeface="+mn-lt"/>
            </a:endParaRPr>
          </a:p>
        </p:txBody>
      </p:sp>
      <p:sp>
        <p:nvSpPr>
          <p:cNvPr id="4" name="TextBox 3"/>
          <p:cNvSpPr txBox="1"/>
          <p:nvPr/>
        </p:nvSpPr>
        <p:spPr>
          <a:xfrm>
            <a:off x="6694388" y="5426714"/>
            <a:ext cx="68572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latin typeface="+mn-lt"/>
              </a:rPr>
              <a:t>01/07/17</a:t>
            </a:r>
            <a:endParaRPr kumimoji="0" lang="en-US" sz="1200" b="1" i="0" u="none" strike="noStrike" cap="none" spc="0" normalizeH="0" baseline="0" dirty="0">
              <a:ln>
                <a:noFill/>
              </a:ln>
              <a:solidFill>
                <a:srgbClr val="000000"/>
              </a:solidFill>
              <a:effectLst/>
              <a:uFillTx/>
              <a:latin typeface="+mn-lt"/>
              <a:ea typeface="Candara"/>
              <a:cs typeface="Candara"/>
              <a:sym typeface="Candara"/>
            </a:endParaRPr>
          </a:p>
        </p:txBody>
      </p:sp>
      <p:sp>
        <p:nvSpPr>
          <p:cNvPr id="5" name="TextBox 4"/>
          <p:cNvSpPr txBox="1"/>
          <p:nvPr/>
        </p:nvSpPr>
        <p:spPr>
          <a:xfrm>
            <a:off x="2265157" y="5445190"/>
            <a:ext cx="123046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Segoe Script" panose="020B0504020000000003" pitchFamily="34" charset="0"/>
                <a:sym typeface="Candara"/>
              </a:rPr>
              <a:t>Angela Smith</a:t>
            </a:r>
          </a:p>
        </p:txBody>
      </p:sp>
      <p:sp>
        <p:nvSpPr>
          <p:cNvPr id="6" name="Slide Number Placeholder 5"/>
          <p:cNvSpPr>
            <a:spLocks noGrp="1"/>
          </p:cNvSpPr>
          <p:nvPr>
            <p:ph type="sldNum" sz="quarter" idx="2"/>
          </p:nvPr>
        </p:nvSpPr>
        <p:spPr>
          <a:xfrm>
            <a:off x="8830458" y="6626860"/>
            <a:ext cx="237342" cy="231140"/>
          </a:xfrm>
        </p:spPr>
        <p:txBody>
          <a:bodyPr/>
          <a:lstStyle/>
          <a:p>
            <a:fld id="{86CB4B4D-7CA3-9044-876B-883B54F8677D}" type="slidenum">
              <a:rPr lang="en-US" smtClean="0"/>
              <a:t>25</a:t>
            </a:fld>
            <a:endParaRPr lang="en-US" dirty="0"/>
          </a:p>
        </p:txBody>
      </p:sp>
    </p:spTree>
    <p:extLst>
      <p:ext uri="{BB962C8B-B14F-4D97-AF65-F5344CB8AC3E}">
        <p14:creationId xmlns:p14="http://schemas.microsoft.com/office/powerpoint/2010/main" val="30859928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8"/>
                                        </p:tgtEl>
                                        <p:attrNameLst>
                                          <p:attrName>style.visibility</p:attrName>
                                        </p:attrNameLst>
                                      </p:cBhvr>
                                      <p:to>
                                        <p:strVal val="visible"/>
                                      </p:to>
                                    </p:set>
                                    <p:anim calcmode="lin" valueType="num">
                                      <p:cBhvr>
                                        <p:cTn id="7" dur="1000" fill="hold"/>
                                        <p:tgtEl>
                                          <p:spTgt spid="428"/>
                                        </p:tgtEl>
                                        <p:attrNameLst>
                                          <p:attrName>ppt_w</p:attrName>
                                        </p:attrNameLst>
                                      </p:cBhvr>
                                      <p:tavLst>
                                        <p:tav tm="0">
                                          <p:val>
                                            <p:fltVal val="0"/>
                                          </p:val>
                                        </p:tav>
                                        <p:tav tm="100000">
                                          <p:val>
                                            <p:strVal val="#ppt_w"/>
                                          </p:val>
                                        </p:tav>
                                      </p:tavLst>
                                    </p:anim>
                                    <p:anim calcmode="lin" valueType="num">
                                      <p:cBhvr>
                                        <p:cTn id="8" dur="1000" fill="hold"/>
                                        <p:tgtEl>
                                          <p:spTgt spid="428"/>
                                        </p:tgtEl>
                                        <p:attrNameLst>
                                          <p:attrName>ppt_h</p:attrName>
                                        </p:attrNameLst>
                                      </p:cBhvr>
                                      <p:tavLst>
                                        <p:tav tm="0">
                                          <p:val>
                                            <p:fltVal val="0"/>
                                          </p:val>
                                        </p:tav>
                                        <p:tav tm="100000">
                                          <p:val>
                                            <p:strVal val="#ppt_h"/>
                                          </p:val>
                                        </p:tav>
                                      </p:tavLst>
                                    </p:anim>
                                    <p:anim calcmode="lin" valueType="num">
                                      <p:cBhvr>
                                        <p:cTn id="9" dur="1000" fill="hold"/>
                                        <p:tgtEl>
                                          <p:spTgt spid="428"/>
                                        </p:tgtEl>
                                        <p:attrNameLst>
                                          <p:attrName>style.rotation</p:attrName>
                                        </p:attrNameLst>
                                      </p:cBhvr>
                                      <p:tavLst>
                                        <p:tav tm="0">
                                          <p:val>
                                            <p:fltVal val="90"/>
                                          </p:val>
                                        </p:tav>
                                        <p:tav tm="100000">
                                          <p:val>
                                            <p:fltVal val="0"/>
                                          </p:val>
                                        </p:tav>
                                      </p:tavLst>
                                    </p:anim>
                                    <p:animEffect transition="in" filter="fade">
                                      <p:cBhvr>
                                        <p:cTn id="10"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NEW vs USED According to 29-A M.R.S.A. § 851 (4-12) the definition of a “Used” motor vehicle is a vehicle that has been once registered and is not covered by a manufacturer’s new car warranty."/>
          <p:cNvSpPr txBox="1">
            <a:spLocks noGrp="1"/>
          </p:cNvSpPr>
          <p:nvPr>
            <p:ph type="title" idx="4294967295"/>
          </p:nvPr>
        </p:nvSpPr>
        <p:spPr>
          <a:xfrm>
            <a:off x="4267200" y="4308454"/>
            <a:ext cx="3839169" cy="415946"/>
          </a:xfrm>
          <a:prstGeom prst="rect">
            <a:avLst/>
          </a:prstGeom>
        </p:spPr>
        <p:txBody>
          <a:bodyPr>
            <a:normAutofit/>
          </a:bodyPr>
          <a:lstStyle/>
          <a:p>
            <a:pPr defTabSz="850391">
              <a:defRPr sz="4092">
                <a:solidFill>
                  <a:srgbClr val="000000"/>
                </a:solidFill>
              </a:defRPr>
            </a:pPr>
            <a:r>
              <a:rPr sz="1600" dirty="0">
                <a:latin typeface="+mn-lt"/>
              </a:rPr>
              <a:t>29-A M.R.S.A. § 851</a:t>
            </a:r>
            <a:r>
              <a:rPr lang="en-US" sz="1600" dirty="0">
                <a:latin typeface="+mn-lt"/>
              </a:rPr>
              <a:t> (12)</a:t>
            </a:r>
            <a:endParaRPr sz="1600" dirty="0">
              <a:latin typeface="+mn-lt"/>
            </a:endParaRPr>
          </a:p>
        </p:txBody>
      </p:sp>
      <p:sp>
        <p:nvSpPr>
          <p:cNvPr id="434" name="33"/>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 name="TextBox 1"/>
          <p:cNvSpPr txBox="1"/>
          <p:nvPr/>
        </p:nvSpPr>
        <p:spPr>
          <a:xfrm>
            <a:off x="876300" y="2895600"/>
            <a:ext cx="7391400"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latin typeface="+mn-lt"/>
              </a:rPr>
              <a:t>“Used motor vehicle” means a motor vehicle that has been registered at least once or is not covered by a manufacturer's new car warranty. </a:t>
            </a:r>
            <a:endParaRPr kumimoji="0" lang="en-US" sz="2800" b="1" i="0" u="none" strike="noStrike" cap="none" spc="0" normalizeH="0" baseline="0" dirty="0">
              <a:ln>
                <a:noFill/>
              </a:ln>
              <a:solidFill>
                <a:srgbClr val="000000"/>
              </a:solidFill>
              <a:effectLst/>
              <a:uFillTx/>
              <a:latin typeface="+mn-lt"/>
              <a:sym typeface="Candara"/>
            </a:endParaRPr>
          </a:p>
        </p:txBody>
      </p:sp>
      <p:sp>
        <p:nvSpPr>
          <p:cNvPr id="4" name="TextBox 3"/>
          <p:cNvSpPr txBox="1"/>
          <p:nvPr/>
        </p:nvSpPr>
        <p:spPr>
          <a:xfrm>
            <a:off x="228600" y="266700"/>
            <a:ext cx="868680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4000" dirty="0">
                <a:latin typeface="+mn-lt"/>
              </a:rPr>
              <a:t>NEW vs USED</a:t>
            </a:r>
            <a:endParaRPr kumimoji="0" lang="en-US" sz="4000" b="1" i="0" u="none" strike="noStrike" cap="none" spc="0" normalizeH="0" baseline="0" dirty="0">
              <a:ln>
                <a:noFill/>
              </a:ln>
              <a:solidFill>
                <a:srgbClr val="000000"/>
              </a:solidFill>
              <a:effectLst/>
              <a:uFillTx/>
              <a:latin typeface="+mn-lt"/>
              <a:sym typeface="Candara"/>
            </a:endParaRPr>
          </a:p>
        </p:txBody>
      </p:sp>
      <p:sp>
        <p:nvSpPr>
          <p:cNvPr id="5" name="Slide Number Placeholder 4"/>
          <p:cNvSpPr>
            <a:spLocks noGrp="1"/>
          </p:cNvSpPr>
          <p:nvPr>
            <p:ph type="sldNum" sz="quarter" idx="2"/>
          </p:nvPr>
        </p:nvSpPr>
        <p:spPr>
          <a:xfrm>
            <a:off x="8830458" y="6626860"/>
            <a:ext cx="237342" cy="231140"/>
          </a:xfrm>
        </p:spPr>
        <p:txBody>
          <a:bodyPr/>
          <a:lstStyle/>
          <a:p>
            <a:fld id="{86CB4B4D-7CA3-9044-876B-883B54F8677D}" type="slidenum">
              <a:rPr lang="en-US" smtClean="0"/>
              <a:t>26</a:t>
            </a:fld>
            <a:endParaRPr lang="en-US" dirty="0"/>
          </a:p>
        </p:txBody>
      </p:sp>
    </p:spTree>
    <p:extLst>
      <p:ext uri="{BB962C8B-B14F-4D97-AF65-F5344CB8AC3E}">
        <p14:creationId xmlns:p14="http://schemas.microsoft.com/office/powerpoint/2010/main" val="9780007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3000"/>
                            </p:stCondLst>
                            <p:childTnLst>
                              <p:par>
                                <p:cTn id="9" presetID="14" presetClass="entr" presetSubtype="10" fill="hold" grpId="0" nodeType="afterEffect">
                                  <p:stCondLst>
                                    <p:cond delay="7000"/>
                                  </p:stCondLst>
                                  <p:childTnLst>
                                    <p:set>
                                      <p:cBhvr>
                                        <p:cTn id="10" dur="1" fill="hold">
                                          <p:stCondLst>
                                            <p:cond delay="0"/>
                                          </p:stCondLst>
                                        </p:cTn>
                                        <p:tgtEl>
                                          <p:spTgt spid="433"/>
                                        </p:tgtEl>
                                        <p:attrNameLst>
                                          <p:attrName>style.visibility</p:attrName>
                                        </p:attrNameLst>
                                      </p:cBhvr>
                                      <p:to>
                                        <p:strVal val="visible"/>
                                      </p:to>
                                    </p:set>
                                    <p:animEffect transition="in" filter="randombar(horizontal)">
                                      <p:cBhvr>
                                        <p:cTn id="11" dur="3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Application for Certificate of Title MVT-2"/>
          <p:cNvSpPr txBox="1">
            <a:spLocks noGrp="1"/>
          </p:cNvSpPr>
          <p:nvPr>
            <p:ph type="title" idx="4294967295"/>
          </p:nvPr>
        </p:nvSpPr>
        <p:spPr>
          <a:xfrm>
            <a:off x="457200" y="338137"/>
            <a:ext cx="8229600" cy="1252538"/>
          </a:xfrm>
          <a:prstGeom prst="rect">
            <a:avLst/>
          </a:prstGeom>
        </p:spPr>
        <p:txBody>
          <a:bodyPr>
            <a:normAutofit/>
          </a:bodyPr>
          <a:lstStyle/>
          <a:p>
            <a:pPr>
              <a:defRPr sz="2800" b="1">
                <a:solidFill>
                  <a:srgbClr val="000000"/>
                </a:solidFill>
                <a:latin typeface="+mn-lt"/>
                <a:ea typeface="+mn-ea"/>
                <a:cs typeface="+mn-cs"/>
                <a:sym typeface="Times New Roman"/>
              </a:defRPr>
            </a:pPr>
            <a:r>
              <a:rPr dirty="0"/>
              <a:t>Application for Certificate of Title</a:t>
            </a:r>
            <a:br>
              <a:rPr dirty="0"/>
            </a:br>
            <a:r>
              <a:rPr dirty="0"/>
              <a:t>MVT-2</a:t>
            </a:r>
          </a:p>
        </p:txBody>
      </p:sp>
      <p:sp>
        <p:nvSpPr>
          <p:cNvPr id="437" name="How much does an Application for Title cost?"/>
          <p:cNvSpPr txBox="1"/>
          <p:nvPr/>
        </p:nvSpPr>
        <p:spPr>
          <a:xfrm>
            <a:off x="914400" y="1733490"/>
            <a:ext cx="7315200"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200"/>
              </a:spcBef>
              <a:defRPr sz="2000">
                <a:latin typeface="+mn-lt"/>
                <a:ea typeface="+mn-ea"/>
                <a:cs typeface="+mn-cs"/>
                <a:sym typeface="Times New Roman"/>
              </a:defRPr>
            </a:lvl1pPr>
          </a:lstStyle>
          <a:p>
            <a:r>
              <a:rPr dirty="0"/>
              <a:t>How much does an Application for Title cost?</a:t>
            </a:r>
          </a:p>
        </p:txBody>
      </p:sp>
      <p:sp>
        <p:nvSpPr>
          <p:cNvPr id="438" name="How soon after a Dealer makes a sale should a Title Application be submitted to BMV?"/>
          <p:cNvSpPr txBox="1"/>
          <p:nvPr/>
        </p:nvSpPr>
        <p:spPr>
          <a:xfrm>
            <a:off x="228600" y="3864114"/>
            <a:ext cx="8678334"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200"/>
              </a:spcBef>
              <a:defRPr sz="2000">
                <a:latin typeface="+mn-lt"/>
                <a:ea typeface="+mn-ea"/>
                <a:cs typeface="+mn-cs"/>
                <a:sym typeface="Times New Roman"/>
              </a:defRPr>
            </a:lvl1pPr>
          </a:lstStyle>
          <a:p>
            <a:pPr algn="ctr"/>
            <a:r>
              <a:rPr dirty="0"/>
              <a:t>How soon after a Dealer makes a sale </a:t>
            </a:r>
            <a:r>
              <a:rPr lang="en-US" dirty="0"/>
              <a:t>or lienholder finances a vehicle </a:t>
            </a:r>
            <a:r>
              <a:rPr dirty="0"/>
              <a:t>should a Title Application be submitted to BMV?</a:t>
            </a:r>
          </a:p>
        </p:txBody>
      </p:sp>
      <p:sp>
        <p:nvSpPr>
          <p:cNvPr id="439" name="A Dealership must submit an application to Motor Vehicles within 30 days of the sale."/>
          <p:cNvSpPr txBox="1"/>
          <p:nvPr/>
        </p:nvSpPr>
        <p:spPr>
          <a:xfrm>
            <a:off x="228600" y="4626114"/>
            <a:ext cx="8534399"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spcBef>
                <a:spcPts val="1200"/>
              </a:spcBef>
              <a:defRPr sz="2000">
                <a:solidFill>
                  <a:srgbClr val="FF0000"/>
                </a:solidFill>
                <a:latin typeface="+mn-lt"/>
                <a:ea typeface="+mn-ea"/>
                <a:cs typeface="+mn-cs"/>
                <a:sym typeface="Times New Roman"/>
              </a:defRPr>
            </a:pPr>
            <a:r>
              <a:rPr dirty="0"/>
              <a:t>Dealership</a:t>
            </a:r>
            <a:r>
              <a:rPr lang="en-US" dirty="0"/>
              <a:t>s </a:t>
            </a:r>
            <a:r>
              <a:rPr lang="en-US" u="sng" dirty="0">
                <a:effectLst>
                  <a:outerShdw blurRad="38100" dist="38100" dir="2700000" algn="tl">
                    <a:srgbClr val="000000">
                      <a:alpha val="43137"/>
                    </a:srgbClr>
                  </a:outerShdw>
                </a:effectLst>
              </a:rPr>
              <a:t>and</a:t>
            </a:r>
            <a:r>
              <a:rPr lang="en-US" dirty="0"/>
              <a:t> Financial Institutions</a:t>
            </a:r>
            <a:r>
              <a:rPr dirty="0"/>
              <a:t> </a:t>
            </a:r>
            <a:r>
              <a:rPr i="1" u="sng" dirty="0"/>
              <a:t>must</a:t>
            </a:r>
            <a:r>
              <a:rPr dirty="0"/>
              <a:t> submit an application to Motor Vehicles within 30 days of the sale</a:t>
            </a:r>
            <a:r>
              <a:rPr lang="en-US" dirty="0"/>
              <a:t> or start of approved lien</a:t>
            </a:r>
            <a:r>
              <a:rPr dirty="0"/>
              <a:t>.</a:t>
            </a:r>
          </a:p>
        </p:txBody>
      </p:sp>
      <p:sp>
        <p:nvSpPr>
          <p:cNvPr id="440" name="After 30 days, there is a $50 late fee per application and this violation is a misdemeanor in Title 29A, section 664 ~ a Class E offense."/>
          <p:cNvSpPr txBox="1"/>
          <p:nvPr/>
        </p:nvSpPr>
        <p:spPr>
          <a:xfrm>
            <a:off x="228600" y="5594308"/>
            <a:ext cx="8678334"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spcBef>
                <a:spcPts val="1200"/>
              </a:spcBef>
              <a:defRPr sz="2000">
                <a:latin typeface="+mn-lt"/>
                <a:ea typeface="+mn-ea"/>
                <a:cs typeface="+mn-cs"/>
                <a:sym typeface="Times New Roman"/>
              </a:defRPr>
            </a:pPr>
            <a:r>
              <a:rPr dirty="0"/>
              <a:t>After 30 days, there is a </a:t>
            </a:r>
            <a:r>
              <a:rPr u="sng" dirty="0">
                <a:solidFill>
                  <a:srgbClr val="FF0000"/>
                </a:solidFill>
              </a:rPr>
              <a:t>$50 late fee</a:t>
            </a:r>
            <a:r>
              <a:rPr dirty="0"/>
              <a:t> per application and this violation is a misdemeanor in Title 29A, section 664</a:t>
            </a:r>
            <a:r>
              <a:rPr lang="en-US" dirty="0"/>
              <a:t>-A</a:t>
            </a:r>
            <a:r>
              <a:rPr dirty="0"/>
              <a:t> ~ a Class E offense.</a:t>
            </a:r>
          </a:p>
        </p:txBody>
      </p:sp>
      <p:sp>
        <p:nvSpPr>
          <p:cNvPr id="441" name="The Application fee is $33, please refer to MVT-29 for accurate fee rates."/>
          <p:cNvSpPr txBox="1"/>
          <p:nvPr/>
        </p:nvSpPr>
        <p:spPr>
          <a:xfrm>
            <a:off x="228600" y="2392893"/>
            <a:ext cx="867833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200"/>
              </a:spcBef>
              <a:defRPr sz="2000">
                <a:solidFill>
                  <a:srgbClr val="FF0000"/>
                </a:solidFill>
                <a:latin typeface="+mn-lt"/>
                <a:ea typeface="+mn-ea"/>
                <a:cs typeface="+mn-cs"/>
                <a:sym typeface="Times New Roman"/>
              </a:defRPr>
            </a:lvl1pPr>
          </a:lstStyle>
          <a:p>
            <a:pPr algn="ctr"/>
            <a:r>
              <a:rPr dirty="0"/>
              <a:t>The Application fee is $33</a:t>
            </a:r>
            <a:r>
              <a:rPr lang="en-US" dirty="0"/>
              <a:t>  </a:t>
            </a:r>
            <a:r>
              <a:rPr lang="en-US" sz="1200" dirty="0"/>
              <a:t>(normal processing10-12 weeks from date of receipt in Title Production unit. During times of high backlog, updated processing times will be listed on our website.)</a:t>
            </a:r>
            <a:endParaRPr sz="1200" dirty="0"/>
          </a:p>
        </p:txBody>
      </p:sp>
      <p:sp>
        <p:nvSpPr>
          <p:cNvPr id="442" name="An additional $10 for an EXPEDITED (RUSH)."/>
          <p:cNvSpPr txBox="1"/>
          <p:nvPr/>
        </p:nvSpPr>
        <p:spPr>
          <a:xfrm>
            <a:off x="228600" y="3016250"/>
            <a:ext cx="8678334"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200"/>
              </a:spcBef>
              <a:defRPr sz="2000">
                <a:solidFill>
                  <a:srgbClr val="FF0000"/>
                </a:solidFill>
                <a:latin typeface="+mn-lt"/>
                <a:ea typeface="+mn-ea"/>
                <a:cs typeface="+mn-cs"/>
                <a:sym typeface="Times New Roman"/>
              </a:defRPr>
            </a:lvl1pPr>
          </a:lstStyle>
          <a:p>
            <a:pPr algn="ctr">
              <a:spcBef>
                <a:spcPts val="0"/>
              </a:spcBef>
            </a:pPr>
            <a:r>
              <a:rPr dirty="0"/>
              <a:t>An additional $10 for an EXPEDITED (RUSH).  </a:t>
            </a:r>
            <a:endParaRPr lang="en-US" dirty="0"/>
          </a:p>
          <a:p>
            <a:pPr algn="ctr">
              <a:spcBef>
                <a:spcPts val="0"/>
              </a:spcBef>
            </a:pPr>
            <a:r>
              <a:rPr lang="en-US" dirty="0"/>
              <a:t> (12-14 business days from date application is received at main office)</a:t>
            </a:r>
            <a:r>
              <a:rPr dirty="0"/>
              <a:t>               </a:t>
            </a:r>
          </a:p>
        </p:txBody>
      </p:sp>
      <p:sp>
        <p:nvSpPr>
          <p:cNvPr id="443" name="29"/>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27</a:t>
            </a:fld>
            <a:endParaRPr lang="en-US" dirty="0"/>
          </a:p>
        </p:txBody>
      </p:sp>
    </p:spTree>
    <p:extLst>
      <p:ext uri="{BB962C8B-B14F-4D97-AF65-F5344CB8AC3E}">
        <p14:creationId xmlns:p14="http://schemas.microsoft.com/office/powerpoint/2010/main" val="18395270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randombar(horizontal)">
                                      <p:cBhvr>
                                        <p:cTn id="12" dur="750"/>
                                        <p:tgtEl>
                                          <p:spTgt spid="4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5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8"/>
                                        </p:tgtEl>
                                        <p:attrNameLst>
                                          <p:attrName>style.visibility</p:attrName>
                                        </p:attrNameLst>
                                      </p:cBhvr>
                                      <p:to>
                                        <p:strVal val="visible"/>
                                      </p:to>
                                    </p:set>
                                    <p:animEffect transition="in" filter="barn(inVertical)">
                                      <p:cBhvr>
                                        <p:cTn id="22" dur="500"/>
                                        <p:tgtEl>
                                          <p:spTgt spid="43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39"/>
                                        </p:tgtEl>
                                        <p:attrNameLst>
                                          <p:attrName>style.visibility</p:attrName>
                                        </p:attrNameLst>
                                      </p:cBhvr>
                                      <p:to>
                                        <p:strVal val="visible"/>
                                      </p:to>
                                    </p:set>
                                    <p:animEffect transition="in" filter="wheel(1)">
                                      <p:cBhvr>
                                        <p:cTn id="27" dur="500"/>
                                        <p:tgtEl>
                                          <p:spTgt spid="439"/>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440"/>
                                        </p:tgtEl>
                                        <p:attrNameLst>
                                          <p:attrName>style.visibility</p:attrName>
                                        </p:attrNameLst>
                                      </p:cBhvr>
                                      <p:to>
                                        <p:strVal val="visible"/>
                                      </p:to>
                                    </p:set>
                                    <p:animEffect transition="in" filter="fade">
                                      <p:cBhvr>
                                        <p:cTn id="32" dur="750"/>
                                        <p:tgtEl>
                                          <p:spTgt spid="440"/>
                                        </p:tgtEl>
                                      </p:cBhvr>
                                    </p:animEffect>
                                    <p:anim calcmode="lin" valueType="num">
                                      <p:cBhvr>
                                        <p:cTn id="33" dur="750" fill="hold"/>
                                        <p:tgtEl>
                                          <p:spTgt spid="440"/>
                                        </p:tgtEl>
                                        <p:attrNameLst>
                                          <p:attrName>ppt_w</p:attrName>
                                        </p:attrNameLst>
                                      </p:cBhvr>
                                      <p:tavLst>
                                        <p:tav tm="0" fmla="#ppt_w*sin(2.5*pi*$)">
                                          <p:val>
                                            <p:fltVal val="0"/>
                                          </p:val>
                                        </p:tav>
                                        <p:tav tm="100000">
                                          <p:val>
                                            <p:fltVal val="1"/>
                                          </p:val>
                                        </p:tav>
                                      </p:tavLst>
                                    </p:anim>
                                    <p:anim calcmode="lin" valueType="num">
                                      <p:cBhvr>
                                        <p:cTn id="34" dur="750" fill="hold"/>
                                        <p:tgtEl>
                                          <p:spTgt spid="4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animBg="1"/>
      <p:bldP spid="438" grpId="0" animBg="1"/>
      <p:bldP spid="439" grpId="0" animBg="1"/>
      <p:bldP spid="440" grpId="0" animBg="1"/>
      <p:bldP spid="441" grpId="0" animBg="1"/>
      <p:bldP spid="4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153400" y="6324600"/>
            <a:ext cx="237342" cy="231140"/>
          </a:xfrm>
        </p:spPr>
        <p:txBody>
          <a:bodyPr/>
          <a:lstStyle/>
          <a:p>
            <a:fld id="{86CB4B4D-7CA3-9044-876B-883B54F8677D}" type="slidenum">
              <a:rPr lang="en-US" smtClean="0"/>
              <a:t>28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3857625" cy="4976812"/>
          </a:xfrm>
          <a:prstGeom prst="rect">
            <a:avLst/>
          </a:prstGeom>
        </p:spPr>
      </p:pic>
      <p:sp>
        <p:nvSpPr>
          <p:cNvPr id="7" name="TextBox 6"/>
          <p:cNvSpPr txBox="1"/>
          <p:nvPr/>
        </p:nvSpPr>
        <p:spPr>
          <a:xfrm>
            <a:off x="609600" y="685800"/>
            <a:ext cx="807720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rgbClr val="000000"/>
                </a:solidFill>
                <a:effectLst/>
                <a:uFillTx/>
                <a:latin typeface="Candara"/>
                <a:ea typeface="Candara"/>
                <a:cs typeface="Candara"/>
                <a:sym typeface="Candara"/>
              </a:rPr>
              <a:t>Must be submitted by Maine dealers with multiple applications</a:t>
            </a:r>
            <a:r>
              <a:rPr kumimoji="0" lang="en-US" sz="2400" b="1" i="0" u="none" strike="noStrike" cap="none" spc="0" normalizeH="0" baseline="0" dirty="0">
                <a:ln>
                  <a:noFill/>
                </a:ln>
                <a:solidFill>
                  <a:srgbClr val="000000"/>
                </a:solidFill>
                <a:effectLst/>
                <a:uFillTx/>
                <a:latin typeface="Candara"/>
                <a:ea typeface="Candara"/>
                <a:cs typeface="Candara"/>
                <a:sym typeface="Candara"/>
              </a:rPr>
              <a:t>.</a:t>
            </a: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000000"/>
                </a:solidFill>
                <a:latin typeface="Candara"/>
                <a:ea typeface="Candara"/>
                <a:cs typeface="Candara"/>
                <a:sym typeface="Candara"/>
              </a:rPr>
              <a:t>                                              MVT-56</a:t>
            </a: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8" name="TextBox 7"/>
          <p:cNvSpPr txBox="1"/>
          <p:nvPr/>
        </p:nvSpPr>
        <p:spPr>
          <a:xfrm>
            <a:off x="457200" y="2514600"/>
            <a:ext cx="1981200"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Candara"/>
                <a:ea typeface="Candara"/>
                <a:cs typeface="Candara"/>
                <a:sym typeface="Candara"/>
              </a:rPr>
              <a:t>Form must be fully completed. Available on-line for download.</a:t>
            </a:r>
          </a:p>
        </p:txBody>
      </p:sp>
      <p:sp>
        <p:nvSpPr>
          <p:cNvPr id="9" name="TextBox 8"/>
          <p:cNvSpPr txBox="1"/>
          <p:nvPr/>
        </p:nvSpPr>
        <p:spPr>
          <a:xfrm>
            <a:off x="6629400" y="4495800"/>
            <a:ext cx="2362200"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Candara"/>
                <a:ea typeface="Candara"/>
                <a:cs typeface="Candara"/>
                <a:sym typeface="Candara"/>
              </a:rPr>
              <a:t>Not required when pre-validated applications are submitted.</a:t>
            </a:r>
          </a:p>
        </p:txBody>
      </p:sp>
    </p:spTree>
    <p:extLst>
      <p:ext uri="{BB962C8B-B14F-4D97-AF65-F5344CB8AC3E}">
        <p14:creationId xmlns:p14="http://schemas.microsoft.com/office/powerpoint/2010/main" val="333204228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Application for Certificate of Title MVT-2"/>
          <p:cNvSpPr txBox="1">
            <a:spLocks noGrp="1"/>
          </p:cNvSpPr>
          <p:nvPr>
            <p:ph type="title" idx="4294967295"/>
          </p:nvPr>
        </p:nvSpPr>
        <p:spPr>
          <a:xfrm>
            <a:off x="457200" y="338137"/>
            <a:ext cx="8229600" cy="1252538"/>
          </a:xfrm>
          <a:prstGeom prst="rect">
            <a:avLst/>
          </a:prstGeom>
        </p:spPr>
        <p:txBody>
          <a:bodyPr>
            <a:normAutofit/>
          </a:bodyPr>
          <a:lstStyle/>
          <a:p>
            <a:pPr>
              <a:defRPr sz="2800" b="1">
                <a:solidFill>
                  <a:srgbClr val="000000"/>
                </a:solidFill>
                <a:latin typeface="+mn-lt"/>
                <a:ea typeface="+mn-ea"/>
                <a:cs typeface="+mn-cs"/>
                <a:sym typeface="Times New Roman"/>
              </a:defRPr>
            </a:pPr>
            <a:r>
              <a:rPr dirty="0"/>
              <a:t>Application for Certificate of Title</a:t>
            </a:r>
            <a:br>
              <a:rPr dirty="0"/>
            </a:br>
            <a:r>
              <a:rPr dirty="0"/>
              <a:t>MVT-2</a:t>
            </a:r>
          </a:p>
        </p:txBody>
      </p:sp>
      <p:grpSp>
        <p:nvGrpSpPr>
          <p:cNvPr id="453" name="Group"/>
          <p:cNvGrpSpPr/>
          <p:nvPr/>
        </p:nvGrpSpPr>
        <p:grpSpPr>
          <a:xfrm>
            <a:off x="2796821" y="1684866"/>
            <a:ext cx="3810001" cy="4800601"/>
            <a:chOff x="0" y="0"/>
            <a:chExt cx="3810000" cy="4800600"/>
          </a:xfrm>
        </p:grpSpPr>
        <p:pic>
          <p:nvPicPr>
            <p:cNvPr id="450" name="scan0001" descr="scan0001"/>
            <p:cNvPicPr>
              <a:picLocks noChangeAspect="1"/>
            </p:cNvPicPr>
            <p:nvPr/>
          </p:nvPicPr>
          <p:blipFill>
            <a:blip r:embed="rId3"/>
            <a:stretch>
              <a:fillRect/>
            </a:stretch>
          </p:blipFill>
          <p:spPr>
            <a:xfrm>
              <a:off x="0" y="0"/>
              <a:ext cx="3810000" cy="4800600"/>
            </a:xfrm>
            <a:prstGeom prst="rect">
              <a:avLst/>
            </a:prstGeom>
            <a:ln w="9525" cap="flat">
              <a:solidFill>
                <a:srgbClr val="B2B2B2"/>
              </a:solidFill>
              <a:prstDash val="solid"/>
              <a:round/>
            </a:ln>
            <a:effectLst/>
          </p:spPr>
        </p:pic>
        <p:sp>
          <p:nvSpPr>
            <p:cNvPr id="451" name="Rectangle"/>
            <p:cNvSpPr/>
            <p:nvPr/>
          </p:nvSpPr>
          <p:spPr>
            <a:xfrm>
              <a:off x="2741612" y="490537"/>
              <a:ext cx="609601" cy="10160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800" b="0"/>
              </a:pPr>
              <a:endParaRPr dirty="0"/>
            </a:p>
          </p:txBody>
        </p:sp>
        <p:sp>
          <p:nvSpPr>
            <p:cNvPr id="452" name="G   123456"/>
            <p:cNvSpPr txBox="1"/>
            <p:nvPr/>
          </p:nvSpPr>
          <p:spPr>
            <a:xfrm>
              <a:off x="2659062" y="407987"/>
              <a:ext cx="919163" cy="2135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dirty="0"/>
                <a:t>G   123456</a:t>
              </a:r>
            </a:p>
          </p:txBody>
        </p:sp>
      </p:grpSp>
      <p:grpSp>
        <p:nvGrpSpPr>
          <p:cNvPr id="457" name="Group"/>
          <p:cNvGrpSpPr/>
          <p:nvPr/>
        </p:nvGrpSpPr>
        <p:grpSpPr>
          <a:xfrm>
            <a:off x="5167475" y="1134533"/>
            <a:ext cx="2362201" cy="1219201"/>
            <a:chOff x="0" y="0"/>
            <a:chExt cx="2362200" cy="1219200"/>
          </a:xfrm>
        </p:grpSpPr>
        <p:sp>
          <p:nvSpPr>
            <p:cNvPr id="454" name="Oval"/>
            <p:cNvSpPr/>
            <p:nvPr/>
          </p:nvSpPr>
          <p:spPr>
            <a:xfrm>
              <a:off x="-1" y="914400"/>
              <a:ext cx="1143002" cy="304800"/>
            </a:xfrm>
            <a:prstGeom prst="ellipse">
              <a:avLst/>
            </a:prstGeom>
            <a:noFill/>
            <a:ln w="28575" cap="flat">
              <a:solidFill>
                <a:srgbClr val="A3012B"/>
              </a:solidFill>
              <a:prstDash val="solid"/>
              <a:round/>
            </a:ln>
            <a:effectLst/>
          </p:spPr>
          <p:txBody>
            <a:bodyPr wrap="square" lIns="45719" tIns="45719" rIns="45719" bIns="45719" numCol="1" anchor="ctr">
              <a:noAutofit/>
            </a:bodyPr>
            <a:lstStyle/>
            <a:p>
              <a:pPr>
                <a:defRPr sz="1800" b="0"/>
              </a:pPr>
              <a:endParaRPr dirty="0"/>
            </a:p>
          </p:txBody>
        </p:sp>
        <p:sp>
          <p:nvSpPr>
            <p:cNvPr id="455" name="Line"/>
            <p:cNvSpPr/>
            <p:nvPr/>
          </p:nvSpPr>
          <p:spPr>
            <a:xfrm flipV="1">
              <a:off x="622299" y="292099"/>
              <a:ext cx="228602" cy="622302"/>
            </a:xfrm>
            <a:prstGeom prst="line">
              <a:avLst/>
            </a:prstGeom>
            <a:noFill/>
            <a:ln w="28575" cap="flat">
              <a:solidFill>
                <a:srgbClr val="A3012B"/>
              </a:solidFill>
              <a:prstDash val="solid"/>
              <a:round/>
            </a:ln>
            <a:effectLst/>
          </p:spPr>
          <p:txBody>
            <a:bodyPr wrap="square" lIns="45719" tIns="45719" rIns="45719" bIns="45719" numCol="1" anchor="t">
              <a:noAutofit/>
            </a:bodyPr>
            <a:lstStyle/>
            <a:p>
              <a:endParaRPr dirty="0"/>
            </a:p>
          </p:txBody>
        </p:sp>
        <p:sp>
          <p:nvSpPr>
            <p:cNvPr id="456" name="CTA Number"/>
            <p:cNvSpPr txBox="1"/>
            <p:nvPr/>
          </p:nvSpPr>
          <p:spPr>
            <a:xfrm>
              <a:off x="685800" y="0"/>
              <a:ext cx="1676400" cy="348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000"/>
                </a:spcBef>
                <a:defRPr sz="1800">
                  <a:solidFill>
                    <a:srgbClr val="A3012B"/>
                  </a:solidFill>
                  <a:latin typeface="+mn-lt"/>
                  <a:ea typeface="+mn-ea"/>
                  <a:cs typeface="+mn-cs"/>
                  <a:sym typeface="Times New Roman"/>
                </a:defRPr>
              </a:lvl1pPr>
            </a:lstStyle>
            <a:p>
              <a:r>
                <a:rPr dirty="0"/>
                <a:t>CTA Number</a:t>
              </a:r>
            </a:p>
          </p:txBody>
        </p:sp>
      </p:grpSp>
      <p:grpSp>
        <p:nvGrpSpPr>
          <p:cNvPr id="460" name="Group"/>
          <p:cNvGrpSpPr/>
          <p:nvPr/>
        </p:nvGrpSpPr>
        <p:grpSpPr>
          <a:xfrm>
            <a:off x="850900" y="1600200"/>
            <a:ext cx="2120900" cy="691134"/>
            <a:chOff x="0" y="256605"/>
            <a:chExt cx="2120899" cy="691133"/>
          </a:xfrm>
        </p:grpSpPr>
        <p:sp>
          <p:nvSpPr>
            <p:cNvPr id="458" name="Title Fee $33"/>
            <p:cNvSpPr txBox="1"/>
            <p:nvPr/>
          </p:nvSpPr>
          <p:spPr>
            <a:xfrm>
              <a:off x="0" y="256605"/>
              <a:ext cx="1752600" cy="3727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200"/>
                </a:spcBef>
                <a:defRPr sz="2000">
                  <a:solidFill>
                    <a:srgbClr val="C00000"/>
                  </a:solidFill>
                  <a:latin typeface="+mn-lt"/>
                  <a:ea typeface="+mn-ea"/>
                  <a:cs typeface="+mn-cs"/>
                  <a:sym typeface="Times New Roman"/>
                </a:defRPr>
              </a:lvl1pPr>
            </a:lstStyle>
            <a:p>
              <a:r>
                <a:rPr dirty="0"/>
                <a:t>Title Fee $33</a:t>
              </a:r>
            </a:p>
          </p:txBody>
        </p:sp>
        <p:sp>
          <p:nvSpPr>
            <p:cNvPr id="459" name="Line"/>
            <p:cNvSpPr/>
            <p:nvPr/>
          </p:nvSpPr>
          <p:spPr>
            <a:xfrm>
              <a:off x="1523998" y="553155"/>
              <a:ext cx="596901" cy="394583"/>
            </a:xfrm>
            <a:prstGeom prst="line">
              <a:avLst/>
            </a:prstGeom>
            <a:noFill/>
            <a:ln w="28575" cap="flat">
              <a:solidFill>
                <a:srgbClr val="C00000"/>
              </a:solidFill>
              <a:prstDash val="solid"/>
              <a:round/>
              <a:tailEnd type="triangle" w="med" len="med"/>
            </a:ln>
            <a:effectLst/>
          </p:spPr>
          <p:txBody>
            <a:bodyPr wrap="square" lIns="45719" tIns="45719" rIns="45719" bIns="45719" numCol="1" anchor="t">
              <a:noAutofit/>
            </a:bodyPr>
            <a:lstStyle/>
            <a:p>
              <a:endParaRPr dirty="0"/>
            </a:p>
          </p:txBody>
        </p:sp>
      </p:grpSp>
      <p:sp>
        <p:nvSpPr>
          <p:cNvPr id="461" name="30"/>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17" name="Title Fee $33"/>
          <p:cNvSpPr txBox="1"/>
          <p:nvPr/>
        </p:nvSpPr>
        <p:spPr>
          <a:xfrm>
            <a:off x="728132" y="2537825"/>
            <a:ext cx="1752601"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200"/>
              </a:spcBef>
              <a:defRPr sz="2000">
                <a:solidFill>
                  <a:srgbClr val="C00000"/>
                </a:solidFill>
                <a:latin typeface="+mn-lt"/>
                <a:ea typeface="+mn-ea"/>
                <a:cs typeface="+mn-cs"/>
                <a:sym typeface="Times New Roman"/>
              </a:defRPr>
            </a:lvl1pPr>
          </a:lstStyle>
          <a:p>
            <a:r>
              <a:rPr lang="en-US" dirty="0"/>
              <a:t>Rush (+ $10)</a:t>
            </a:r>
            <a:endParaRPr dirty="0"/>
          </a:p>
        </p:txBody>
      </p:sp>
      <p:sp>
        <p:nvSpPr>
          <p:cNvPr id="21" name="Line"/>
          <p:cNvSpPr/>
          <p:nvPr/>
        </p:nvSpPr>
        <p:spPr>
          <a:xfrm flipV="1">
            <a:off x="2240844" y="2133600"/>
            <a:ext cx="2667000" cy="638146"/>
          </a:xfrm>
          <a:prstGeom prst="line">
            <a:avLst/>
          </a:prstGeom>
          <a:noFill/>
          <a:ln w="28575" cap="flat">
            <a:solidFill>
              <a:srgbClr val="C00000"/>
            </a:solidFill>
            <a:prstDash val="solid"/>
            <a:round/>
            <a:tailEnd type="triangle" w="med" len="med"/>
          </a:ln>
          <a:effectLst/>
        </p:spPr>
        <p:txBody>
          <a:bodyPr wrap="square" lIns="45719" tIns="45719" rIns="45719" bIns="45719" numCol="1" anchor="t">
            <a:noAutofit/>
          </a:body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29</a:t>
            </a:fld>
            <a:endParaRPr lang="en-US" dirty="0"/>
          </a:p>
        </p:txBody>
      </p:sp>
      <p:sp>
        <p:nvSpPr>
          <p:cNvPr id="2" name="TextBox 1">
            <a:extLst>
              <a:ext uri="{FF2B5EF4-FFF2-40B4-BE49-F238E27FC236}">
                <a16:creationId xmlns:a16="http://schemas.microsoft.com/office/drawing/2014/main" id="{FA8E427B-68AF-448E-8BD7-20EB669D4CB3}"/>
              </a:ext>
            </a:extLst>
          </p:cNvPr>
          <p:cNvSpPr txBox="1"/>
          <p:nvPr/>
        </p:nvSpPr>
        <p:spPr>
          <a:xfrm>
            <a:off x="914399" y="3795355"/>
            <a:ext cx="1460499"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C00000"/>
                </a:solidFill>
                <a:effectLst/>
                <a:uFillTx/>
                <a:latin typeface="Candara"/>
                <a:ea typeface="Candara"/>
                <a:cs typeface="Candara"/>
                <a:sym typeface="Candara"/>
              </a:rPr>
              <a:t>Must be original application.  Photocopies are not acceptable.</a:t>
            </a:r>
          </a:p>
        </p:txBody>
      </p:sp>
    </p:spTree>
    <p:extLst>
      <p:ext uri="{BB962C8B-B14F-4D97-AF65-F5344CB8AC3E}">
        <p14:creationId xmlns:p14="http://schemas.microsoft.com/office/powerpoint/2010/main" val="41607224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Maine State Certificate of Title MVT-1"/>
          <p:cNvSpPr txBox="1">
            <a:spLocks noGrp="1"/>
          </p:cNvSpPr>
          <p:nvPr>
            <p:ph type="title" idx="4294967295"/>
          </p:nvPr>
        </p:nvSpPr>
        <p:spPr>
          <a:xfrm>
            <a:off x="228600" y="338137"/>
            <a:ext cx="8686800" cy="1252538"/>
          </a:xfrm>
          <a:prstGeom prst="rect">
            <a:avLst/>
          </a:prstGeom>
        </p:spPr>
        <p:txBody>
          <a:bodyPr>
            <a:normAutofit fontScale="90000"/>
          </a:bodyPr>
          <a:lstStyle/>
          <a:p>
            <a:pPr defTabSz="777240">
              <a:defRPr sz="2720" b="1">
                <a:solidFill>
                  <a:srgbClr val="000000"/>
                </a:solidFill>
                <a:latin typeface="+mn-lt"/>
                <a:ea typeface="+mn-ea"/>
                <a:cs typeface="+mn-cs"/>
                <a:sym typeface="Times New Roman"/>
              </a:defRPr>
            </a:pPr>
            <a:r>
              <a:rPr dirty="0"/>
              <a:t>Maine State</a:t>
            </a:r>
            <a:br>
              <a:rPr dirty="0"/>
            </a:br>
            <a:r>
              <a:rPr dirty="0"/>
              <a:t>Certificate of Title</a:t>
            </a:r>
            <a:br>
              <a:rPr dirty="0"/>
            </a:br>
            <a:r>
              <a:rPr dirty="0"/>
              <a:t>MVT-1</a:t>
            </a:r>
          </a:p>
        </p:txBody>
      </p:sp>
      <p:sp>
        <p:nvSpPr>
          <p:cNvPr id="152" name="All 1995 and newer vehicles are subject to Maine Title requirements."/>
          <p:cNvSpPr txBox="1"/>
          <p:nvPr/>
        </p:nvSpPr>
        <p:spPr>
          <a:xfrm>
            <a:off x="1600200" y="3149600"/>
            <a:ext cx="6248400"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b="0">
                <a:latin typeface="+mn-lt"/>
                <a:ea typeface="+mn-ea"/>
                <a:cs typeface="+mn-cs"/>
                <a:sym typeface="Times New Roman"/>
              </a:defRPr>
            </a:pPr>
            <a:r>
              <a:rPr dirty="0"/>
              <a:t>All 1995 </a:t>
            </a:r>
            <a:r>
              <a:rPr dirty="0">
                <a:solidFill>
                  <a:srgbClr val="FF0000"/>
                </a:solidFill>
                <a:effectLst>
                  <a:outerShdw blurRad="38100" dist="38100" dir="2700000" algn="tl">
                    <a:srgbClr val="000000">
                      <a:alpha val="43137"/>
                    </a:srgbClr>
                  </a:outerShdw>
                </a:effectLst>
              </a:rPr>
              <a:t>and newer </a:t>
            </a:r>
            <a:r>
              <a:rPr dirty="0"/>
              <a:t>vehicles are subject to Maine Title requirements.</a:t>
            </a:r>
          </a:p>
        </p:txBody>
      </p:sp>
      <p:sp>
        <p:nvSpPr>
          <p:cNvPr id="153" name="As of January 1, 2010"/>
          <p:cNvSpPr txBox="1"/>
          <p:nvPr/>
        </p:nvSpPr>
        <p:spPr>
          <a:xfrm>
            <a:off x="2971800" y="2514600"/>
            <a:ext cx="35814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As of January 1, 2010</a:t>
            </a:r>
          </a:p>
        </p:txBody>
      </p:sp>
      <p:sp>
        <p:nvSpPr>
          <p:cNvPr id="154" name="A vehicle 1994 and older, motorcycles under 300 cc’s and trailers less than 3001 lbs laden weight are exempt from Maine Title requirements."/>
          <p:cNvSpPr txBox="1"/>
          <p:nvPr/>
        </p:nvSpPr>
        <p:spPr>
          <a:xfrm>
            <a:off x="1676400" y="4396937"/>
            <a:ext cx="6477000" cy="156966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b="0">
                <a:latin typeface="+mn-lt"/>
                <a:ea typeface="+mn-ea"/>
                <a:cs typeface="+mn-cs"/>
                <a:sym typeface="Times New Roman"/>
              </a:defRPr>
            </a:pPr>
            <a:r>
              <a:rPr dirty="0"/>
              <a:t>A vehicle 1994 </a:t>
            </a:r>
            <a:r>
              <a:rPr lang="en-US" dirty="0">
                <a:solidFill>
                  <a:srgbClr val="FF0000"/>
                </a:solidFill>
                <a:effectLst>
                  <a:outerShdw blurRad="38100" dist="38100" dir="2700000" algn="tl">
                    <a:srgbClr val="000000">
                      <a:alpha val="43137"/>
                    </a:srgbClr>
                  </a:outerShdw>
                </a:effectLst>
              </a:rPr>
              <a:t>and older</a:t>
            </a:r>
            <a:r>
              <a:rPr dirty="0"/>
              <a:t>, motorcycles</a:t>
            </a:r>
            <a:r>
              <a:rPr lang="en-US" dirty="0"/>
              <a:t>/mopeds</a:t>
            </a:r>
            <a:r>
              <a:rPr dirty="0"/>
              <a:t> </a:t>
            </a:r>
            <a:r>
              <a:rPr dirty="0">
                <a:solidFill>
                  <a:srgbClr val="FF0000"/>
                </a:solidFill>
                <a:effectLst>
                  <a:outerShdw blurRad="38100" dist="38100" dir="2700000" algn="tl">
                    <a:srgbClr val="000000">
                      <a:alpha val="43137"/>
                    </a:srgbClr>
                  </a:outerShdw>
                </a:effectLst>
              </a:rPr>
              <a:t>under</a:t>
            </a:r>
            <a:r>
              <a:rPr dirty="0"/>
              <a:t> 300 cc’s</a:t>
            </a:r>
            <a:r>
              <a:rPr lang="en-US" dirty="0"/>
              <a:t>, special/special mobile equipment</a:t>
            </a:r>
            <a:r>
              <a:rPr dirty="0"/>
              <a:t> and trailers</a:t>
            </a:r>
            <a:r>
              <a:rPr lang="en-US" dirty="0"/>
              <a:t> 3000 lbs or less (</a:t>
            </a:r>
            <a:r>
              <a:rPr lang="en-US" b="0" dirty="0">
                <a:sym typeface="Times New Roman"/>
              </a:rPr>
              <a:t>empty weight) </a:t>
            </a:r>
            <a:r>
              <a:rPr dirty="0"/>
              <a:t>are exempt from Maine Title requirements.</a:t>
            </a:r>
          </a:p>
        </p:txBody>
      </p:sp>
      <p:sp>
        <p:nvSpPr>
          <p:cNvPr id="155" name="8"/>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3</a:t>
            </a:fld>
            <a:endParaRPr lang="en-US" dirty="0"/>
          </a:p>
        </p:txBody>
      </p:sp>
    </p:spTree>
    <p:extLst>
      <p:ext uri="{BB962C8B-B14F-4D97-AF65-F5344CB8AC3E}">
        <p14:creationId xmlns:p14="http://schemas.microsoft.com/office/powerpoint/2010/main" val="271307034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750"/>
                                  </p:stCondLst>
                                  <p:iterate>
                                    <p:tmAbs val="0"/>
                                  </p:iterate>
                                  <p:childTnLst>
                                    <p:set>
                                      <p:cBhvr>
                                        <p:cTn id="6" fill="hold"/>
                                        <p:tgtEl>
                                          <p:spTgt spid="153"/>
                                        </p:tgtEl>
                                        <p:attrNameLst>
                                          <p:attrName>style.visibility</p:attrName>
                                        </p:attrNameLst>
                                      </p:cBhvr>
                                      <p:to>
                                        <p:strVal val="visible"/>
                                      </p:to>
                                    </p:set>
                                    <p:animEffect transition="in" filter="dissolve">
                                      <p:cBhvr>
                                        <p:cTn id="7" dur="1500"/>
                                        <p:tgtEl>
                                          <p:spTgt spid="153"/>
                                        </p:tgtEl>
                                      </p:cBhvr>
                                    </p:animEffect>
                                  </p:childTnLst>
                                </p:cTn>
                              </p:par>
                            </p:childTnLst>
                          </p:cTn>
                        </p:par>
                        <p:par>
                          <p:cTn id="8" fill="hold">
                            <p:stCondLst>
                              <p:cond delay="2250"/>
                            </p:stCondLst>
                            <p:childTnLst>
                              <p:par>
                                <p:cTn id="9" presetID="9" presetClass="entr" fill="hold" grpId="0" nodeType="afterEffect">
                                  <p:stCondLst>
                                    <p:cond delay="1500"/>
                                  </p:stCondLst>
                                  <p:iterate>
                                    <p:tmAbs val="0"/>
                                  </p:iterate>
                                  <p:childTnLst>
                                    <p:set>
                                      <p:cBhvr>
                                        <p:cTn id="10" fill="hold"/>
                                        <p:tgtEl>
                                          <p:spTgt spid="152"/>
                                        </p:tgtEl>
                                        <p:attrNameLst>
                                          <p:attrName>style.visibility</p:attrName>
                                        </p:attrNameLst>
                                      </p:cBhvr>
                                      <p:to>
                                        <p:strVal val="visible"/>
                                      </p:to>
                                    </p:set>
                                    <p:animEffect transition="in" filter="dissolve">
                                      <p:cBhvr>
                                        <p:cTn id="11" dur="1000"/>
                                        <p:tgtEl>
                                          <p:spTgt spid="152"/>
                                        </p:tgtEl>
                                      </p:cBhvr>
                                    </p:animEffect>
                                  </p:childTnLst>
                                </p:cTn>
                              </p:par>
                            </p:childTnLst>
                          </p:cTn>
                        </p:par>
                        <p:par>
                          <p:cTn id="12" fill="hold">
                            <p:stCondLst>
                              <p:cond delay="4750"/>
                            </p:stCondLst>
                            <p:childTnLst>
                              <p:par>
                                <p:cTn id="13" presetID="15" presetClass="entr" presetSubtype="0" fill="hold" grpId="0" nodeType="afterEffect">
                                  <p:stCondLst>
                                    <p:cond delay="3250"/>
                                  </p:stCondLst>
                                  <p:iterate>
                                    <p:tmAbs val="0"/>
                                  </p:iterate>
                                  <p:childTnLst>
                                    <p:set>
                                      <p:cBhvr>
                                        <p:cTn id="14" fill="hold"/>
                                        <p:tgtEl>
                                          <p:spTgt spid="154"/>
                                        </p:tgtEl>
                                        <p:attrNameLst>
                                          <p:attrName>style.visibility</p:attrName>
                                        </p:attrNameLst>
                                      </p:cBhvr>
                                      <p:to>
                                        <p:strVal val="visible"/>
                                      </p:to>
                                    </p:set>
                                    <p:anim calcmode="lin" valueType="num">
                                      <p:cBhvr>
                                        <p:cTn id="15" dur="1000" fill="hold"/>
                                        <p:tgtEl>
                                          <p:spTgt spid="154"/>
                                        </p:tgtEl>
                                        <p:attrNameLst>
                                          <p:attrName>ppt_w</p:attrName>
                                        </p:attrNameLst>
                                      </p:cBhvr>
                                      <p:tavLst>
                                        <p:tav tm="0">
                                          <p:val>
                                            <p:fltVal val="0"/>
                                          </p:val>
                                        </p:tav>
                                        <p:tav tm="100000">
                                          <p:val>
                                            <p:strVal val="#ppt_w"/>
                                          </p:val>
                                        </p:tav>
                                      </p:tavLst>
                                    </p:anim>
                                    <p:anim calcmode="lin" valueType="num">
                                      <p:cBhvr>
                                        <p:cTn id="16" dur="1000" fill="hold"/>
                                        <p:tgtEl>
                                          <p:spTgt spid="154"/>
                                        </p:tgtEl>
                                        <p:attrNameLst>
                                          <p:attrName>ppt_h</p:attrName>
                                        </p:attrNameLst>
                                      </p:cBhvr>
                                      <p:tavLst>
                                        <p:tav tm="0">
                                          <p:val>
                                            <p:fltVal val="0"/>
                                          </p:val>
                                        </p:tav>
                                        <p:tav tm="100000">
                                          <p:val>
                                            <p:strVal val="#ppt_h"/>
                                          </p:val>
                                        </p:tav>
                                      </p:tavLst>
                                    </p:anim>
                                    <p:anim calcmode="lin" valueType="num">
                                      <p:cBhvr>
                                        <p:cTn id="17" dur="1000" fill="hold"/>
                                        <p:tgtEl>
                                          <p:spTgt spid="15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advAuto="0"/>
      <p:bldP spid="153" grpId="0" animBg="1" advAuto="0"/>
      <p:bldP spid="154"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8" name="Group"/>
          <p:cNvGrpSpPr/>
          <p:nvPr/>
        </p:nvGrpSpPr>
        <p:grpSpPr>
          <a:xfrm>
            <a:off x="2796003" y="1676400"/>
            <a:ext cx="3810000" cy="4800600"/>
            <a:chOff x="0" y="0"/>
            <a:chExt cx="3810000" cy="4800600"/>
          </a:xfrm>
        </p:grpSpPr>
        <p:pic>
          <p:nvPicPr>
            <p:cNvPr id="465" name="scan0001" descr="scan0001"/>
            <p:cNvPicPr>
              <a:picLocks noChangeAspect="1"/>
            </p:cNvPicPr>
            <p:nvPr/>
          </p:nvPicPr>
          <p:blipFill>
            <a:blip r:embed="rId3"/>
            <a:stretch>
              <a:fillRect/>
            </a:stretch>
          </p:blipFill>
          <p:spPr>
            <a:xfrm>
              <a:off x="0" y="0"/>
              <a:ext cx="3810000" cy="4800600"/>
            </a:xfrm>
            <a:prstGeom prst="rect">
              <a:avLst/>
            </a:prstGeom>
            <a:ln w="9525" cap="flat">
              <a:solidFill>
                <a:srgbClr val="B2B2B2"/>
              </a:solidFill>
              <a:prstDash val="solid"/>
              <a:round/>
            </a:ln>
            <a:effectLst/>
          </p:spPr>
        </p:pic>
        <p:sp>
          <p:nvSpPr>
            <p:cNvPr id="466" name="Rectangle"/>
            <p:cNvSpPr/>
            <p:nvPr/>
          </p:nvSpPr>
          <p:spPr>
            <a:xfrm>
              <a:off x="2741612" y="490537"/>
              <a:ext cx="609601" cy="10160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800" b="0"/>
              </a:pPr>
              <a:endParaRPr dirty="0"/>
            </a:p>
          </p:txBody>
        </p:sp>
        <p:sp>
          <p:nvSpPr>
            <p:cNvPr id="467" name="G   123456"/>
            <p:cNvSpPr txBox="1"/>
            <p:nvPr/>
          </p:nvSpPr>
          <p:spPr>
            <a:xfrm>
              <a:off x="2659062" y="407987"/>
              <a:ext cx="919163" cy="2135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dirty="0"/>
                <a:t>G   123456</a:t>
              </a:r>
            </a:p>
          </p:txBody>
        </p:sp>
      </p:grpSp>
      <p:sp>
        <p:nvSpPr>
          <p:cNvPr id="469" name="Application for Certificate of Title MVT-2"/>
          <p:cNvSpPr txBox="1">
            <a:spLocks noGrp="1"/>
          </p:cNvSpPr>
          <p:nvPr>
            <p:ph type="title" idx="4294967295"/>
          </p:nvPr>
        </p:nvSpPr>
        <p:spPr>
          <a:xfrm>
            <a:off x="457200" y="338137"/>
            <a:ext cx="8229600" cy="1252538"/>
          </a:xfrm>
          <a:prstGeom prst="rect">
            <a:avLst/>
          </a:prstGeom>
        </p:spPr>
        <p:txBody>
          <a:bodyPr>
            <a:normAutofit/>
          </a:bodyPr>
          <a:lstStyle/>
          <a:p>
            <a:pPr>
              <a:defRPr sz="2800" b="1">
                <a:solidFill>
                  <a:srgbClr val="000000"/>
                </a:solidFill>
                <a:latin typeface="+mn-lt"/>
                <a:ea typeface="+mn-ea"/>
                <a:cs typeface="+mn-cs"/>
                <a:sym typeface="Times New Roman"/>
              </a:defRPr>
            </a:pPr>
            <a:r>
              <a:rPr dirty="0"/>
              <a:t>Application for Certificate of Title</a:t>
            </a:r>
            <a:br>
              <a:rPr dirty="0"/>
            </a:br>
            <a:r>
              <a:rPr dirty="0"/>
              <a:t>MVT-2</a:t>
            </a:r>
          </a:p>
        </p:txBody>
      </p:sp>
      <p:pic>
        <p:nvPicPr>
          <p:cNvPr id="470" name="Checkmark" descr="Checkmark"/>
          <p:cNvPicPr>
            <a:picLocks noChangeAspect="1"/>
          </p:cNvPicPr>
          <p:nvPr/>
        </p:nvPicPr>
        <p:blipFill>
          <a:blip r:embed="rId4"/>
          <a:stretch>
            <a:fillRect/>
          </a:stretch>
        </p:blipFill>
        <p:spPr>
          <a:xfrm>
            <a:off x="5257800" y="2692400"/>
            <a:ext cx="180975" cy="171450"/>
          </a:xfrm>
          <a:prstGeom prst="rect">
            <a:avLst/>
          </a:prstGeom>
          <a:ln w="12700">
            <a:miter lim="400000"/>
          </a:ln>
        </p:spPr>
      </p:pic>
      <p:grpSp>
        <p:nvGrpSpPr>
          <p:cNvPr id="474" name="Group"/>
          <p:cNvGrpSpPr/>
          <p:nvPr/>
        </p:nvGrpSpPr>
        <p:grpSpPr>
          <a:xfrm>
            <a:off x="2696190" y="2190062"/>
            <a:ext cx="774116" cy="892119"/>
            <a:chOff x="0" y="0"/>
            <a:chExt cx="774115" cy="892117"/>
          </a:xfrm>
        </p:grpSpPr>
        <p:sp>
          <p:nvSpPr>
            <p:cNvPr id="471" name="Shape"/>
            <p:cNvSpPr/>
            <p:nvPr/>
          </p:nvSpPr>
          <p:spPr>
            <a:xfrm rot="20281296">
              <a:off x="120357" y="72678"/>
              <a:ext cx="533401" cy="746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4"/>
                  </a:cubicBezTo>
                  <a:lnTo>
                    <a:pt x="0" y="12122"/>
                  </a:lnTo>
                  <a:cubicBezTo>
                    <a:pt x="0" y="15392"/>
                    <a:pt x="5770" y="18306"/>
                    <a:pt x="14400" y="19396"/>
                  </a:cubicBezTo>
                  <a:lnTo>
                    <a:pt x="14400" y="21600"/>
                  </a:lnTo>
                  <a:lnTo>
                    <a:pt x="21600" y="17633"/>
                  </a:lnTo>
                  <a:lnTo>
                    <a:pt x="14400" y="12784"/>
                  </a:lnTo>
                  <a:lnTo>
                    <a:pt x="14400" y="14987"/>
                  </a:lnTo>
                  <a:cubicBezTo>
                    <a:pt x="7890" y="14165"/>
                    <a:pt x="2873" y="12282"/>
                    <a:pt x="900" y="9918"/>
                  </a:cubicBezTo>
                  <a:lnTo>
                    <a:pt x="900" y="9918"/>
                  </a:lnTo>
                  <a:cubicBezTo>
                    <a:pt x="3630" y="6649"/>
                    <a:pt x="12048" y="4408"/>
                    <a:pt x="21600" y="4408"/>
                  </a:cubicBezTo>
                  <a:close/>
                </a:path>
              </a:pathLst>
            </a:cu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sp>
          <p:nvSpPr>
            <p:cNvPr id="472" name="Shape"/>
            <p:cNvSpPr/>
            <p:nvPr/>
          </p:nvSpPr>
          <p:spPr>
            <a:xfrm rot="20281296">
              <a:off x="44784" y="87354"/>
              <a:ext cx="533401" cy="3429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chemeClr val="accent1">
                <a:satOff val="-30527"/>
                <a:lumOff val="-11843"/>
              </a:schemeClr>
            </a:solidFill>
            <a:ln w="12700" cap="flat">
              <a:noFill/>
              <a:miter lim="400000"/>
            </a:ln>
            <a:effectLst/>
          </p:spPr>
          <p:txBody>
            <a:bodyPr wrap="square" lIns="45719" tIns="45719" rIns="45719" bIns="45719" numCol="1" anchor="ctr">
              <a:noAutofit/>
            </a:bodyPr>
            <a:lstStyle/>
            <a:p>
              <a:pPr>
                <a:defRPr sz="1800" b="0"/>
              </a:pPr>
              <a:endParaRPr dirty="0"/>
            </a:p>
          </p:txBody>
        </p:sp>
        <p:sp>
          <p:nvSpPr>
            <p:cNvPr id="473" name="Line"/>
            <p:cNvSpPr/>
            <p:nvPr/>
          </p:nvSpPr>
          <p:spPr>
            <a:xfrm rot="20281296">
              <a:off x="113265" y="440016"/>
              <a:ext cx="22235" cy="76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grpSp>
      <p:sp>
        <p:nvSpPr>
          <p:cNvPr id="475" name="Line #1…"/>
          <p:cNvSpPr txBox="1"/>
          <p:nvPr/>
        </p:nvSpPr>
        <p:spPr>
          <a:xfrm>
            <a:off x="838200" y="1828800"/>
            <a:ext cx="1676400" cy="16935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2000">
                <a:latin typeface="+mn-lt"/>
                <a:ea typeface="+mn-ea"/>
                <a:cs typeface="+mn-cs"/>
                <a:sym typeface="Times New Roman"/>
              </a:defRPr>
            </a:pPr>
            <a:r>
              <a:rPr dirty="0"/>
              <a:t>Line #1</a:t>
            </a:r>
          </a:p>
          <a:p>
            <a:pPr>
              <a:defRPr sz="2000">
                <a:solidFill>
                  <a:srgbClr val="FF0000"/>
                </a:solidFill>
                <a:latin typeface="+mn-lt"/>
                <a:ea typeface="+mn-ea"/>
                <a:cs typeface="+mn-cs"/>
                <a:sym typeface="Times New Roman"/>
              </a:defRPr>
            </a:pPr>
            <a:r>
              <a:rPr dirty="0"/>
              <a:t>Last Name, First Name, Middle Initial of owners</a:t>
            </a:r>
          </a:p>
        </p:txBody>
      </p:sp>
      <p:sp>
        <p:nvSpPr>
          <p:cNvPr id="476" name="Check Joint Ownership and the survivor owns the vehicle without any question!"/>
          <p:cNvSpPr txBox="1"/>
          <p:nvPr/>
        </p:nvSpPr>
        <p:spPr>
          <a:xfrm>
            <a:off x="6624637" y="2268538"/>
            <a:ext cx="2057400" cy="183325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2000">
                <a:latin typeface="+mn-lt"/>
                <a:ea typeface="+mn-ea"/>
                <a:cs typeface="+mn-cs"/>
                <a:sym typeface="Times New Roman"/>
              </a:defRPr>
            </a:pPr>
            <a:r>
              <a:rPr dirty="0"/>
              <a:t>Check </a:t>
            </a:r>
            <a:r>
              <a:rPr dirty="0">
                <a:solidFill>
                  <a:srgbClr val="FF0000"/>
                </a:solidFill>
              </a:rPr>
              <a:t>Joint Ownership </a:t>
            </a:r>
            <a:r>
              <a:rPr dirty="0"/>
              <a:t>and the survivor owns the vehicle without any question!</a:t>
            </a:r>
          </a:p>
        </p:txBody>
      </p:sp>
      <p:sp>
        <p:nvSpPr>
          <p:cNvPr id="477" name="If there are multiple titled owners, but Joint Ownership is not checked, Common Ownership is established."/>
          <p:cNvSpPr txBox="1"/>
          <p:nvPr/>
        </p:nvSpPr>
        <p:spPr>
          <a:xfrm>
            <a:off x="6705600" y="4357687"/>
            <a:ext cx="2209800" cy="212535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2000">
                <a:latin typeface="+mn-lt"/>
                <a:ea typeface="+mn-ea"/>
                <a:cs typeface="+mn-cs"/>
                <a:sym typeface="Times New Roman"/>
              </a:defRPr>
            </a:pPr>
            <a:r>
              <a:rPr dirty="0"/>
              <a:t>If there are multiple titled owners, but Joint Ownership is not checked, </a:t>
            </a:r>
            <a:r>
              <a:rPr dirty="0">
                <a:solidFill>
                  <a:srgbClr val="FF0000"/>
                </a:solidFill>
              </a:rPr>
              <a:t>Common Ownership </a:t>
            </a:r>
            <a:r>
              <a:rPr dirty="0"/>
              <a:t>is established.</a:t>
            </a:r>
          </a:p>
        </p:txBody>
      </p:sp>
      <p:sp>
        <p:nvSpPr>
          <p:cNvPr id="478" name="Line #2    Date of Birth"/>
          <p:cNvSpPr txBox="1"/>
          <p:nvPr/>
        </p:nvSpPr>
        <p:spPr>
          <a:xfrm>
            <a:off x="831850" y="3729037"/>
            <a:ext cx="1752600"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2000">
                <a:latin typeface="+mn-lt"/>
                <a:ea typeface="+mn-ea"/>
                <a:cs typeface="+mn-cs"/>
                <a:sym typeface="Times New Roman"/>
              </a:defRPr>
            </a:pPr>
            <a:r>
              <a:rPr dirty="0"/>
              <a:t>Line #2</a:t>
            </a:r>
            <a:endParaRPr lang="en-US" dirty="0"/>
          </a:p>
          <a:p>
            <a:pPr>
              <a:defRPr sz="2000">
                <a:latin typeface="+mn-lt"/>
                <a:ea typeface="+mn-ea"/>
                <a:cs typeface="+mn-cs"/>
                <a:sym typeface="Times New Roman"/>
              </a:defRPr>
            </a:pPr>
            <a:r>
              <a:rPr dirty="0">
                <a:solidFill>
                  <a:srgbClr val="FF0000"/>
                </a:solidFill>
              </a:rPr>
              <a:t>Date of Birth</a:t>
            </a:r>
          </a:p>
        </p:txBody>
      </p:sp>
      <p:sp>
        <p:nvSpPr>
          <p:cNvPr id="479" name="Line #3     Telephone Number"/>
          <p:cNvSpPr txBox="1"/>
          <p:nvPr/>
        </p:nvSpPr>
        <p:spPr>
          <a:xfrm>
            <a:off x="6624637" y="1570037"/>
            <a:ext cx="2290763" cy="67710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800">
                <a:latin typeface="+mn-lt"/>
                <a:ea typeface="+mn-ea"/>
                <a:cs typeface="+mn-cs"/>
                <a:sym typeface="Times New Roman"/>
              </a:defRPr>
            </a:pPr>
            <a:r>
              <a:rPr dirty="0"/>
              <a:t>Line #3</a:t>
            </a:r>
            <a:endParaRPr lang="en-US" dirty="0"/>
          </a:p>
          <a:p>
            <a:pPr>
              <a:defRPr sz="1800">
                <a:latin typeface="+mn-lt"/>
                <a:ea typeface="+mn-ea"/>
                <a:cs typeface="+mn-cs"/>
                <a:sym typeface="Times New Roman"/>
              </a:defRPr>
            </a:pPr>
            <a:r>
              <a:rPr lang="en-US" dirty="0">
                <a:solidFill>
                  <a:srgbClr val="FF0000"/>
                </a:solidFill>
              </a:rPr>
              <a:t>T</a:t>
            </a:r>
            <a:r>
              <a:rPr sz="2000" dirty="0">
                <a:solidFill>
                  <a:srgbClr val="FF0000"/>
                </a:solidFill>
              </a:rPr>
              <a:t>elephone Number</a:t>
            </a:r>
          </a:p>
        </p:txBody>
      </p:sp>
      <p:sp>
        <p:nvSpPr>
          <p:cNvPr id="480" name="Arrow"/>
          <p:cNvSpPr/>
          <p:nvPr/>
        </p:nvSpPr>
        <p:spPr>
          <a:xfrm rot="19250497">
            <a:off x="6235700" y="2341562"/>
            <a:ext cx="658813" cy="106363"/>
          </a:xfrm>
          <a:prstGeom prst="leftArrow">
            <a:avLst>
              <a:gd name="adj1" fmla="val 50000"/>
              <a:gd name="adj2" fmla="val 154851"/>
            </a:avLst>
          </a:prstGeom>
          <a:solidFill>
            <a:srgbClr val="A50021"/>
          </a:solidFill>
          <a:ln>
            <a:solidFill>
              <a:srgbClr val="663300"/>
            </a:solidFill>
          </a:ln>
        </p:spPr>
        <p:txBody>
          <a:bodyPr lIns="45719" rIns="45719" anchor="ctr"/>
          <a:lstStyle/>
          <a:p>
            <a:pPr algn="ctr">
              <a:defRPr sz="1800" b="0">
                <a:solidFill>
                  <a:srgbClr val="A50021"/>
                </a:solidFill>
              </a:defRPr>
            </a:pPr>
            <a:endParaRPr dirty="0"/>
          </a:p>
        </p:txBody>
      </p:sp>
      <p:sp>
        <p:nvSpPr>
          <p:cNvPr id="481" name="Roberts, Daniel N."/>
          <p:cNvSpPr txBox="1"/>
          <p:nvPr/>
        </p:nvSpPr>
        <p:spPr>
          <a:xfrm>
            <a:off x="3454400" y="2605087"/>
            <a:ext cx="12954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500"/>
              </a:spcBef>
              <a:defRPr sz="900">
                <a:latin typeface="+mn-lt"/>
                <a:ea typeface="+mn-ea"/>
                <a:cs typeface="+mn-cs"/>
                <a:sym typeface="Times New Roman"/>
              </a:defRPr>
            </a:lvl1pPr>
          </a:lstStyle>
          <a:p>
            <a:r>
              <a:rPr lang="en-US" dirty="0"/>
              <a:t>Smith, Richard L</a:t>
            </a:r>
            <a:endParaRPr dirty="0"/>
          </a:p>
        </p:txBody>
      </p:sp>
      <p:sp>
        <p:nvSpPr>
          <p:cNvPr id="482" name="Roberts, Susan A."/>
          <p:cNvSpPr txBox="1"/>
          <p:nvPr/>
        </p:nvSpPr>
        <p:spPr>
          <a:xfrm>
            <a:off x="3454400" y="2719387"/>
            <a:ext cx="12192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500"/>
              </a:spcBef>
              <a:defRPr sz="900">
                <a:latin typeface="+mn-lt"/>
                <a:ea typeface="+mn-ea"/>
                <a:cs typeface="+mn-cs"/>
                <a:sym typeface="Times New Roman"/>
              </a:defRPr>
            </a:lvl1pPr>
          </a:lstStyle>
          <a:p>
            <a:endParaRPr dirty="0"/>
          </a:p>
        </p:txBody>
      </p:sp>
      <p:sp>
        <p:nvSpPr>
          <p:cNvPr id="483" name="5-1-45"/>
          <p:cNvSpPr txBox="1"/>
          <p:nvPr/>
        </p:nvSpPr>
        <p:spPr>
          <a:xfrm>
            <a:off x="5422900" y="2592387"/>
            <a:ext cx="5334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sz="900" dirty="0"/>
              <a:t>11/29/56</a:t>
            </a:r>
            <a:endParaRPr sz="900" dirty="0"/>
          </a:p>
        </p:txBody>
      </p:sp>
      <p:sp>
        <p:nvSpPr>
          <p:cNvPr id="484" name="2-14-48"/>
          <p:cNvSpPr txBox="1"/>
          <p:nvPr/>
        </p:nvSpPr>
        <p:spPr>
          <a:xfrm>
            <a:off x="5415124" y="2701738"/>
            <a:ext cx="503802"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sz="900" dirty="0"/>
              <a:t>02/25/64</a:t>
            </a:r>
            <a:endParaRPr sz="900" dirty="0"/>
          </a:p>
        </p:txBody>
      </p:sp>
      <p:sp>
        <p:nvSpPr>
          <p:cNvPr id="485" name="207-231-1234"/>
          <p:cNvSpPr txBox="1"/>
          <p:nvPr/>
        </p:nvSpPr>
        <p:spPr>
          <a:xfrm>
            <a:off x="5926667" y="2606498"/>
            <a:ext cx="762000"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dirty="0"/>
              <a:t>207-</a:t>
            </a:r>
            <a:r>
              <a:rPr lang="en-US" dirty="0"/>
              <a:t>555</a:t>
            </a:r>
            <a:r>
              <a:rPr dirty="0"/>
              <a:t>-1234</a:t>
            </a:r>
          </a:p>
        </p:txBody>
      </p:sp>
      <p:sp>
        <p:nvSpPr>
          <p:cNvPr id="487" name="Arrow"/>
          <p:cNvSpPr/>
          <p:nvPr/>
        </p:nvSpPr>
        <p:spPr>
          <a:xfrm rot="1254148" flipV="1">
            <a:off x="5310187" y="3086100"/>
            <a:ext cx="1425576" cy="92075"/>
          </a:xfrm>
          <a:prstGeom prst="leftArrow">
            <a:avLst>
              <a:gd name="adj1" fmla="val 50000"/>
              <a:gd name="adj2" fmla="val 152892"/>
            </a:avLst>
          </a:prstGeom>
          <a:solidFill>
            <a:srgbClr val="A50021"/>
          </a:solidFill>
          <a:ln>
            <a:solidFill>
              <a:srgbClr val="663300"/>
            </a:solidFill>
          </a:ln>
        </p:spPr>
        <p:txBody>
          <a:bodyPr lIns="45719" rIns="45719" anchor="ctr"/>
          <a:lstStyle/>
          <a:p>
            <a:pPr algn="ctr">
              <a:defRPr sz="1800" b="0">
                <a:solidFill>
                  <a:srgbClr val="A50021"/>
                </a:solidFill>
              </a:defRPr>
            </a:pPr>
            <a:endParaRPr dirty="0"/>
          </a:p>
        </p:txBody>
      </p:sp>
      <p:sp>
        <p:nvSpPr>
          <p:cNvPr id="488" name="31"/>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 name="TextBox 1"/>
          <p:cNvSpPr txBox="1"/>
          <p:nvPr/>
        </p:nvSpPr>
        <p:spPr>
          <a:xfrm>
            <a:off x="3450429" y="2670614"/>
            <a:ext cx="90345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rgbClr val="000000"/>
                </a:solidFill>
                <a:effectLst/>
                <a:uFillTx/>
                <a:latin typeface="+mn-lt"/>
                <a:ea typeface="Candara"/>
                <a:cs typeface="Candara"/>
                <a:sym typeface="Candara"/>
              </a:rPr>
              <a:t>Smith</a:t>
            </a:r>
            <a:r>
              <a:rPr kumimoji="0" lang="en-US" sz="1200" b="1" i="0" u="none" strike="noStrike" cap="none" spc="0" normalizeH="0" baseline="0" dirty="0">
                <a:ln>
                  <a:noFill/>
                </a:ln>
                <a:solidFill>
                  <a:srgbClr val="000000"/>
                </a:solidFill>
                <a:effectLst/>
                <a:uFillTx/>
                <a:latin typeface="+mn-lt"/>
                <a:ea typeface="Candara"/>
                <a:cs typeface="Candara"/>
                <a:sym typeface="Candara"/>
              </a:rPr>
              <a:t>, </a:t>
            </a:r>
            <a:r>
              <a:rPr kumimoji="0" lang="en-US" sz="900" b="1" i="0" u="none" strike="noStrike" cap="none" spc="0" normalizeH="0" baseline="0" dirty="0">
                <a:ln>
                  <a:noFill/>
                </a:ln>
                <a:solidFill>
                  <a:srgbClr val="000000"/>
                </a:solidFill>
                <a:effectLst/>
                <a:uFillTx/>
                <a:latin typeface="+mn-lt"/>
                <a:ea typeface="Candara"/>
                <a:cs typeface="Candara"/>
                <a:sym typeface="Candara"/>
              </a:rPr>
              <a:t>Angela S</a:t>
            </a:r>
          </a:p>
        </p:txBody>
      </p:sp>
      <p:sp>
        <p:nvSpPr>
          <p:cNvPr id="4" name="Slide Number Placeholder 3"/>
          <p:cNvSpPr>
            <a:spLocks noGrp="1"/>
          </p:cNvSpPr>
          <p:nvPr>
            <p:ph type="sldNum" sz="quarter" idx="2"/>
          </p:nvPr>
        </p:nvSpPr>
        <p:spPr>
          <a:xfrm>
            <a:off x="8830458" y="6626860"/>
            <a:ext cx="237342" cy="231140"/>
          </a:xfrm>
        </p:spPr>
        <p:txBody>
          <a:bodyPr/>
          <a:lstStyle/>
          <a:p>
            <a:fld id="{86CB4B4D-7CA3-9044-876B-883B54F8677D}" type="slidenum">
              <a:rPr lang="en-US" smtClean="0"/>
              <a:t>30</a:t>
            </a:fld>
            <a:endParaRPr lang="en-US" dirty="0"/>
          </a:p>
        </p:txBody>
      </p:sp>
    </p:spTree>
    <p:extLst>
      <p:ext uri="{BB962C8B-B14F-4D97-AF65-F5344CB8AC3E}">
        <p14:creationId xmlns:p14="http://schemas.microsoft.com/office/powerpoint/2010/main" val="306259860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5" name="Group"/>
          <p:cNvGrpSpPr/>
          <p:nvPr/>
        </p:nvGrpSpPr>
        <p:grpSpPr>
          <a:xfrm>
            <a:off x="2796822" y="1676400"/>
            <a:ext cx="3810000" cy="4800600"/>
            <a:chOff x="0" y="0"/>
            <a:chExt cx="3810000" cy="4800600"/>
          </a:xfrm>
        </p:grpSpPr>
        <p:pic>
          <p:nvPicPr>
            <p:cNvPr id="492" name="scan0001" descr="scan0001"/>
            <p:cNvPicPr>
              <a:picLocks noChangeAspect="1"/>
            </p:cNvPicPr>
            <p:nvPr/>
          </p:nvPicPr>
          <p:blipFill>
            <a:blip r:embed="rId3"/>
            <a:stretch>
              <a:fillRect/>
            </a:stretch>
          </p:blipFill>
          <p:spPr>
            <a:xfrm>
              <a:off x="0" y="0"/>
              <a:ext cx="3810000" cy="4800600"/>
            </a:xfrm>
            <a:prstGeom prst="rect">
              <a:avLst/>
            </a:prstGeom>
            <a:ln w="9525" cap="flat">
              <a:solidFill>
                <a:srgbClr val="B2B2B2"/>
              </a:solidFill>
              <a:prstDash val="solid"/>
              <a:round/>
            </a:ln>
            <a:effectLst/>
          </p:spPr>
        </p:pic>
        <p:sp>
          <p:nvSpPr>
            <p:cNvPr id="493" name="Rectangle"/>
            <p:cNvSpPr/>
            <p:nvPr/>
          </p:nvSpPr>
          <p:spPr>
            <a:xfrm>
              <a:off x="2741612" y="490537"/>
              <a:ext cx="609601" cy="10160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800" b="0"/>
              </a:pPr>
              <a:endParaRPr dirty="0"/>
            </a:p>
          </p:txBody>
        </p:sp>
        <p:sp>
          <p:nvSpPr>
            <p:cNvPr id="494" name="G   123456"/>
            <p:cNvSpPr txBox="1"/>
            <p:nvPr/>
          </p:nvSpPr>
          <p:spPr>
            <a:xfrm>
              <a:off x="2659062" y="407987"/>
              <a:ext cx="919163" cy="2135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dirty="0"/>
                <a:t>G   123456</a:t>
              </a:r>
            </a:p>
          </p:txBody>
        </p:sp>
      </p:grpSp>
      <p:sp>
        <p:nvSpPr>
          <p:cNvPr id="496" name="Application for Certificate of Title MVT-2"/>
          <p:cNvSpPr txBox="1">
            <a:spLocks noGrp="1"/>
          </p:cNvSpPr>
          <p:nvPr>
            <p:ph type="title" idx="4294967295"/>
          </p:nvPr>
        </p:nvSpPr>
        <p:spPr>
          <a:xfrm>
            <a:off x="457200" y="338137"/>
            <a:ext cx="8229600" cy="1252538"/>
          </a:xfrm>
          <a:prstGeom prst="rect">
            <a:avLst/>
          </a:prstGeom>
        </p:spPr>
        <p:txBody>
          <a:bodyPr>
            <a:normAutofit/>
          </a:bodyPr>
          <a:lstStyle/>
          <a:p>
            <a:pPr>
              <a:defRPr sz="2800" b="1">
                <a:solidFill>
                  <a:srgbClr val="000000"/>
                </a:solidFill>
                <a:latin typeface="+mn-lt"/>
                <a:ea typeface="+mn-ea"/>
                <a:cs typeface="+mn-cs"/>
                <a:sym typeface="Times New Roman"/>
              </a:defRPr>
            </a:pPr>
            <a:r>
              <a:rPr dirty="0"/>
              <a:t>Application for Certificate of Title</a:t>
            </a:r>
            <a:br>
              <a:rPr dirty="0"/>
            </a:br>
            <a:r>
              <a:rPr dirty="0"/>
              <a:t>MVT-2</a:t>
            </a:r>
          </a:p>
        </p:txBody>
      </p:sp>
      <p:grpSp>
        <p:nvGrpSpPr>
          <p:cNvPr id="500" name="Group"/>
          <p:cNvGrpSpPr/>
          <p:nvPr/>
        </p:nvGrpSpPr>
        <p:grpSpPr>
          <a:xfrm>
            <a:off x="2619990" y="2423424"/>
            <a:ext cx="774116" cy="892119"/>
            <a:chOff x="0" y="0"/>
            <a:chExt cx="774115" cy="892117"/>
          </a:xfrm>
        </p:grpSpPr>
        <p:sp>
          <p:nvSpPr>
            <p:cNvPr id="497" name="Shape"/>
            <p:cNvSpPr/>
            <p:nvPr/>
          </p:nvSpPr>
          <p:spPr>
            <a:xfrm rot="20281296">
              <a:off x="120357" y="72678"/>
              <a:ext cx="533401" cy="746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4"/>
                  </a:cubicBezTo>
                  <a:lnTo>
                    <a:pt x="0" y="12122"/>
                  </a:lnTo>
                  <a:cubicBezTo>
                    <a:pt x="0" y="15392"/>
                    <a:pt x="5770" y="18306"/>
                    <a:pt x="14400" y="19396"/>
                  </a:cubicBezTo>
                  <a:lnTo>
                    <a:pt x="14400" y="21600"/>
                  </a:lnTo>
                  <a:lnTo>
                    <a:pt x="21600" y="17633"/>
                  </a:lnTo>
                  <a:lnTo>
                    <a:pt x="14400" y="12784"/>
                  </a:lnTo>
                  <a:lnTo>
                    <a:pt x="14400" y="14987"/>
                  </a:lnTo>
                  <a:cubicBezTo>
                    <a:pt x="7890" y="14165"/>
                    <a:pt x="2873" y="12282"/>
                    <a:pt x="900" y="9918"/>
                  </a:cubicBezTo>
                  <a:lnTo>
                    <a:pt x="900" y="9918"/>
                  </a:lnTo>
                  <a:cubicBezTo>
                    <a:pt x="3630" y="6649"/>
                    <a:pt x="12048" y="4408"/>
                    <a:pt x="21600" y="4408"/>
                  </a:cubicBezTo>
                  <a:close/>
                </a:path>
              </a:pathLst>
            </a:cu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sp>
          <p:nvSpPr>
            <p:cNvPr id="498" name="Shape"/>
            <p:cNvSpPr/>
            <p:nvPr/>
          </p:nvSpPr>
          <p:spPr>
            <a:xfrm rot="20281296">
              <a:off x="44784" y="87354"/>
              <a:ext cx="533401" cy="3429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chemeClr val="accent1">
                <a:satOff val="-30527"/>
                <a:lumOff val="-11843"/>
              </a:schemeClr>
            </a:solidFill>
            <a:ln w="12700" cap="flat">
              <a:noFill/>
              <a:miter lim="400000"/>
            </a:ln>
            <a:effectLst/>
          </p:spPr>
          <p:txBody>
            <a:bodyPr wrap="square" lIns="45719" tIns="45719" rIns="45719" bIns="45719" numCol="1" anchor="ctr">
              <a:noAutofit/>
            </a:bodyPr>
            <a:lstStyle/>
            <a:p>
              <a:pPr>
                <a:defRPr sz="1800" b="0"/>
              </a:pPr>
              <a:endParaRPr dirty="0"/>
            </a:p>
          </p:txBody>
        </p:sp>
        <p:sp>
          <p:nvSpPr>
            <p:cNvPr id="499" name="Line"/>
            <p:cNvSpPr/>
            <p:nvPr/>
          </p:nvSpPr>
          <p:spPr>
            <a:xfrm rot="20281296">
              <a:off x="113265" y="440016"/>
              <a:ext cx="22235" cy="76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grpSp>
      <p:sp>
        <p:nvSpPr>
          <p:cNvPr id="501" name="Line #4  Mailing Address, (Street Name &amp; Number)…"/>
          <p:cNvSpPr txBox="1"/>
          <p:nvPr/>
        </p:nvSpPr>
        <p:spPr>
          <a:xfrm>
            <a:off x="863600" y="1593850"/>
            <a:ext cx="1828800" cy="435654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sz="1800">
                <a:latin typeface="+mn-lt"/>
                <a:ea typeface="+mn-ea"/>
                <a:cs typeface="+mn-cs"/>
                <a:sym typeface="Times New Roman"/>
              </a:defRPr>
            </a:pPr>
            <a:r>
              <a:rPr dirty="0"/>
              <a:t>Line #4  Mailing Address, (Street Name &amp; Number) </a:t>
            </a:r>
          </a:p>
          <a:p>
            <a:pPr>
              <a:spcBef>
                <a:spcPts val="1000"/>
              </a:spcBef>
              <a:defRPr sz="1800">
                <a:latin typeface="+mn-lt"/>
                <a:ea typeface="+mn-ea"/>
                <a:cs typeface="+mn-cs"/>
                <a:sym typeface="Times New Roman"/>
              </a:defRPr>
            </a:pPr>
            <a:r>
              <a:rPr dirty="0"/>
              <a:t>Line #6  Please  complete, so the Title Section has required information to locate owner if required.</a:t>
            </a:r>
          </a:p>
          <a:p>
            <a:pPr>
              <a:spcBef>
                <a:spcPts val="1000"/>
              </a:spcBef>
              <a:defRPr sz="1800">
                <a:latin typeface="+mn-lt"/>
                <a:ea typeface="+mn-ea"/>
                <a:cs typeface="+mn-cs"/>
                <a:sym typeface="Times New Roman"/>
              </a:defRPr>
            </a:pPr>
            <a:r>
              <a:rPr dirty="0"/>
              <a:t>Line #7  Complete if this is a leased vehicle.</a:t>
            </a:r>
          </a:p>
        </p:txBody>
      </p:sp>
      <p:sp>
        <p:nvSpPr>
          <p:cNvPr id="502" name="95 Chestnut Street,  Augusta, ME  04330"/>
          <p:cNvSpPr txBox="1"/>
          <p:nvPr/>
        </p:nvSpPr>
        <p:spPr>
          <a:xfrm>
            <a:off x="3302000" y="3129139"/>
            <a:ext cx="2222500"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lang="en-US" dirty="0"/>
              <a:t>    99 Main Street</a:t>
            </a:r>
            <a:r>
              <a:rPr dirty="0"/>
              <a:t>,  Augusta, ME  04330</a:t>
            </a:r>
          </a:p>
        </p:txBody>
      </p:sp>
      <p:sp>
        <p:nvSpPr>
          <p:cNvPr id="505" name="Line #5  MSRP ~ Fill in the appropriate amount (MRSP less destination fee equals total) if this is a new vehicle or the MRSP has been listed on prior Title.  Otherwise check mark “not required”."/>
          <p:cNvSpPr txBox="1"/>
          <p:nvPr/>
        </p:nvSpPr>
        <p:spPr>
          <a:xfrm>
            <a:off x="6858000" y="2419350"/>
            <a:ext cx="1981200" cy="39087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sz="1800">
                <a:latin typeface="+mn-lt"/>
                <a:ea typeface="+mn-ea"/>
                <a:cs typeface="+mn-cs"/>
                <a:sym typeface="Times New Roman"/>
              </a:defRPr>
            </a:pPr>
            <a:r>
              <a:rPr dirty="0"/>
              <a:t>Line #5  MSRP ~ Fill in the appropriate amount </a:t>
            </a:r>
            <a:r>
              <a:rPr sz="1600" i="1" dirty="0">
                <a:solidFill>
                  <a:srgbClr val="FF0000"/>
                </a:solidFill>
              </a:rPr>
              <a:t>(</a:t>
            </a:r>
            <a:r>
              <a:rPr lang="en-US" sz="1600" i="1" dirty="0">
                <a:solidFill>
                  <a:srgbClr val="FF0000"/>
                </a:solidFill>
              </a:rPr>
              <a:t>Total vehicle price</a:t>
            </a:r>
            <a:r>
              <a:rPr sz="1600" i="1" dirty="0">
                <a:solidFill>
                  <a:srgbClr val="FF0000"/>
                </a:solidFill>
              </a:rPr>
              <a:t> less destination </a:t>
            </a:r>
            <a:r>
              <a:rPr lang="en-US" sz="1600" i="1" dirty="0">
                <a:solidFill>
                  <a:srgbClr val="FF0000"/>
                </a:solidFill>
              </a:rPr>
              <a:t>charge</a:t>
            </a:r>
            <a:r>
              <a:rPr sz="1600" i="1" dirty="0">
                <a:solidFill>
                  <a:srgbClr val="FF0000"/>
                </a:solidFill>
              </a:rPr>
              <a:t> equals total) </a:t>
            </a:r>
            <a:r>
              <a:rPr dirty="0"/>
              <a:t>if this is a new vehicle or the MRSP has been listed on prior Title.  Otherwise check mark “not required”.</a:t>
            </a:r>
          </a:p>
        </p:txBody>
      </p:sp>
      <p:sp>
        <p:nvSpPr>
          <p:cNvPr id="506" name="23,915"/>
          <p:cNvSpPr txBox="1"/>
          <p:nvPr/>
        </p:nvSpPr>
        <p:spPr>
          <a:xfrm>
            <a:off x="5283200" y="3232150"/>
            <a:ext cx="6096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dirty="0"/>
              <a:t>38</a:t>
            </a:r>
            <a:r>
              <a:rPr dirty="0"/>
              <a:t>,915</a:t>
            </a:r>
          </a:p>
        </p:txBody>
      </p:sp>
      <p:sp>
        <p:nvSpPr>
          <p:cNvPr id="507" name="Arrow"/>
          <p:cNvSpPr/>
          <p:nvPr/>
        </p:nvSpPr>
        <p:spPr>
          <a:xfrm>
            <a:off x="5791200" y="3321050"/>
            <a:ext cx="990600" cy="76200"/>
          </a:xfrm>
          <a:prstGeom prst="leftArrow">
            <a:avLst>
              <a:gd name="adj1" fmla="val 50000"/>
              <a:gd name="adj2" fmla="val 325000"/>
            </a:avLst>
          </a:prstGeom>
          <a:solidFill>
            <a:srgbClr val="A50021"/>
          </a:solidFill>
          <a:ln>
            <a:solidFill>
              <a:srgbClr val="000000"/>
            </a:solidFill>
          </a:ln>
        </p:spPr>
        <p:txBody>
          <a:bodyPr lIns="45719" rIns="45719" anchor="ctr"/>
          <a:lstStyle/>
          <a:p>
            <a:pPr>
              <a:defRPr sz="1800" b="0"/>
            </a:pPr>
            <a:endParaRPr dirty="0"/>
          </a:p>
        </p:txBody>
      </p:sp>
      <p:sp>
        <p:nvSpPr>
          <p:cNvPr id="508" name="Line"/>
          <p:cNvSpPr/>
          <p:nvPr/>
        </p:nvSpPr>
        <p:spPr>
          <a:xfrm>
            <a:off x="2438400" y="3162299"/>
            <a:ext cx="863600" cy="68264"/>
          </a:xfrm>
          <a:prstGeom prst="line">
            <a:avLst/>
          </a:prstGeom>
          <a:ln w="28575">
            <a:solidFill>
              <a:schemeClr val="accent2"/>
            </a:solidFill>
            <a:tailEnd type="triangle"/>
          </a:ln>
        </p:spPr>
        <p:txBody>
          <a:bodyPr lIns="45719" rIns="45719"/>
          <a:lstStyle/>
          <a:p>
            <a:endParaRPr dirty="0"/>
          </a:p>
        </p:txBody>
      </p:sp>
      <p:grpSp>
        <p:nvGrpSpPr>
          <p:cNvPr id="517" name="Group"/>
          <p:cNvGrpSpPr/>
          <p:nvPr/>
        </p:nvGrpSpPr>
        <p:grpSpPr>
          <a:xfrm>
            <a:off x="3454400" y="2579927"/>
            <a:ext cx="3262489" cy="356002"/>
            <a:chOff x="0" y="1828"/>
            <a:chExt cx="3262489" cy="356000"/>
          </a:xfrm>
        </p:grpSpPr>
        <p:grpSp>
          <p:nvGrpSpPr>
            <p:cNvPr id="511" name="Group"/>
            <p:cNvGrpSpPr/>
            <p:nvPr/>
          </p:nvGrpSpPr>
          <p:grpSpPr>
            <a:xfrm>
              <a:off x="0" y="1828"/>
              <a:ext cx="2521655" cy="356000"/>
              <a:chOff x="0" y="1829"/>
              <a:chExt cx="2521655" cy="355998"/>
            </a:xfrm>
          </p:grpSpPr>
          <p:sp>
            <p:nvSpPr>
              <p:cNvPr id="509" name="Roberts, Susan A."/>
              <p:cNvSpPr txBox="1"/>
              <p:nvPr/>
            </p:nvSpPr>
            <p:spPr>
              <a:xfrm>
                <a:off x="0" y="127000"/>
                <a:ext cx="12192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  Smith, Angela S</a:t>
                </a:r>
                <a:endParaRPr dirty="0"/>
              </a:p>
            </p:txBody>
          </p:sp>
          <p:sp>
            <p:nvSpPr>
              <p:cNvPr id="510" name="5-1-45"/>
              <p:cNvSpPr txBox="1"/>
              <p:nvPr/>
            </p:nvSpPr>
            <p:spPr>
              <a:xfrm>
                <a:off x="1988255" y="1829"/>
                <a:ext cx="533400" cy="230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900" dirty="0"/>
                  <a:t>11/29/56</a:t>
                </a:r>
                <a:endParaRPr sz="900" dirty="0"/>
              </a:p>
            </p:txBody>
          </p:sp>
        </p:grpSp>
        <p:grpSp>
          <p:nvGrpSpPr>
            <p:cNvPr id="516" name="Group"/>
            <p:cNvGrpSpPr/>
            <p:nvPr/>
          </p:nvGrpSpPr>
          <p:grpSpPr>
            <a:xfrm>
              <a:off x="50800" y="3174"/>
              <a:ext cx="3211689" cy="348304"/>
              <a:chOff x="0" y="0"/>
              <a:chExt cx="3211689" cy="348302"/>
            </a:xfrm>
          </p:grpSpPr>
          <p:sp>
            <p:nvSpPr>
              <p:cNvPr id="512" name="Roberts, Daniel N."/>
              <p:cNvSpPr txBox="1"/>
              <p:nvPr/>
            </p:nvSpPr>
            <p:spPr>
              <a:xfrm>
                <a:off x="0" y="0"/>
                <a:ext cx="12954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Smith, Richard L</a:t>
                </a:r>
                <a:endParaRPr dirty="0"/>
              </a:p>
            </p:txBody>
          </p:sp>
          <p:sp>
            <p:nvSpPr>
              <p:cNvPr id="513" name="2-14-48"/>
              <p:cNvSpPr txBox="1"/>
              <p:nvPr/>
            </p:nvSpPr>
            <p:spPr>
              <a:xfrm>
                <a:off x="1936750" y="117475"/>
                <a:ext cx="6096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900" dirty="0"/>
                  <a:t>08/25/64</a:t>
                </a:r>
                <a:endParaRPr sz="900" dirty="0"/>
              </a:p>
            </p:txBody>
          </p:sp>
          <p:sp>
            <p:nvSpPr>
              <p:cNvPr id="514" name="207-231-1234"/>
              <p:cNvSpPr txBox="1"/>
              <p:nvPr/>
            </p:nvSpPr>
            <p:spPr>
              <a:xfrm>
                <a:off x="2449689" y="12700"/>
                <a:ext cx="7620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sz="900" dirty="0"/>
                  <a:t>207-</a:t>
                </a:r>
                <a:r>
                  <a:rPr lang="en-US" sz="900" dirty="0"/>
                  <a:t>555</a:t>
                </a:r>
                <a:r>
                  <a:rPr sz="900" dirty="0"/>
                  <a:t>-1234</a:t>
                </a:r>
              </a:p>
            </p:txBody>
          </p:sp>
          <p:pic>
            <p:nvPicPr>
              <p:cNvPr id="515" name="Checkmark" descr="Checkmark"/>
              <p:cNvPicPr>
                <a:picLocks noChangeAspect="1"/>
              </p:cNvPicPr>
              <p:nvPr/>
            </p:nvPicPr>
            <p:blipFill>
              <a:blip r:embed="rId4"/>
              <a:stretch>
                <a:fillRect/>
              </a:stretch>
            </p:blipFill>
            <p:spPr>
              <a:xfrm>
                <a:off x="1769533" y="98601"/>
                <a:ext cx="180975" cy="171451"/>
              </a:xfrm>
              <a:prstGeom prst="rect">
                <a:avLst/>
              </a:prstGeom>
              <a:ln w="12700" cap="flat">
                <a:noFill/>
                <a:miter lim="400000"/>
              </a:ln>
              <a:effectLst/>
            </p:spPr>
          </p:pic>
        </p:grpSp>
      </p:grpSp>
      <p:pic>
        <p:nvPicPr>
          <p:cNvPr id="518" name="Checkmark" descr="Checkmark"/>
          <p:cNvPicPr>
            <a:picLocks noChangeAspect="1"/>
          </p:cNvPicPr>
          <p:nvPr/>
        </p:nvPicPr>
        <p:blipFill>
          <a:blip r:embed="rId4"/>
          <a:stretch>
            <a:fillRect/>
          </a:stretch>
        </p:blipFill>
        <p:spPr>
          <a:xfrm>
            <a:off x="5183364" y="2928408"/>
            <a:ext cx="141288" cy="133350"/>
          </a:xfrm>
          <a:prstGeom prst="rect">
            <a:avLst/>
          </a:prstGeom>
          <a:ln w="12700">
            <a:miter lim="400000"/>
          </a:ln>
        </p:spPr>
      </p:pic>
      <p:sp>
        <p:nvSpPr>
          <p:cNvPr id="519" name="32"/>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520" name="Line"/>
          <p:cNvSpPr/>
          <p:nvPr/>
        </p:nvSpPr>
        <p:spPr>
          <a:xfrm flipV="1">
            <a:off x="1828800" y="3382962"/>
            <a:ext cx="1625600" cy="1722439"/>
          </a:xfrm>
          <a:prstGeom prst="line">
            <a:avLst/>
          </a:prstGeom>
          <a:ln w="28575">
            <a:solidFill>
              <a:schemeClr val="accent2"/>
            </a:solidFill>
            <a:tailEnd type="triangle"/>
          </a:ln>
        </p:spPr>
        <p:txBody>
          <a:bodyPr lIns="45719" rIns="45719"/>
          <a:lstStyle/>
          <a:p>
            <a:endParaRPr dirty="0"/>
          </a:p>
        </p:txBody>
      </p:sp>
      <p:sp>
        <p:nvSpPr>
          <p:cNvPr id="31" name="95 Chestnut Street,  Augusta, ME  04330"/>
          <p:cNvSpPr txBox="1"/>
          <p:nvPr/>
        </p:nvSpPr>
        <p:spPr>
          <a:xfrm>
            <a:off x="3470066" y="2848212"/>
            <a:ext cx="943184"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400"/>
              </a:spcBef>
              <a:defRPr sz="800">
                <a:latin typeface="+mn-lt"/>
                <a:ea typeface="+mn-ea"/>
                <a:cs typeface="+mn-cs"/>
                <a:sym typeface="Times New Roman"/>
              </a:defRPr>
            </a:lvl1pPr>
          </a:lstStyle>
          <a:p>
            <a:r>
              <a:rPr lang="en-US" sz="900" dirty="0"/>
              <a:t> PO Box 54</a:t>
            </a:r>
            <a:endParaRPr sz="900" dirty="0"/>
          </a:p>
        </p:txBody>
      </p:sp>
      <p:sp>
        <p:nvSpPr>
          <p:cNvPr id="32" name="95 Chestnut Street,  Augusta, ME  04330"/>
          <p:cNvSpPr txBox="1"/>
          <p:nvPr/>
        </p:nvSpPr>
        <p:spPr>
          <a:xfrm>
            <a:off x="3458777" y="2969433"/>
            <a:ext cx="22225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lang="en-US" sz="900" dirty="0"/>
              <a:t>  </a:t>
            </a:r>
            <a:r>
              <a:rPr sz="900" dirty="0"/>
              <a:t>Augusta</a:t>
            </a:r>
            <a:r>
              <a:rPr lang="en-US" sz="900" dirty="0"/>
              <a:t>       </a:t>
            </a:r>
            <a:r>
              <a:rPr sz="900" dirty="0"/>
              <a:t> ME </a:t>
            </a:r>
            <a:r>
              <a:rPr lang="en-US" sz="900" dirty="0"/>
              <a:t>               </a:t>
            </a:r>
            <a:r>
              <a:rPr sz="900" dirty="0"/>
              <a:t> 04330</a:t>
            </a:r>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31</a:t>
            </a:fld>
            <a:endParaRPr lang="en-US" dirty="0"/>
          </a:p>
        </p:txBody>
      </p:sp>
    </p:spTree>
    <p:extLst>
      <p:ext uri="{BB962C8B-B14F-4D97-AF65-F5344CB8AC3E}">
        <p14:creationId xmlns:p14="http://schemas.microsoft.com/office/powerpoint/2010/main" val="2512110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7" name="Group"/>
          <p:cNvGrpSpPr/>
          <p:nvPr/>
        </p:nvGrpSpPr>
        <p:grpSpPr>
          <a:xfrm>
            <a:off x="2743200" y="1676400"/>
            <a:ext cx="4038600" cy="4800600"/>
            <a:chOff x="0" y="0"/>
            <a:chExt cx="4191000" cy="4800600"/>
          </a:xfrm>
        </p:grpSpPr>
        <p:pic>
          <p:nvPicPr>
            <p:cNvPr id="524" name="scan0001" descr="scan0001"/>
            <p:cNvPicPr>
              <a:picLocks noChangeAspect="1"/>
            </p:cNvPicPr>
            <p:nvPr/>
          </p:nvPicPr>
          <p:blipFill>
            <a:blip r:embed="rId3"/>
            <a:stretch>
              <a:fillRect/>
            </a:stretch>
          </p:blipFill>
          <p:spPr>
            <a:xfrm>
              <a:off x="0" y="0"/>
              <a:ext cx="4191000" cy="4800600"/>
            </a:xfrm>
            <a:prstGeom prst="rect">
              <a:avLst/>
            </a:prstGeom>
            <a:ln w="9525" cap="flat">
              <a:solidFill>
                <a:srgbClr val="B2B2B2"/>
              </a:solidFill>
              <a:prstDash val="solid"/>
              <a:round/>
            </a:ln>
            <a:effectLst/>
          </p:spPr>
        </p:pic>
        <p:sp>
          <p:nvSpPr>
            <p:cNvPr id="525" name="Rectangle"/>
            <p:cNvSpPr/>
            <p:nvPr/>
          </p:nvSpPr>
          <p:spPr>
            <a:xfrm>
              <a:off x="3015773" y="490537"/>
              <a:ext cx="670561" cy="10160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800" b="0"/>
              </a:pPr>
              <a:endParaRPr dirty="0"/>
            </a:p>
          </p:txBody>
        </p:sp>
        <p:sp>
          <p:nvSpPr>
            <p:cNvPr id="526" name="G   123456"/>
            <p:cNvSpPr txBox="1"/>
            <p:nvPr/>
          </p:nvSpPr>
          <p:spPr>
            <a:xfrm>
              <a:off x="2924968" y="407987"/>
              <a:ext cx="1011080" cy="2135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dirty="0"/>
                <a:t>G   123456</a:t>
              </a:r>
            </a:p>
          </p:txBody>
        </p:sp>
      </p:grpSp>
      <p:grpSp>
        <p:nvGrpSpPr>
          <p:cNvPr id="531" name="Group"/>
          <p:cNvGrpSpPr/>
          <p:nvPr/>
        </p:nvGrpSpPr>
        <p:grpSpPr>
          <a:xfrm>
            <a:off x="2446736" y="3035988"/>
            <a:ext cx="957205" cy="982141"/>
            <a:chOff x="0" y="0"/>
            <a:chExt cx="957203" cy="982140"/>
          </a:xfrm>
        </p:grpSpPr>
        <p:sp>
          <p:nvSpPr>
            <p:cNvPr id="528" name="Shape"/>
            <p:cNvSpPr/>
            <p:nvPr/>
          </p:nvSpPr>
          <p:spPr>
            <a:xfrm rot="19908781">
              <a:off x="135702" y="117690"/>
              <a:ext cx="685801" cy="746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4"/>
                  </a:cubicBezTo>
                  <a:lnTo>
                    <a:pt x="0" y="12122"/>
                  </a:lnTo>
                  <a:cubicBezTo>
                    <a:pt x="0" y="15392"/>
                    <a:pt x="5770" y="18306"/>
                    <a:pt x="14400" y="19396"/>
                  </a:cubicBezTo>
                  <a:lnTo>
                    <a:pt x="14400" y="21600"/>
                  </a:lnTo>
                  <a:lnTo>
                    <a:pt x="21600" y="17633"/>
                  </a:lnTo>
                  <a:lnTo>
                    <a:pt x="14400" y="12784"/>
                  </a:lnTo>
                  <a:lnTo>
                    <a:pt x="14400" y="14987"/>
                  </a:lnTo>
                  <a:cubicBezTo>
                    <a:pt x="7890" y="14165"/>
                    <a:pt x="2873" y="12282"/>
                    <a:pt x="900" y="9918"/>
                  </a:cubicBezTo>
                  <a:lnTo>
                    <a:pt x="900" y="9918"/>
                  </a:lnTo>
                  <a:cubicBezTo>
                    <a:pt x="3630" y="6649"/>
                    <a:pt x="12048" y="4408"/>
                    <a:pt x="21600" y="4408"/>
                  </a:cubicBezTo>
                  <a:close/>
                </a:path>
              </a:pathLst>
            </a:cu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342900" indent="-342900" algn="ctr">
                <a:spcBef>
                  <a:spcPts val="1000"/>
                </a:spcBef>
                <a:defRPr sz="1800" b="0">
                  <a:latin typeface="Arial"/>
                  <a:ea typeface="Arial"/>
                  <a:cs typeface="Arial"/>
                  <a:sym typeface="Arial"/>
                </a:defRPr>
              </a:pPr>
              <a:endParaRPr dirty="0"/>
            </a:p>
          </p:txBody>
        </p:sp>
        <p:sp>
          <p:nvSpPr>
            <p:cNvPr id="529" name="Shape"/>
            <p:cNvSpPr/>
            <p:nvPr/>
          </p:nvSpPr>
          <p:spPr>
            <a:xfrm rot="19908781">
              <a:off x="40320" y="141636"/>
              <a:ext cx="685801" cy="3429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rgbClr val="CC0000"/>
            </a:solidFill>
            <a:ln w="12700" cap="flat">
              <a:noFill/>
              <a:miter lim="400000"/>
            </a:ln>
            <a:effectLst/>
          </p:spPr>
          <p:txBody>
            <a:bodyPr wrap="square" lIns="45719" tIns="45719" rIns="45719" bIns="45719" numCol="1" anchor="ctr">
              <a:noAutofit/>
            </a:bodyPr>
            <a:lstStyle/>
            <a:p>
              <a:pPr marL="342900" indent="-342900" algn="ctr">
                <a:spcBef>
                  <a:spcPts val="1000"/>
                </a:spcBef>
                <a:defRPr sz="1800" b="0">
                  <a:latin typeface="Arial"/>
                  <a:ea typeface="Arial"/>
                  <a:cs typeface="Arial"/>
                  <a:sym typeface="Arial"/>
                </a:defRPr>
              </a:pPr>
              <a:endParaRPr dirty="0"/>
            </a:p>
          </p:txBody>
        </p:sp>
        <p:sp>
          <p:nvSpPr>
            <p:cNvPr id="530" name="Line"/>
            <p:cNvSpPr/>
            <p:nvPr/>
          </p:nvSpPr>
          <p:spPr>
            <a:xfrm rot="19908781">
              <a:off x="142277" y="547740"/>
              <a:ext cx="28587" cy="76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45719" tIns="45719" rIns="45719" bIns="45719" numCol="1" anchor="ctr">
              <a:noAutofit/>
            </a:bodyPr>
            <a:lstStyle/>
            <a:p>
              <a:pPr marL="342900" indent="-342900" algn="ctr">
                <a:spcBef>
                  <a:spcPts val="1000"/>
                </a:spcBef>
                <a:defRPr sz="1800" b="0">
                  <a:latin typeface="Arial"/>
                  <a:ea typeface="Arial"/>
                  <a:cs typeface="Arial"/>
                  <a:sym typeface="Arial"/>
                </a:defRPr>
              </a:pPr>
              <a:endParaRPr dirty="0"/>
            </a:p>
          </p:txBody>
        </p:sp>
      </p:grpSp>
      <p:sp>
        <p:nvSpPr>
          <p:cNvPr id="534" name="23,915"/>
          <p:cNvSpPr txBox="1"/>
          <p:nvPr/>
        </p:nvSpPr>
        <p:spPr>
          <a:xfrm>
            <a:off x="5334000" y="3214687"/>
            <a:ext cx="6096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dirty="0"/>
              <a:t>38</a:t>
            </a:r>
            <a:r>
              <a:rPr dirty="0"/>
              <a:t>,915</a:t>
            </a:r>
          </a:p>
        </p:txBody>
      </p:sp>
      <p:sp>
        <p:nvSpPr>
          <p:cNvPr id="535" name="12    FORD  TAURUS     2FMZU7EF3CFB79954              4DR"/>
          <p:cNvSpPr txBox="1"/>
          <p:nvPr/>
        </p:nvSpPr>
        <p:spPr>
          <a:xfrm>
            <a:off x="3310468" y="3416300"/>
            <a:ext cx="3143954" cy="44371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Bef>
                <a:spcPts val="700"/>
              </a:spcBef>
              <a:defRPr sz="900">
                <a:latin typeface="+mn-lt"/>
                <a:ea typeface="+mn-ea"/>
                <a:cs typeface="+mn-cs"/>
                <a:sym typeface="Times New Roman"/>
              </a:defRPr>
            </a:pPr>
            <a:r>
              <a:rPr lang="en-US" sz="800" dirty="0">
                <a:latin typeface="Agency FB"/>
                <a:ea typeface="Agency FB"/>
                <a:cs typeface="Agency FB"/>
                <a:sym typeface="Agency FB"/>
              </a:rPr>
              <a:t> 2018</a:t>
            </a:r>
            <a:r>
              <a:rPr sz="800" dirty="0">
                <a:latin typeface="Agency FB"/>
                <a:ea typeface="Agency FB"/>
                <a:cs typeface="Agency FB"/>
                <a:sym typeface="Agency FB"/>
              </a:rPr>
              <a:t>   </a:t>
            </a:r>
            <a:r>
              <a:rPr lang="en-US" sz="800" dirty="0">
                <a:latin typeface="Agency FB"/>
                <a:ea typeface="Agency FB"/>
                <a:cs typeface="Agency FB"/>
                <a:sym typeface="Agency FB"/>
              </a:rPr>
              <a:t>    TOYT</a:t>
            </a:r>
            <a:r>
              <a:rPr sz="800" dirty="0">
                <a:latin typeface="Agency FB"/>
                <a:ea typeface="Agency FB"/>
                <a:cs typeface="Agency FB"/>
                <a:sym typeface="Agency FB"/>
              </a:rPr>
              <a:t>  </a:t>
            </a:r>
            <a:r>
              <a:rPr lang="en-US" sz="800" dirty="0">
                <a:latin typeface="Agency FB"/>
                <a:ea typeface="Agency FB"/>
                <a:cs typeface="Agency FB"/>
                <a:sym typeface="Agency FB"/>
              </a:rPr>
              <a:t>     </a:t>
            </a:r>
            <a:r>
              <a:rPr sz="800" dirty="0">
                <a:latin typeface="Agency FB"/>
                <a:ea typeface="Agency FB"/>
                <a:cs typeface="Agency FB"/>
                <a:sym typeface="Agency FB"/>
              </a:rPr>
              <a:t>TA</a:t>
            </a:r>
            <a:r>
              <a:rPr lang="en-US" sz="800" dirty="0">
                <a:latin typeface="Agency FB"/>
                <a:ea typeface="Agency FB"/>
                <a:cs typeface="Agency FB"/>
                <a:sym typeface="Agency FB"/>
              </a:rPr>
              <a:t>COMA</a:t>
            </a:r>
            <a:r>
              <a:rPr sz="800" dirty="0">
                <a:latin typeface="Agency FB"/>
                <a:ea typeface="Agency FB"/>
                <a:cs typeface="Agency FB"/>
                <a:sym typeface="Agency FB"/>
              </a:rPr>
              <a:t>  </a:t>
            </a:r>
            <a:r>
              <a:rPr lang="en-US" sz="800" dirty="0">
                <a:latin typeface="Agency FB"/>
                <a:ea typeface="Agency FB"/>
                <a:cs typeface="Agency FB"/>
                <a:sym typeface="Agency FB"/>
              </a:rPr>
              <a:t>    </a:t>
            </a:r>
            <a:r>
              <a:rPr lang="en-US" sz="800" dirty="0">
                <a:sym typeface="Times New Roman"/>
              </a:rPr>
              <a:t>5TFSZ5AN3JX084629                  PK</a:t>
            </a:r>
          </a:p>
          <a:p>
            <a:pPr>
              <a:spcBef>
                <a:spcPts val="700"/>
              </a:spcBef>
              <a:defRPr sz="900">
                <a:latin typeface="+mn-lt"/>
                <a:ea typeface="+mn-ea"/>
                <a:cs typeface="+mn-cs"/>
                <a:sym typeface="Times New Roman"/>
              </a:defRPr>
            </a:pPr>
            <a:endParaRPr sz="900" dirty="0">
              <a:latin typeface="Agency FB"/>
              <a:ea typeface="Agency FB"/>
              <a:cs typeface="Agency FB"/>
              <a:sym typeface="Agency FB"/>
            </a:endParaRPr>
          </a:p>
        </p:txBody>
      </p:sp>
      <p:sp>
        <p:nvSpPr>
          <p:cNvPr id="536" name="12/24/13"/>
          <p:cNvSpPr txBox="1"/>
          <p:nvPr/>
        </p:nvSpPr>
        <p:spPr>
          <a:xfrm>
            <a:off x="3657599" y="3659187"/>
            <a:ext cx="685801"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sz="900" dirty="0"/>
              <a:t>0</a:t>
            </a:r>
            <a:r>
              <a:rPr sz="900" dirty="0"/>
              <a:t>1/</a:t>
            </a:r>
            <a:r>
              <a:rPr lang="en-US" sz="900" dirty="0"/>
              <a:t>07</a:t>
            </a:r>
            <a:r>
              <a:rPr sz="900" dirty="0"/>
              <a:t>/</a:t>
            </a:r>
            <a:r>
              <a:rPr lang="en-US" sz="900" dirty="0"/>
              <a:t>17</a:t>
            </a:r>
            <a:endParaRPr sz="900" dirty="0"/>
          </a:p>
        </p:txBody>
      </p:sp>
      <p:sp>
        <p:nvSpPr>
          <p:cNvPr id="537" name="567234"/>
          <p:cNvSpPr txBox="1"/>
          <p:nvPr/>
        </p:nvSpPr>
        <p:spPr>
          <a:xfrm>
            <a:off x="4239860" y="3644079"/>
            <a:ext cx="762001"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sz="900" dirty="0"/>
              <a:t>MCO</a:t>
            </a:r>
            <a:endParaRPr sz="900" dirty="0"/>
          </a:p>
        </p:txBody>
      </p:sp>
      <p:sp>
        <p:nvSpPr>
          <p:cNvPr id="538" name="ME"/>
          <p:cNvSpPr txBox="1"/>
          <p:nvPr/>
        </p:nvSpPr>
        <p:spPr>
          <a:xfrm>
            <a:off x="4848225" y="3641725"/>
            <a:ext cx="4064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sz="900" dirty="0"/>
              <a:t>ME</a:t>
            </a:r>
          </a:p>
        </p:txBody>
      </p:sp>
      <p:sp>
        <p:nvSpPr>
          <p:cNvPr id="539" name="56,789"/>
          <p:cNvSpPr txBox="1"/>
          <p:nvPr/>
        </p:nvSpPr>
        <p:spPr>
          <a:xfrm>
            <a:off x="3429000" y="3822700"/>
            <a:ext cx="6858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dirty="0"/>
              <a:t>       78</a:t>
            </a:r>
            <a:endParaRPr dirty="0"/>
          </a:p>
        </p:txBody>
      </p:sp>
      <p:sp>
        <p:nvSpPr>
          <p:cNvPr id="540" name="Oval"/>
          <p:cNvSpPr/>
          <p:nvPr/>
        </p:nvSpPr>
        <p:spPr>
          <a:xfrm>
            <a:off x="3429000" y="3863023"/>
            <a:ext cx="656716" cy="186692"/>
          </a:xfrm>
          <a:prstGeom prst="ellipse">
            <a:avLst/>
          </a:prstGeom>
          <a:noFill/>
          <a:ln w="38100" cap="flat">
            <a:solidFill>
              <a:srgbClr val="A50021"/>
            </a:solidFill>
            <a:prstDash val="solid"/>
            <a:round/>
          </a:ln>
          <a:effectLst/>
        </p:spPr>
        <p:txBody>
          <a:bodyPr wrap="square" lIns="45719" tIns="45719" rIns="45719" bIns="45719" numCol="1" anchor="ctr">
            <a:noAutofit/>
          </a:bodyPr>
          <a:lstStyle/>
          <a:p>
            <a:pPr>
              <a:defRPr sz="1800" b="0"/>
            </a:pPr>
            <a:endParaRPr dirty="0"/>
          </a:p>
        </p:txBody>
      </p:sp>
      <p:pic>
        <p:nvPicPr>
          <p:cNvPr id="543" name="Checkmark" descr="Checkmark"/>
          <p:cNvPicPr>
            <a:picLocks noChangeAspect="1"/>
          </p:cNvPicPr>
          <p:nvPr/>
        </p:nvPicPr>
        <p:blipFill>
          <a:blip r:embed="rId4"/>
          <a:stretch>
            <a:fillRect/>
          </a:stretch>
        </p:blipFill>
        <p:spPr>
          <a:xfrm>
            <a:off x="3535009" y="3631317"/>
            <a:ext cx="100013" cy="95251"/>
          </a:xfrm>
          <a:prstGeom prst="rect">
            <a:avLst/>
          </a:prstGeom>
          <a:ln w="12700">
            <a:miter lim="400000"/>
          </a:ln>
        </p:spPr>
      </p:pic>
      <p:pic>
        <p:nvPicPr>
          <p:cNvPr id="544" name="Checkmark" descr="Checkmark"/>
          <p:cNvPicPr>
            <a:picLocks noChangeAspect="1"/>
          </p:cNvPicPr>
          <p:nvPr/>
        </p:nvPicPr>
        <p:blipFill>
          <a:blip r:embed="rId4"/>
          <a:stretch>
            <a:fillRect/>
          </a:stretch>
        </p:blipFill>
        <p:spPr>
          <a:xfrm>
            <a:off x="4424362" y="3865738"/>
            <a:ext cx="80963" cy="76200"/>
          </a:xfrm>
          <a:prstGeom prst="rect">
            <a:avLst/>
          </a:prstGeom>
          <a:ln w="12700">
            <a:miter lim="400000"/>
          </a:ln>
        </p:spPr>
      </p:pic>
      <p:pic>
        <p:nvPicPr>
          <p:cNvPr id="546" name="Checkmark" descr="Checkmark"/>
          <p:cNvPicPr>
            <a:picLocks noChangeAspect="1"/>
          </p:cNvPicPr>
          <p:nvPr/>
        </p:nvPicPr>
        <p:blipFill>
          <a:blip r:embed="rId4"/>
          <a:stretch>
            <a:fillRect/>
          </a:stretch>
        </p:blipFill>
        <p:spPr>
          <a:xfrm>
            <a:off x="4207934" y="3860800"/>
            <a:ext cx="77788" cy="74613"/>
          </a:xfrm>
          <a:prstGeom prst="rect">
            <a:avLst/>
          </a:prstGeom>
          <a:ln w="12700">
            <a:miter lim="400000"/>
          </a:ln>
        </p:spPr>
      </p:pic>
      <p:sp>
        <p:nvSpPr>
          <p:cNvPr id="547" name="Application for Certificate of Title MVT-2"/>
          <p:cNvSpPr txBox="1">
            <a:spLocks noGrp="1"/>
          </p:cNvSpPr>
          <p:nvPr>
            <p:ph type="title" idx="4294967295"/>
          </p:nvPr>
        </p:nvSpPr>
        <p:spPr>
          <a:xfrm>
            <a:off x="685800" y="381000"/>
            <a:ext cx="7772400" cy="1143002"/>
          </a:xfrm>
          <a:prstGeom prst="rect">
            <a:avLst/>
          </a:prstGeom>
        </p:spPr>
        <p:txBody>
          <a:bodyPr>
            <a:normAutofit/>
          </a:bodyPr>
          <a:lstStyle/>
          <a:p>
            <a:pPr>
              <a:defRPr sz="2800" b="1">
                <a:solidFill>
                  <a:srgbClr val="000000"/>
                </a:solidFill>
                <a:latin typeface="+mn-lt"/>
                <a:ea typeface="+mn-ea"/>
                <a:cs typeface="+mn-cs"/>
                <a:sym typeface="Times New Roman"/>
              </a:defRPr>
            </a:pPr>
            <a:r>
              <a:rPr dirty="0"/>
              <a:t>Application for Certificate of Title</a:t>
            </a:r>
            <a:br>
              <a:rPr dirty="0"/>
            </a:br>
            <a:r>
              <a:rPr dirty="0"/>
              <a:t>MVT-2</a:t>
            </a:r>
          </a:p>
        </p:txBody>
      </p:sp>
      <p:sp>
        <p:nvSpPr>
          <p:cNvPr id="548" name="Lines #8 - #17…"/>
          <p:cNvSpPr txBox="1"/>
          <p:nvPr/>
        </p:nvSpPr>
        <p:spPr>
          <a:xfrm>
            <a:off x="685800" y="2393928"/>
            <a:ext cx="1676400" cy="101898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sz="1800">
                <a:latin typeface="+mn-lt"/>
                <a:ea typeface="+mn-ea"/>
                <a:cs typeface="+mn-cs"/>
                <a:sym typeface="Times New Roman"/>
              </a:defRPr>
            </a:pPr>
            <a:r>
              <a:rPr dirty="0"/>
              <a:t>Lines #8 - #17</a:t>
            </a:r>
          </a:p>
          <a:p>
            <a:pPr>
              <a:spcBef>
                <a:spcPts val="1000"/>
              </a:spcBef>
              <a:defRPr sz="1800">
                <a:solidFill>
                  <a:srgbClr val="A50021"/>
                </a:solidFill>
                <a:latin typeface="+mn-lt"/>
                <a:ea typeface="+mn-ea"/>
                <a:cs typeface="+mn-cs"/>
                <a:sym typeface="Times New Roman"/>
              </a:defRPr>
            </a:pPr>
            <a:r>
              <a:rPr dirty="0"/>
              <a:t>Vehicle Information:</a:t>
            </a:r>
          </a:p>
        </p:txBody>
      </p:sp>
      <p:sp>
        <p:nvSpPr>
          <p:cNvPr id="549" name="Lines #18 - #20  Current Odometer…"/>
          <p:cNvSpPr txBox="1"/>
          <p:nvPr/>
        </p:nvSpPr>
        <p:spPr>
          <a:xfrm>
            <a:off x="6858000" y="2743200"/>
            <a:ext cx="2209800" cy="32675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000"/>
              </a:spcBef>
              <a:defRPr sz="1800">
                <a:latin typeface="+mn-lt"/>
                <a:ea typeface="+mn-ea"/>
                <a:cs typeface="+mn-cs"/>
                <a:sym typeface="Times New Roman"/>
              </a:defRPr>
            </a:pPr>
            <a:r>
              <a:rPr dirty="0"/>
              <a:t>Lines #18 - #20  </a:t>
            </a:r>
            <a:r>
              <a:rPr dirty="0">
                <a:solidFill>
                  <a:srgbClr val="A50021"/>
                </a:solidFill>
              </a:rPr>
              <a:t>Current Odometer</a:t>
            </a:r>
            <a:r>
              <a:rPr dirty="0"/>
              <a:t> </a:t>
            </a:r>
          </a:p>
          <a:p>
            <a:pPr algn="ctr">
              <a:defRPr sz="1800" u="sng">
                <a:solidFill>
                  <a:srgbClr val="FF0000"/>
                </a:solidFill>
                <a:latin typeface="+mn-lt"/>
                <a:ea typeface="+mn-ea"/>
                <a:cs typeface="+mn-cs"/>
                <a:sym typeface="Times New Roman"/>
              </a:defRPr>
            </a:pPr>
            <a:endParaRPr lang="en-US" dirty="0"/>
          </a:p>
          <a:p>
            <a:pPr algn="ctr">
              <a:defRPr sz="1800" u="sng">
                <a:solidFill>
                  <a:srgbClr val="FF0000"/>
                </a:solidFill>
                <a:latin typeface="+mn-lt"/>
                <a:ea typeface="+mn-ea"/>
                <a:cs typeface="+mn-cs"/>
                <a:sym typeface="Times New Roman"/>
              </a:defRPr>
            </a:pPr>
            <a:r>
              <a:rPr dirty="0"/>
              <a:t>DO NOT GUESS</a:t>
            </a:r>
            <a:endParaRPr lang="en-US" dirty="0"/>
          </a:p>
          <a:p>
            <a:pPr algn="ctr">
              <a:defRPr sz="1800" u="sng">
                <a:solidFill>
                  <a:srgbClr val="FF0000"/>
                </a:solidFill>
                <a:latin typeface="+mn-lt"/>
                <a:ea typeface="+mn-ea"/>
                <a:cs typeface="+mn-cs"/>
                <a:sym typeface="Times New Roman"/>
              </a:defRPr>
            </a:pPr>
            <a:r>
              <a:rPr u="none" dirty="0">
                <a:solidFill>
                  <a:srgbClr val="000000"/>
                </a:solidFill>
              </a:rPr>
              <a:t>   be accurate!</a:t>
            </a:r>
          </a:p>
          <a:p>
            <a:pPr>
              <a:spcBef>
                <a:spcPts val="1000"/>
              </a:spcBef>
              <a:defRPr sz="1800">
                <a:latin typeface="+mn-lt"/>
                <a:ea typeface="+mn-ea"/>
                <a:cs typeface="+mn-cs"/>
                <a:sym typeface="Times New Roman"/>
              </a:defRPr>
            </a:pPr>
            <a:r>
              <a:rPr dirty="0"/>
              <a:t>If it is not actual,  state that and submit an MVT-32 Odometer Information form with this application.</a:t>
            </a:r>
          </a:p>
        </p:txBody>
      </p:sp>
      <p:sp>
        <p:nvSpPr>
          <p:cNvPr id="550" name="Year, Make, Model, VIN, Body Type, Condition, Purchase Date, Previous Title Number, State of Origin"/>
          <p:cNvSpPr txBox="1"/>
          <p:nvPr/>
        </p:nvSpPr>
        <p:spPr>
          <a:xfrm>
            <a:off x="685800" y="3460908"/>
            <a:ext cx="1676400" cy="22153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latin typeface="+mn-lt"/>
                <a:ea typeface="+mn-ea"/>
                <a:cs typeface="+mn-cs"/>
                <a:sym typeface="Times New Roman"/>
              </a:defRPr>
            </a:lvl1pPr>
          </a:lstStyle>
          <a:p>
            <a:r>
              <a:rPr dirty="0"/>
              <a:t>Year, Make, Model, VIN, Body Type, Condition, Purchase Date, Previous Title Number, State of Origin</a:t>
            </a:r>
          </a:p>
        </p:txBody>
      </p:sp>
      <p:sp>
        <p:nvSpPr>
          <p:cNvPr id="562" name="34"/>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grpSp>
        <p:nvGrpSpPr>
          <p:cNvPr id="41" name="Group"/>
          <p:cNvGrpSpPr/>
          <p:nvPr/>
        </p:nvGrpSpPr>
        <p:grpSpPr>
          <a:xfrm>
            <a:off x="3257629" y="2583425"/>
            <a:ext cx="3577793" cy="356002"/>
            <a:chOff x="0" y="1828"/>
            <a:chExt cx="3577793" cy="356000"/>
          </a:xfrm>
        </p:grpSpPr>
        <p:grpSp>
          <p:nvGrpSpPr>
            <p:cNvPr id="42" name="Group"/>
            <p:cNvGrpSpPr/>
            <p:nvPr/>
          </p:nvGrpSpPr>
          <p:grpSpPr>
            <a:xfrm>
              <a:off x="0" y="1828"/>
              <a:ext cx="2758724" cy="356000"/>
              <a:chOff x="0" y="1829"/>
              <a:chExt cx="2758724" cy="355998"/>
            </a:xfrm>
          </p:grpSpPr>
          <p:sp>
            <p:nvSpPr>
              <p:cNvPr id="48" name="Roberts, Susan A."/>
              <p:cNvSpPr txBox="1"/>
              <p:nvPr/>
            </p:nvSpPr>
            <p:spPr>
              <a:xfrm>
                <a:off x="0" y="127000"/>
                <a:ext cx="12192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  Smith, Angela S</a:t>
                </a:r>
                <a:endParaRPr dirty="0"/>
              </a:p>
            </p:txBody>
          </p:sp>
          <p:sp>
            <p:nvSpPr>
              <p:cNvPr id="49" name="5-1-45"/>
              <p:cNvSpPr txBox="1"/>
              <p:nvPr/>
            </p:nvSpPr>
            <p:spPr>
              <a:xfrm>
                <a:off x="2225324" y="1829"/>
                <a:ext cx="533400" cy="230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900" dirty="0"/>
                  <a:t>11/29/56</a:t>
                </a:r>
                <a:endParaRPr sz="900" dirty="0"/>
              </a:p>
            </p:txBody>
          </p:sp>
        </p:grpSp>
        <p:grpSp>
          <p:nvGrpSpPr>
            <p:cNvPr id="43" name="Group"/>
            <p:cNvGrpSpPr/>
            <p:nvPr/>
          </p:nvGrpSpPr>
          <p:grpSpPr>
            <a:xfrm>
              <a:off x="50800" y="3174"/>
              <a:ext cx="3526993" cy="319729"/>
              <a:chOff x="0" y="0"/>
              <a:chExt cx="3526993" cy="319727"/>
            </a:xfrm>
          </p:grpSpPr>
          <p:sp>
            <p:nvSpPr>
              <p:cNvPr id="44" name="Roberts, Daniel N."/>
              <p:cNvSpPr txBox="1"/>
              <p:nvPr/>
            </p:nvSpPr>
            <p:spPr>
              <a:xfrm>
                <a:off x="0" y="0"/>
                <a:ext cx="12954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Smith, Richard L</a:t>
                </a:r>
                <a:endParaRPr dirty="0"/>
              </a:p>
            </p:txBody>
          </p:sp>
          <p:sp>
            <p:nvSpPr>
              <p:cNvPr id="45" name="2-14-48"/>
              <p:cNvSpPr txBox="1"/>
              <p:nvPr/>
            </p:nvSpPr>
            <p:spPr>
              <a:xfrm>
                <a:off x="2204158" y="88900"/>
                <a:ext cx="6096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900" dirty="0"/>
                  <a:t>08/25/64</a:t>
                </a:r>
                <a:endParaRPr sz="900" dirty="0"/>
              </a:p>
            </p:txBody>
          </p:sp>
          <p:sp>
            <p:nvSpPr>
              <p:cNvPr id="46" name="207-231-1234"/>
              <p:cNvSpPr txBox="1"/>
              <p:nvPr/>
            </p:nvSpPr>
            <p:spPr>
              <a:xfrm>
                <a:off x="2764993" y="6029"/>
                <a:ext cx="7620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sz="900" dirty="0"/>
                  <a:t>207-</a:t>
                </a:r>
                <a:r>
                  <a:rPr lang="en-US" sz="900" dirty="0"/>
                  <a:t>555</a:t>
                </a:r>
                <a:r>
                  <a:rPr sz="900" dirty="0"/>
                  <a:t>-1234</a:t>
                </a:r>
              </a:p>
            </p:txBody>
          </p:sp>
          <p:pic>
            <p:nvPicPr>
              <p:cNvPr id="47" name="Checkmark" descr="Checkmark"/>
              <p:cNvPicPr>
                <a:picLocks noChangeAspect="1"/>
              </p:cNvPicPr>
              <p:nvPr/>
            </p:nvPicPr>
            <p:blipFill>
              <a:blip r:embed="rId4"/>
              <a:stretch>
                <a:fillRect/>
              </a:stretch>
            </p:blipFill>
            <p:spPr>
              <a:xfrm>
                <a:off x="1984024" y="98601"/>
                <a:ext cx="180975" cy="171451"/>
              </a:xfrm>
              <a:prstGeom prst="rect">
                <a:avLst/>
              </a:prstGeom>
              <a:ln w="12700" cap="flat">
                <a:noFill/>
                <a:miter lim="400000"/>
              </a:ln>
              <a:effectLst/>
            </p:spPr>
          </p:pic>
        </p:grpSp>
      </p:grpSp>
      <p:sp>
        <p:nvSpPr>
          <p:cNvPr id="50" name="95 Chestnut Street,  Augusta, ME  04330"/>
          <p:cNvSpPr txBox="1"/>
          <p:nvPr/>
        </p:nvSpPr>
        <p:spPr>
          <a:xfrm>
            <a:off x="3187700" y="3129139"/>
            <a:ext cx="2222500"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lang="en-US" dirty="0"/>
              <a:t>    99 Main Street</a:t>
            </a:r>
            <a:r>
              <a:rPr dirty="0"/>
              <a:t>,  Augusta, ME  04330</a:t>
            </a:r>
          </a:p>
        </p:txBody>
      </p:sp>
      <p:sp>
        <p:nvSpPr>
          <p:cNvPr id="61" name="95 Chestnut Street,  Augusta, ME  04330"/>
          <p:cNvSpPr txBox="1"/>
          <p:nvPr/>
        </p:nvSpPr>
        <p:spPr>
          <a:xfrm>
            <a:off x="3343045" y="2848212"/>
            <a:ext cx="619355"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400"/>
              </a:spcBef>
              <a:defRPr sz="800">
                <a:latin typeface="+mn-lt"/>
                <a:ea typeface="+mn-ea"/>
                <a:cs typeface="+mn-cs"/>
                <a:sym typeface="Times New Roman"/>
              </a:defRPr>
            </a:lvl1pPr>
          </a:lstStyle>
          <a:p>
            <a:r>
              <a:rPr lang="en-US" sz="900" dirty="0"/>
              <a:t>PO Box 54</a:t>
            </a:r>
            <a:endParaRPr sz="900" dirty="0"/>
          </a:p>
        </p:txBody>
      </p:sp>
      <p:sp>
        <p:nvSpPr>
          <p:cNvPr id="63" name="95 Chestnut Street,  Augusta, ME  04330"/>
          <p:cNvSpPr txBox="1"/>
          <p:nvPr/>
        </p:nvSpPr>
        <p:spPr>
          <a:xfrm>
            <a:off x="3340100" y="2971800"/>
            <a:ext cx="22225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sz="900" dirty="0"/>
              <a:t>Augusta</a:t>
            </a:r>
            <a:r>
              <a:rPr lang="en-US" sz="900" dirty="0"/>
              <a:t>       </a:t>
            </a:r>
            <a:r>
              <a:rPr sz="900" dirty="0"/>
              <a:t> ME </a:t>
            </a:r>
            <a:r>
              <a:rPr lang="en-US" sz="900" dirty="0"/>
              <a:t>               </a:t>
            </a:r>
            <a:r>
              <a:rPr sz="900" dirty="0"/>
              <a:t> 04330</a:t>
            </a:r>
          </a:p>
        </p:txBody>
      </p:sp>
      <p:pic>
        <p:nvPicPr>
          <p:cNvPr id="68" name="Checkmark" descr="Checkmark"/>
          <p:cNvPicPr>
            <a:picLocks noChangeAspect="1"/>
          </p:cNvPicPr>
          <p:nvPr/>
        </p:nvPicPr>
        <p:blipFill>
          <a:blip r:embed="rId4"/>
          <a:stretch>
            <a:fillRect/>
          </a:stretch>
        </p:blipFill>
        <p:spPr>
          <a:xfrm>
            <a:off x="5185206" y="2880929"/>
            <a:ext cx="180975" cy="171453"/>
          </a:xfrm>
          <a:prstGeom prst="rect">
            <a:avLst/>
          </a:prstGeom>
          <a:ln w="12700" cap="flat">
            <a:noFill/>
            <a:miter lim="400000"/>
          </a:ln>
          <a:effectLst/>
        </p:spPr>
      </p:pic>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32</a:t>
            </a:fld>
            <a:endParaRPr lang="en-US" dirty="0"/>
          </a:p>
        </p:txBody>
      </p:sp>
    </p:spTree>
    <p:extLst>
      <p:ext uri="{BB962C8B-B14F-4D97-AF65-F5344CB8AC3E}">
        <p14:creationId xmlns:p14="http://schemas.microsoft.com/office/powerpoint/2010/main" val="361729867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7" name="Group"/>
          <p:cNvGrpSpPr/>
          <p:nvPr/>
        </p:nvGrpSpPr>
        <p:grpSpPr>
          <a:xfrm>
            <a:off x="2849739" y="1598612"/>
            <a:ext cx="3810000" cy="4800601"/>
            <a:chOff x="0" y="0"/>
            <a:chExt cx="3810000" cy="4800600"/>
          </a:xfrm>
        </p:grpSpPr>
        <p:pic>
          <p:nvPicPr>
            <p:cNvPr id="564" name="scan0001" descr="scan0001"/>
            <p:cNvPicPr>
              <a:picLocks noChangeAspect="1"/>
            </p:cNvPicPr>
            <p:nvPr/>
          </p:nvPicPr>
          <p:blipFill>
            <a:blip r:embed="rId3"/>
            <a:stretch>
              <a:fillRect/>
            </a:stretch>
          </p:blipFill>
          <p:spPr>
            <a:xfrm>
              <a:off x="0" y="0"/>
              <a:ext cx="3810000" cy="4800600"/>
            </a:xfrm>
            <a:prstGeom prst="rect">
              <a:avLst/>
            </a:prstGeom>
            <a:ln w="9525" cap="flat">
              <a:solidFill>
                <a:srgbClr val="B2B2B2"/>
              </a:solidFill>
              <a:prstDash val="solid"/>
              <a:round/>
            </a:ln>
            <a:effectLst/>
          </p:spPr>
        </p:pic>
        <p:sp>
          <p:nvSpPr>
            <p:cNvPr id="565" name="Rectangle"/>
            <p:cNvSpPr/>
            <p:nvPr/>
          </p:nvSpPr>
          <p:spPr>
            <a:xfrm>
              <a:off x="2741612" y="490537"/>
              <a:ext cx="609601" cy="10160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800" b="0"/>
              </a:pPr>
              <a:endParaRPr dirty="0"/>
            </a:p>
          </p:txBody>
        </p:sp>
        <p:sp>
          <p:nvSpPr>
            <p:cNvPr id="566" name="G   123456"/>
            <p:cNvSpPr txBox="1"/>
            <p:nvPr/>
          </p:nvSpPr>
          <p:spPr>
            <a:xfrm>
              <a:off x="2659062" y="407987"/>
              <a:ext cx="919163" cy="2135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dirty="0"/>
                <a:t>G   123456</a:t>
              </a:r>
            </a:p>
          </p:txBody>
        </p:sp>
      </p:grpSp>
      <p:sp>
        <p:nvSpPr>
          <p:cNvPr id="568" name="Application for Certificate of Title MVT-2"/>
          <p:cNvSpPr txBox="1">
            <a:spLocks noGrp="1"/>
          </p:cNvSpPr>
          <p:nvPr>
            <p:ph type="title" idx="4294967295"/>
          </p:nvPr>
        </p:nvSpPr>
        <p:spPr>
          <a:xfrm>
            <a:off x="685800" y="457200"/>
            <a:ext cx="7772400" cy="990600"/>
          </a:xfrm>
          <a:prstGeom prst="rect">
            <a:avLst/>
          </a:prstGeom>
        </p:spPr>
        <p:txBody>
          <a:bodyPr>
            <a:normAutofit/>
          </a:bodyPr>
          <a:lstStyle/>
          <a:p>
            <a:pPr>
              <a:defRPr sz="2800" b="1">
                <a:solidFill>
                  <a:srgbClr val="000000"/>
                </a:solidFill>
                <a:latin typeface="+mn-lt"/>
                <a:ea typeface="+mn-ea"/>
                <a:cs typeface="+mn-cs"/>
                <a:sym typeface="Times New Roman"/>
              </a:defRPr>
            </a:pPr>
            <a:r>
              <a:rPr dirty="0"/>
              <a:t>Application for Certificate of Title</a:t>
            </a:r>
            <a:br>
              <a:rPr dirty="0"/>
            </a:br>
            <a:r>
              <a:rPr dirty="0"/>
              <a:t>MVT-2</a:t>
            </a:r>
          </a:p>
        </p:txBody>
      </p:sp>
      <p:sp>
        <p:nvSpPr>
          <p:cNvPr id="569" name="Lines #21 - #26…"/>
          <p:cNvSpPr txBox="1"/>
          <p:nvPr/>
        </p:nvSpPr>
        <p:spPr>
          <a:xfrm>
            <a:off x="990600" y="2266950"/>
            <a:ext cx="1828800" cy="173380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sz="1800">
                <a:latin typeface="+mn-lt"/>
                <a:ea typeface="+mn-ea"/>
                <a:cs typeface="+mn-cs"/>
                <a:sym typeface="Times New Roman"/>
              </a:defRPr>
            </a:pPr>
            <a:r>
              <a:rPr dirty="0"/>
              <a:t>Lines #21 - #26</a:t>
            </a:r>
          </a:p>
          <a:p>
            <a:pPr>
              <a:spcBef>
                <a:spcPts val="1000"/>
              </a:spcBef>
              <a:defRPr sz="1800">
                <a:solidFill>
                  <a:srgbClr val="A50021"/>
                </a:solidFill>
                <a:latin typeface="+mn-lt"/>
                <a:ea typeface="+mn-ea"/>
                <a:cs typeface="+mn-cs"/>
                <a:sym typeface="Times New Roman"/>
              </a:defRPr>
            </a:pPr>
            <a:r>
              <a:rPr dirty="0"/>
              <a:t>Lien Information</a:t>
            </a:r>
            <a:endParaRPr lang="en-US" dirty="0"/>
          </a:p>
          <a:p>
            <a:pPr algn="ctr">
              <a:spcBef>
                <a:spcPts val="1000"/>
              </a:spcBef>
              <a:defRPr sz="1800">
                <a:solidFill>
                  <a:srgbClr val="A50021"/>
                </a:solidFill>
                <a:latin typeface="+mn-lt"/>
                <a:ea typeface="+mn-ea"/>
                <a:cs typeface="+mn-cs"/>
                <a:sym typeface="Times New Roman"/>
              </a:defRPr>
            </a:pPr>
            <a:r>
              <a:rPr lang="en-US" dirty="0"/>
              <a:t>Lienholder name and address must be complete.</a:t>
            </a:r>
            <a:endParaRPr dirty="0"/>
          </a:p>
        </p:txBody>
      </p:sp>
      <p:sp>
        <p:nvSpPr>
          <p:cNvPr id="575" name="95 Chestnut Street,  Augusta, ME  04330"/>
          <p:cNvSpPr txBox="1"/>
          <p:nvPr/>
        </p:nvSpPr>
        <p:spPr>
          <a:xfrm>
            <a:off x="3340453" y="3070225"/>
            <a:ext cx="2222500" cy="2014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dirty="0"/>
              <a:t>95 Chestnut Street,  Augusta, ME  04330</a:t>
            </a:r>
          </a:p>
        </p:txBody>
      </p:sp>
      <p:sp>
        <p:nvSpPr>
          <p:cNvPr id="578" name="Lines #27 - #29…"/>
          <p:cNvSpPr txBox="1"/>
          <p:nvPr/>
        </p:nvSpPr>
        <p:spPr>
          <a:xfrm>
            <a:off x="6798735" y="4038600"/>
            <a:ext cx="2209800" cy="195624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000"/>
              </a:spcBef>
              <a:defRPr sz="1800">
                <a:latin typeface="+mn-lt"/>
                <a:ea typeface="+mn-ea"/>
                <a:cs typeface="+mn-cs"/>
                <a:sym typeface="Times New Roman"/>
              </a:defRPr>
            </a:pPr>
            <a:r>
              <a:rPr dirty="0"/>
              <a:t>Lines #27 - #29</a:t>
            </a:r>
          </a:p>
          <a:p>
            <a:pPr algn="ctr">
              <a:spcBef>
                <a:spcPts val="1000"/>
              </a:spcBef>
              <a:defRPr sz="1800">
                <a:solidFill>
                  <a:srgbClr val="A50021"/>
                </a:solidFill>
                <a:latin typeface="+mn-lt"/>
                <a:ea typeface="+mn-ea"/>
                <a:cs typeface="+mn-cs"/>
                <a:sym typeface="Times New Roman"/>
              </a:defRPr>
            </a:pPr>
            <a:r>
              <a:rPr dirty="0"/>
              <a:t>Seller Information</a:t>
            </a:r>
          </a:p>
          <a:p>
            <a:pPr>
              <a:spcBef>
                <a:spcPts val="1000"/>
              </a:spcBef>
              <a:defRPr sz="1800">
                <a:latin typeface="+mn-lt"/>
                <a:ea typeface="+mn-ea"/>
                <a:cs typeface="+mn-cs"/>
                <a:sym typeface="Times New Roman"/>
              </a:defRPr>
            </a:pPr>
            <a:r>
              <a:rPr dirty="0"/>
              <a:t>Remember to include your Dealer License # and check Dealer Type Box</a:t>
            </a:r>
          </a:p>
        </p:txBody>
      </p:sp>
      <p:sp>
        <p:nvSpPr>
          <p:cNvPr id="579" name="23,915"/>
          <p:cNvSpPr txBox="1"/>
          <p:nvPr/>
        </p:nvSpPr>
        <p:spPr>
          <a:xfrm>
            <a:off x="5276850" y="3140075"/>
            <a:ext cx="6096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dirty="0"/>
              <a:t>38</a:t>
            </a:r>
            <a:r>
              <a:rPr dirty="0"/>
              <a:t>,915</a:t>
            </a:r>
          </a:p>
        </p:txBody>
      </p:sp>
      <p:sp>
        <p:nvSpPr>
          <p:cNvPr id="580" name="12/24/13"/>
          <p:cNvSpPr txBox="1"/>
          <p:nvPr/>
        </p:nvSpPr>
        <p:spPr>
          <a:xfrm>
            <a:off x="3671712" y="3568700"/>
            <a:ext cx="6858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sz="900" dirty="0"/>
              <a:t>01/07/17</a:t>
            </a:r>
            <a:r>
              <a:rPr dirty="0"/>
              <a:t>  </a:t>
            </a:r>
          </a:p>
        </p:txBody>
      </p:sp>
      <p:sp>
        <p:nvSpPr>
          <p:cNvPr id="581" name="567234"/>
          <p:cNvSpPr txBox="1"/>
          <p:nvPr/>
        </p:nvSpPr>
        <p:spPr>
          <a:xfrm>
            <a:off x="4157662" y="3530279"/>
            <a:ext cx="7620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sz="900" dirty="0"/>
              <a:t>   MCO</a:t>
            </a:r>
            <a:endParaRPr sz="900" dirty="0"/>
          </a:p>
        </p:txBody>
      </p:sp>
      <p:sp>
        <p:nvSpPr>
          <p:cNvPr id="582" name="ME"/>
          <p:cNvSpPr txBox="1"/>
          <p:nvPr/>
        </p:nvSpPr>
        <p:spPr>
          <a:xfrm>
            <a:off x="4855634" y="3551061"/>
            <a:ext cx="4064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sz="900" dirty="0"/>
              <a:t>ME</a:t>
            </a:r>
          </a:p>
        </p:txBody>
      </p:sp>
      <p:sp>
        <p:nvSpPr>
          <p:cNvPr id="584" name="56,789"/>
          <p:cNvSpPr txBox="1"/>
          <p:nvPr/>
        </p:nvSpPr>
        <p:spPr>
          <a:xfrm>
            <a:off x="3429000" y="3746047"/>
            <a:ext cx="6858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sz="900" dirty="0"/>
              <a:t>       78</a:t>
            </a:r>
            <a:endParaRPr sz="900" dirty="0"/>
          </a:p>
        </p:txBody>
      </p:sp>
      <p:grpSp>
        <p:nvGrpSpPr>
          <p:cNvPr id="588" name="Group"/>
          <p:cNvGrpSpPr/>
          <p:nvPr/>
        </p:nvGrpSpPr>
        <p:grpSpPr>
          <a:xfrm>
            <a:off x="3427355" y="4748279"/>
            <a:ext cx="2334211" cy="292210"/>
            <a:chOff x="-20052" y="-91203"/>
            <a:chExt cx="2334211" cy="5107399"/>
          </a:xfrm>
        </p:grpSpPr>
        <p:sp>
          <p:nvSpPr>
            <p:cNvPr id="585" name="45 Second Street, Randolph, ME  04345"/>
            <p:cNvSpPr txBox="1"/>
            <p:nvPr/>
          </p:nvSpPr>
          <p:spPr>
            <a:xfrm>
              <a:off x="-20052" y="1519565"/>
              <a:ext cx="1637355" cy="34966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sz="700" dirty="0"/>
                <a:t>45 Second Street, Randolph, ME  04345</a:t>
              </a:r>
            </a:p>
          </p:txBody>
        </p:sp>
        <p:sp>
          <p:nvSpPr>
            <p:cNvPr id="586" name="Exceptional Auto"/>
            <p:cNvSpPr txBox="1"/>
            <p:nvPr/>
          </p:nvSpPr>
          <p:spPr>
            <a:xfrm>
              <a:off x="0" y="-91203"/>
              <a:ext cx="1447800" cy="28897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sz="700" dirty="0"/>
                <a:t>Exceptional Auto</a:t>
              </a:r>
            </a:p>
          </p:txBody>
        </p:sp>
        <p:sp>
          <p:nvSpPr>
            <p:cNvPr id="587" name="9002"/>
            <p:cNvSpPr txBox="1"/>
            <p:nvPr/>
          </p:nvSpPr>
          <p:spPr>
            <a:xfrm>
              <a:off x="1958681" y="614527"/>
              <a:ext cx="355478" cy="40345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sz="900" dirty="0"/>
                <a:t> 9002</a:t>
              </a:r>
            </a:p>
          </p:txBody>
        </p:sp>
      </p:grpSp>
      <p:grpSp>
        <p:nvGrpSpPr>
          <p:cNvPr id="592" name="Group"/>
          <p:cNvGrpSpPr/>
          <p:nvPr/>
        </p:nvGrpSpPr>
        <p:grpSpPr>
          <a:xfrm>
            <a:off x="3451579" y="5029200"/>
            <a:ext cx="2695221" cy="261608"/>
            <a:chOff x="124179" y="-31749"/>
            <a:chExt cx="2695221" cy="261606"/>
          </a:xfrm>
        </p:grpSpPr>
        <p:sp>
          <p:nvSpPr>
            <p:cNvPr id="589" name="Alan Churchill"/>
            <p:cNvSpPr txBox="1"/>
            <p:nvPr/>
          </p:nvSpPr>
          <p:spPr>
            <a:xfrm>
              <a:off x="124179" y="-31749"/>
              <a:ext cx="1371600" cy="2616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Verdana"/>
                  <a:ea typeface="Verdana"/>
                  <a:cs typeface="Verdana"/>
                  <a:sym typeface="Verdana"/>
                </a:defRPr>
              </a:lvl1pPr>
            </a:lstStyle>
            <a:p>
              <a:r>
                <a:rPr sz="1100" dirty="0">
                  <a:latin typeface="Vladimir Script" panose="03050402040407070305" pitchFamily="66" charset="0"/>
                </a:rPr>
                <a:t>Alan Churchill</a:t>
              </a:r>
            </a:p>
          </p:txBody>
        </p:sp>
        <p:sp>
          <p:nvSpPr>
            <p:cNvPr id="590" name="Office Manager"/>
            <p:cNvSpPr txBox="1"/>
            <p:nvPr/>
          </p:nvSpPr>
          <p:spPr>
            <a:xfrm>
              <a:off x="1073150" y="0"/>
              <a:ext cx="1066800" cy="21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sz="800" dirty="0"/>
                <a:t>Office Manager</a:t>
              </a:r>
            </a:p>
          </p:txBody>
        </p:sp>
        <p:sp>
          <p:nvSpPr>
            <p:cNvPr id="591" name="12/24/2013"/>
            <p:cNvSpPr txBox="1"/>
            <p:nvPr/>
          </p:nvSpPr>
          <p:spPr>
            <a:xfrm>
              <a:off x="1981200" y="0"/>
              <a:ext cx="838200" cy="215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800" dirty="0"/>
                <a:t>01/07/17</a:t>
              </a:r>
              <a:endParaRPr sz="800" dirty="0"/>
            </a:p>
          </p:txBody>
        </p:sp>
      </p:grpSp>
      <p:sp>
        <p:nvSpPr>
          <p:cNvPr id="593" name="Line #30   Signatures of Owners…"/>
          <p:cNvSpPr txBox="1"/>
          <p:nvPr/>
        </p:nvSpPr>
        <p:spPr>
          <a:xfrm>
            <a:off x="838200" y="4572000"/>
            <a:ext cx="1905000" cy="181908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sz="1800">
                <a:latin typeface="+mn-lt"/>
                <a:ea typeface="+mn-ea"/>
                <a:cs typeface="+mn-cs"/>
                <a:sym typeface="Times New Roman"/>
              </a:defRPr>
            </a:pPr>
            <a:r>
              <a:rPr dirty="0"/>
              <a:t>Line #30   </a:t>
            </a:r>
            <a:r>
              <a:rPr dirty="0">
                <a:solidFill>
                  <a:srgbClr val="A50021"/>
                </a:solidFill>
              </a:rPr>
              <a:t>Signatures of Owners</a:t>
            </a:r>
          </a:p>
          <a:p>
            <a:pPr>
              <a:spcBef>
                <a:spcPts val="1000"/>
              </a:spcBef>
              <a:defRPr sz="1800">
                <a:latin typeface="+mn-lt"/>
                <a:ea typeface="+mn-ea"/>
                <a:cs typeface="+mn-cs"/>
                <a:sym typeface="Times New Roman"/>
              </a:defRPr>
            </a:pPr>
            <a:r>
              <a:rPr dirty="0"/>
              <a:t>All owners listed in block one must sign.</a:t>
            </a:r>
          </a:p>
        </p:txBody>
      </p:sp>
      <p:grpSp>
        <p:nvGrpSpPr>
          <p:cNvPr id="596" name="Group"/>
          <p:cNvGrpSpPr/>
          <p:nvPr/>
        </p:nvGrpSpPr>
        <p:grpSpPr>
          <a:xfrm>
            <a:off x="5334000" y="4797425"/>
            <a:ext cx="1371600" cy="508001"/>
            <a:chOff x="0" y="0"/>
            <a:chExt cx="1371599" cy="508000"/>
          </a:xfrm>
        </p:grpSpPr>
        <p:sp>
          <p:nvSpPr>
            <p:cNvPr id="594" name="Oval"/>
            <p:cNvSpPr/>
            <p:nvPr/>
          </p:nvSpPr>
          <p:spPr>
            <a:xfrm>
              <a:off x="0" y="0"/>
              <a:ext cx="609600" cy="215788"/>
            </a:xfrm>
            <a:prstGeom prst="ellipse">
              <a:avLst/>
            </a:prstGeom>
            <a:noFill/>
            <a:ln w="28575" cap="flat">
              <a:solidFill>
                <a:schemeClr val="accent2"/>
              </a:solidFill>
              <a:prstDash val="solid"/>
              <a:round/>
            </a:ln>
            <a:effectLst/>
          </p:spPr>
          <p:txBody>
            <a:bodyPr wrap="square" lIns="45719" tIns="45719" rIns="45719" bIns="45719" numCol="1" anchor="ctr">
              <a:noAutofit/>
            </a:bodyPr>
            <a:lstStyle/>
            <a:p>
              <a:pPr algn="ctr">
                <a:defRPr sz="1800" b="0">
                  <a:solidFill>
                    <a:schemeClr val="accent2"/>
                  </a:solidFill>
                </a:defRPr>
              </a:pPr>
              <a:endParaRPr dirty="0"/>
            </a:p>
          </p:txBody>
        </p:sp>
        <p:sp>
          <p:nvSpPr>
            <p:cNvPr id="595" name="Line"/>
            <p:cNvSpPr/>
            <p:nvPr/>
          </p:nvSpPr>
          <p:spPr>
            <a:xfrm>
              <a:off x="552450" y="135766"/>
              <a:ext cx="819150" cy="372235"/>
            </a:xfrm>
            <a:prstGeom prst="line">
              <a:avLst/>
            </a:prstGeom>
            <a:noFill/>
            <a:ln w="28575" cap="flat">
              <a:solidFill>
                <a:schemeClr val="accent2"/>
              </a:solidFill>
              <a:prstDash val="solid"/>
              <a:round/>
            </a:ln>
            <a:effectLst/>
          </p:spPr>
          <p:txBody>
            <a:bodyPr wrap="square" lIns="45719" tIns="45719" rIns="45719" bIns="45719" numCol="1" anchor="t">
              <a:noAutofit/>
            </a:bodyPr>
            <a:lstStyle/>
            <a:p>
              <a:endParaRPr dirty="0"/>
            </a:p>
          </p:txBody>
        </p:sp>
      </p:grpSp>
      <p:sp>
        <p:nvSpPr>
          <p:cNvPr id="597" name="Line"/>
          <p:cNvSpPr/>
          <p:nvPr/>
        </p:nvSpPr>
        <p:spPr>
          <a:xfrm>
            <a:off x="2057399" y="2603500"/>
            <a:ext cx="1295401" cy="1485900"/>
          </a:xfrm>
          <a:prstGeom prst="line">
            <a:avLst/>
          </a:prstGeom>
          <a:ln w="28575">
            <a:solidFill>
              <a:schemeClr val="accent2"/>
            </a:solidFill>
            <a:tailEnd type="triangle"/>
          </a:ln>
        </p:spPr>
        <p:txBody>
          <a:bodyPr lIns="45719" rIns="45719"/>
          <a:lstStyle/>
          <a:p>
            <a:endParaRPr dirty="0"/>
          </a:p>
        </p:txBody>
      </p:sp>
      <p:sp>
        <p:nvSpPr>
          <p:cNvPr id="601" name="Line"/>
          <p:cNvSpPr/>
          <p:nvPr/>
        </p:nvSpPr>
        <p:spPr>
          <a:xfrm>
            <a:off x="2057400" y="5181600"/>
            <a:ext cx="1235076" cy="379413"/>
          </a:xfrm>
          <a:prstGeom prst="line">
            <a:avLst/>
          </a:prstGeom>
          <a:ln w="28575">
            <a:solidFill>
              <a:schemeClr val="accent2"/>
            </a:solidFill>
            <a:tailEnd type="triangle"/>
          </a:ln>
        </p:spPr>
        <p:txBody>
          <a:bodyPr lIns="45719" rIns="45719"/>
          <a:lstStyle/>
          <a:p>
            <a:endParaRPr dirty="0"/>
          </a:p>
        </p:txBody>
      </p:sp>
      <p:sp>
        <p:nvSpPr>
          <p:cNvPr id="603" name=""/>
          <p:cNvSpPr txBox="1"/>
          <p:nvPr/>
        </p:nvSpPr>
        <p:spPr>
          <a:xfrm>
            <a:off x="5088431" y="2689578"/>
            <a:ext cx="358141" cy="345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lgn="ctr">
              <a:defRPr sz="2000" b="0">
                <a:solidFill>
                  <a:srgbClr val="0000FF"/>
                </a:solidFill>
                <a:latin typeface="Webdings"/>
                <a:ea typeface="Webdings"/>
                <a:cs typeface="Webdings"/>
                <a:sym typeface="Webdings"/>
              </a:defRPr>
            </a:lvl1pPr>
          </a:lstStyle>
          <a:p>
            <a:r>
              <a:rPr dirty="0"/>
              <a:t></a:t>
            </a:r>
          </a:p>
        </p:txBody>
      </p:sp>
      <p:sp>
        <p:nvSpPr>
          <p:cNvPr id="605" name=""/>
          <p:cNvSpPr txBox="1"/>
          <p:nvPr/>
        </p:nvSpPr>
        <p:spPr>
          <a:xfrm>
            <a:off x="4099242" y="3602354"/>
            <a:ext cx="358141" cy="345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lgn="ctr">
              <a:defRPr sz="2000" b="0">
                <a:solidFill>
                  <a:srgbClr val="0000FF"/>
                </a:solidFill>
                <a:latin typeface="Webdings"/>
                <a:ea typeface="Webdings"/>
                <a:cs typeface="Webdings"/>
                <a:sym typeface="Webdings"/>
              </a:defRPr>
            </a:lvl1pPr>
          </a:lstStyle>
          <a:p>
            <a:r>
              <a:rPr dirty="0"/>
              <a:t></a:t>
            </a:r>
          </a:p>
        </p:txBody>
      </p:sp>
      <p:sp>
        <p:nvSpPr>
          <p:cNvPr id="606" name=""/>
          <p:cNvSpPr txBox="1"/>
          <p:nvPr/>
        </p:nvSpPr>
        <p:spPr>
          <a:xfrm>
            <a:off x="3481881" y="3393509"/>
            <a:ext cx="358141" cy="345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lgn="ctr">
              <a:defRPr sz="2000" b="0">
                <a:solidFill>
                  <a:srgbClr val="0000FF"/>
                </a:solidFill>
                <a:latin typeface="Webdings"/>
                <a:ea typeface="Webdings"/>
                <a:cs typeface="Webdings"/>
                <a:sym typeface="Webdings"/>
              </a:defRPr>
            </a:lvl1pPr>
          </a:lstStyle>
          <a:p>
            <a:r>
              <a:rPr dirty="0"/>
              <a:t></a:t>
            </a:r>
          </a:p>
        </p:txBody>
      </p:sp>
      <p:sp>
        <p:nvSpPr>
          <p:cNvPr id="610" name=""/>
          <p:cNvSpPr txBox="1"/>
          <p:nvPr/>
        </p:nvSpPr>
        <p:spPr>
          <a:xfrm>
            <a:off x="4373350" y="3615053"/>
            <a:ext cx="358141" cy="3454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2000" b="0">
                <a:solidFill>
                  <a:srgbClr val="0000FF"/>
                </a:solidFill>
                <a:latin typeface="Webdings"/>
                <a:ea typeface="Webdings"/>
                <a:cs typeface="Webdings"/>
                <a:sym typeface="Webdings"/>
              </a:defRPr>
            </a:lvl1pPr>
          </a:lstStyle>
          <a:p>
            <a:r>
              <a:rPr dirty="0"/>
              <a:t></a:t>
            </a:r>
          </a:p>
        </p:txBody>
      </p:sp>
      <p:sp>
        <p:nvSpPr>
          <p:cNvPr id="612" name="35"/>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pic>
        <p:nvPicPr>
          <p:cNvPr id="613" name="Checkmark" descr="Checkmark"/>
          <p:cNvPicPr>
            <a:picLocks noChangeAspect="1"/>
          </p:cNvPicPr>
          <p:nvPr/>
        </p:nvPicPr>
        <p:blipFill>
          <a:blip r:embed="rId4"/>
          <a:stretch>
            <a:fillRect/>
          </a:stretch>
        </p:blipFill>
        <p:spPr>
          <a:xfrm>
            <a:off x="5901267" y="4705350"/>
            <a:ext cx="180975" cy="171450"/>
          </a:xfrm>
          <a:prstGeom prst="rect">
            <a:avLst/>
          </a:prstGeom>
          <a:ln w="12700">
            <a:miter lim="400000"/>
          </a:ln>
        </p:spPr>
      </p:pic>
      <p:grpSp>
        <p:nvGrpSpPr>
          <p:cNvPr id="52" name="Group"/>
          <p:cNvGrpSpPr/>
          <p:nvPr/>
        </p:nvGrpSpPr>
        <p:grpSpPr>
          <a:xfrm>
            <a:off x="3454400" y="2514600"/>
            <a:ext cx="3262489" cy="356002"/>
            <a:chOff x="0" y="1828"/>
            <a:chExt cx="3262489" cy="356000"/>
          </a:xfrm>
        </p:grpSpPr>
        <p:grpSp>
          <p:nvGrpSpPr>
            <p:cNvPr id="53" name="Group"/>
            <p:cNvGrpSpPr/>
            <p:nvPr/>
          </p:nvGrpSpPr>
          <p:grpSpPr>
            <a:xfrm>
              <a:off x="0" y="1828"/>
              <a:ext cx="2521655" cy="356000"/>
              <a:chOff x="0" y="1829"/>
              <a:chExt cx="2521655" cy="355998"/>
            </a:xfrm>
          </p:grpSpPr>
          <p:sp>
            <p:nvSpPr>
              <p:cNvPr id="59" name="Roberts, Susan A."/>
              <p:cNvSpPr txBox="1"/>
              <p:nvPr/>
            </p:nvSpPr>
            <p:spPr>
              <a:xfrm>
                <a:off x="0" y="127000"/>
                <a:ext cx="12192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  Smith, Angela S</a:t>
                </a:r>
                <a:endParaRPr dirty="0"/>
              </a:p>
            </p:txBody>
          </p:sp>
          <p:sp>
            <p:nvSpPr>
              <p:cNvPr id="60" name="5-1-45"/>
              <p:cNvSpPr txBox="1"/>
              <p:nvPr/>
            </p:nvSpPr>
            <p:spPr>
              <a:xfrm>
                <a:off x="1988255" y="1829"/>
                <a:ext cx="533400" cy="230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900" dirty="0"/>
                  <a:t>11/29/56</a:t>
                </a:r>
                <a:endParaRPr sz="900" dirty="0"/>
              </a:p>
            </p:txBody>
          </p:sp>
        </p:grpSp>
        <p:grpSp>
          <p:nvGrpSpPr>
            <p:cNvPr id="54" name="Group"/>
            <p:cNvGrpSpPr/>
            <p:nvPr/>
          </p:nvGrpSpPr>
          <p:grpSpPr>
            <a:xfrm>
              <a:off x="50800" y="3174"/>
              <a:ext cx="3211689" cy="319729"/>
              <a:chOff x="0" y="0"/>
              <a:chExt cx="3211689" cy="319727"/>
            </a:xfrm>
          </p:grpSpPr>
          <p:sp>
            <p:nvSpPr>
              <p:cNvPr id="55" name="Roberts, Daniel N."/>
              <p:cNvSpPr txBox="1"/>
              <p:nvPr/>
            </p:nvSpPr>
            <p:spPr>
              <a:xfrm>
                <a:off x="0" y="0"/>
                <a:ext cx="12954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Smith, Richard L</a:t>
                </a:r>
                <a:endParaRPr dirty="0"/>
              </a:p>
            </p:txBody>
          </p:sp>
          <p:sp>
            <p:nvSpPr>
              <p:cNvPr id="56" name="2-14-48"/>
              <p:cNvSpPr txBox="1"/>
              <p:nvPr/>
            </p:nvSpPr>
            <p:spPr>
              <a:xfrm>
                <a:off x="1955800" y="88900"/>
                <a:ext cx="6096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900" dirty="0"/>
                  <a:t>08/25/64</a:t>
                </a:r>
                <a:endParaRPr sz="900" dirty="0"/>
              </a:p>
            </p:txBody>
          </p:sp>
          <p:sp>
            <p:nvSpPr>
              <p:cNvPr id="57" name="207-231-1234"/>
              <p:cNvSpPr txBox="1"/>
              <p:nvPr/>
            </p:nvSpPr>
            <p:spPr>
              <a:xfrm>
                <a:off x="2449689" y="12700"/>
                <a:ext cx="762000" cy="23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sz="900" dirty="0"/>
                  <a:t>207-</a:t>
                </a:r>
                <a:r>
                  <a:rPr lang="en-US" sz="900" dirty="0"/>
                  <a:t>555</a:t>
                </a:r>
                <a:r>
                  <a:rPr sz="900" dirty="0"/>
                  <a:t>-1234</a:t>
                </a:r>
              </a:p>
            </p:txBody>
          </p:sp>
          <p:pic>
            <p:nvPicPr>
              <p:cNvPr id="58" name="Checkmark" descr="Checkmark"/>
              <p:cNvPicPr>
                <a:picLocks noChangeAspect="1"/>
              </p:cNvPicPr>
              <p:nvPr/>
            </p:nvPicPr>
            <p:blipFill>
              <a:blip r:embed="rId4"/>
              <a:stretch>
                <a:fillRect/>
              </a:stretch>
            </p:blipFill>
            <p:spPr>
              <a:xfrm>
                <a:off x="1803400" y="87312"/>
                <a:ext cx="180975" cy="171451"/>
              </a:xfrm>
              <a:prstGeom prst="rect">
                <a:avLst/>
              </a:prstGeom>
              <a:ln w="12700" cap="flat">
                <a:noFill/>
                <a:miter lim="400000"/>
              </a:ln>
              <a:effectLst/>
            </p:spPr>
          </p:pic>
        </p:grpSp>
      </p:grpSp>
      <p:sp>
        <p:nvSpPr>
          <p:cNvPr id="61" name="95 Chestnut Street,  Augusta, ME  04330"/>
          <p:cNvSpPr txBox="1"/>
          <p:nvPr/>
        </p:nvSpPr>
        <p:spPr>
          <a:xfrm>
            <a:off x="3458777" y="2884311"/>
            <a:ext cx="22225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sz="900" dirty="0"/>
              <a:t>Augusta</a:t>
            </a:r>
            <a:r>
              <a:rPr lang="en-US" sz="900" dirty="0"/>
              <a:t>       </a:t>
            </a:r>
            <a:r>
              <a:rPr sz="900" dirty="0"/>
              <a:t> ME </a:t>
            </a:r>
            <a:r>
              <a:rPr lang="en-US" sz="900" dirty="0"/>
              <a:t>               </a:t>
            </a:r>
            <a:r>
              <a:rPr sz="900" dirty="0"/>
              <a:t> 04330</a:t>
            </a:r>
          </a:p>
        </p:txBody>
      </p:sp>
      <p:sp>
        <p:nvSpPr>
          <p:cNvPr id="62" name="95 Chestnut Street,  Augusta, ME  04330"/>
          <p:cNvSpPr txBox="1"/>
          <p:nvPr/>
        </p:nvSpPr>
        <p:spPr>
          <a:xfrm>
            <a:off x="3495445" y="2777067"/>
            <a:ext cx="619355"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400"/>
              </a:spcBef>
              <a:defRPr sz="800">
                <a:latin typeface="+mn-lt"/>
                <a:ea typeface="+mn-ea"/>
                <a:cs typeface="+mn-cs"/>
                <a:sym typeface="Times New Roman"/>
              </a:defRPr>
            </a:lvl1pPr>
          </a:lstStyle>
          <a:p>
            <a:r>
              <a:rPr lang="en-US" sz="900" dirty="0"/>
              <a:t>PO Box 54</a:t>
            </a:r>
            <a:endParaRPr sz="900" dirty="0"/>
          </a:p>
        </p:txBody>
      </p:sp>
      <p:sp>
        <p:nvSpPr>
          <p:cNvPr id="63" name="12    FORD  TAURUS     2FMZU7EF3CFB79954              4DR"/>
          <p:cNvSpPr txBox="1"/>
          <p:nvPr/>
        </p:nvSpPr>
        <p:spPr>
          <a:xfrm>
            <a:off x="3375202" y="3354383"/>
            <a:ext cx="3333750" cy="45910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700"/>
              </a:spcBef>
              <a:defRPr sz="900">
                <a:latin typeface="+mn-lt"/>
                <a:ea typeface="+mn-ea"/>
                <a:cs typeface="+mn-cs"/>
                <a:sym typeface="Times New Roman"/>
              </a:defRPr>
            </a:pPr>
            <a:r>
              <a:rPr lang="en-US" sz="800" dirty="0">
                <a:latin typeface="Agency FB"/>
                <a:ea typeface="Agency FB"/>
                <a:cs typeface="Agency FB"/>
                <a:sym typeface="Agency FB"/>
              </a:rPr>
              <a:t> 2018</a:t>
            </a:r>
            <a:r>
              <a:rPr sz="800" dirty="0">
                <a:latin typeface="Agency FB"/>
                <a:ea typeface="Agency FB"/>
                <a:cs typeface="Agency FB"/>
                <a:sym typeface="Agency FB"/>
              </a:rPr>
              <a:t>   </a:t>
            </a:r>
            <a:r>
              <a:rPr lang="en-US" sz="800" dirty="0">
                <a:latin typeface="Agency FB"/>
                <a:ea typeface="Agency FB"/>
                <a:cs typeface="Agency FB"/>
                <a:sym typeface="Agency FB"/>
              </a:rPr>
              <a:t> TOYT</a:t>
            </a:r>
            <a:r>
              <a:rPr sz="800" dirty="0">
                <a:latin typeface="Agency FB"/>
                <a:ea typeface="Agency FB"/>
                <a:cs typeface="Agency FB"/>
                <a:sym typeface="Agency FB"/>
              </a:rPr>
              <a:t>  </a:t>
            </a:r>
            <a:r>
              <a:rPr lang="en-US" sz="800" dirty="0">
                <a:latin typeface="Agency FB"/>
                <a:ea typeface="Agency FB"/>
                <a:cs typeface="Agency FB"/>
                <a:sym typeface="Agency FB"/>
              </a:rPr>
              <a:t>       </a:t>
            </a:r>
            <a:r>
              <a:rPr sz="800" dirty="0">
                <a:latin typeface="Agency FB"/>
                <a:ea typeface="Agency FB"/>
                <a:cs typeface="Agency FB"/>
                <a:sym typeface="Agency FB"/>
              </a:rPr>
              <a:t>TA</a:t>
            </a:r>
            <a:r>
              <a:rPr lang="en-US" sz="800" dirty="0">
                <a:latin typeface="Agency FB"/>
                <a:ea typeface="Agency FB"/>
                <a:cs typeface="Agency FB"/>
                <a:sym typeface="Agency FB"/>
              </a:rPr>
              <a:t>COMA</a:t>
            </a:r>
            <a:r>
              <a:rPr sz="800" dirty="0">
                <a:latin typeface="Agency FB"/>
                <a:ea typeface="Agency FB"/>
                <a:cs typeface="Agency FB"/>
                <a:sym typeface="Agency FB"/>
              </a:rPr>
              <a:t>  </a:t>
            </a:r>
            <a:r>
              <a:rPr lang="en-US" sz="800" dirty="0">
                <a:latin typeface="Agency FB"/>
                <a:ea typeface="Agency FB"/>
                <a:cs typeface="Agency FB"/>
                <a:sym typeface="Agency FB"/>
              </a:rPr>
              <a:t>  </a:t>
            </a:r>
            <a:r>
              <a:rPr lang="en-US" sz="800" dirty="0">
                <a:sym typeface="Times New Roman"/>
              </a:rPr>
              <a:t>5TFSZ5AN3JX084629                PK</a:t>
            </a:r>
          </a:p>
          <a:p>
            <a:pPr>
              <a:spcBef>
                <a:spcPts val="700"/>
              </a:spcBef>
              <a:defRPr sz="900">
                <a:latin typeface="+mn-lt"/>
                <a:ea typeface="+mn-ea"/>
                <a:cs typeface="+mn-cs"/>
                <a:sym typeface="Times New Roman"/>
              </a:defRPr>
            </a:pPr>
            <a:endParaRPr sz="900" dirty="0">
              <a:latin typeface="Agency FB"/>
              <a:ea typeface="Agency FB"/>
              <a:cs typeface="Agency FB"/>
              <a:sym typeface="Agency FB"/>
            </a:endParaRPr>
          </a:p>
        </p:txBody>
      </p:sp>
      <p:sp>
        <p:nvSpPr>
          <p:cNvPr id="68" name="Klondike Bank &amp; Trust"/>
          <p:cNvSpPr txBox="1"/>
          <p:nvPr/>
        </p:nvSpPr>
        <p:spPr>
          <a:xfrm>
            <a:off x="3429000" y="3965150"/>
            <a:ext cx="1850193" cy="225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700"/>
              </a:spcBef>
              <a:defRPr sz="1200">
                <a:latin typeface="+mn-lt"/>
                <a:ea typeface="+mn-ea"/>
                <a:cs typeface="+mn-cs"/>
                <a:sym typeface="Times New Roman"/>
              </a:defRPr>
            </a:pPr>
            <a:r>
              <a:rPr sz="900" dirty="0"/>
              <a:t>Klondike Bank &amp; Trust</a:t>
            </a:r>
          </a:p>
          <a:p>
            <a:pPr>
              <a:spcBef>
                <a:spcPts val="1400"/>
              </a:spcBef>
              <a:defRPr b="0">
                <a:latin typeface="+mn-lt"/>
                <a:ea typeface="+mn-ea"/>
                <a:cs typeface="+mn-cs"/>
                <a:sym typeface="Times New Roman"/>
              </a:defRPr>
            </a:pPr>
            <a:r>
              <a:rPr dirty="0"/>
              <a:t> </a:t>
            </a:r>
          </a:p>
        </p:txBody>
      </p:sp>
      <p:sp>
        <p:nvSpPr>
          <p:cNvPr id="69" name="Klondike Bank &amp; Trust"/>
          <p:cNvSpPr txBox="1"/>
          <p:nvPr/>
        </p:nvSpPr>
        <p:spPr>
          <a:xfrm>
            <a:off x="5331465" y="3960170"/>
            <a:ext cx="535935" cy="230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700"/>
              </a:spcBef>
              <a:defRPr sz="1200">
                <a:latin typeface="+mn-lt"/>
                <a:ea typeface="+mn-ea"/>
                <a:cs typeface="+mn-cs"/>
                <a:sym typeface="Times New Roman"/>
              </a:defRPr>
            </a:pPr>
            <a:r>
              <a:rPr lang="en-US" sz="900" dirty="0"/>
              <a:t>01/07/17</a:t>
            </a:r>
            <a:endParaRPr dirty="0"/>
          </a:p>
        </p:txBody>
      </p:sp>
      <p:sp>
        <p:nvSpPr>
          <p:cNvPr id="70" name="Klondike Bank &amp; Trust"/>
          <p:cNvSpPr txBox="1"/>
          <p:nvPr/>
        </p:nvSpPr>
        <p:spPr>
          <a:xfrm>
            <a:off x="3433239" y="4162911"/>
            <a:ext cx="2462606" cy="2659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700"/>
              </a:spcBef>
              <a:defRPr sz="1200">
                <a:latin typeface="+mn-lt"/>
                <a:ea typeface="+mn-ea"/>
                <a:cs typeface="+mn-cs"/>
                <a:sym typeface="Times New Roman"/>
              </a:defRPr>
            </a:pPr>
            <a:r>
              <a:rPr lang="en-US" sz="900" dirty="0"/>
              <a:t>981 Washington Street Presque Isle ME 04769</a:t>
            </a:r>
            <a:endParaRPr sz="900" dirty="0"/>
          </a:p>
          <a:p>
            <a:pPr>
              <a:spcBef>
                <a:spcPts val="1400"/>
              </a:spcBef>
              <a:defRPr b="0">
                <a:latin typeface="+mn-lt"/>
                <a:ea typeface="+mn-ea"/>
                <a:cs typeface="+mn-cs"/>
                <a:sym typeface="Times New Roman"/>
              </a:defRPr>
            </a:pPr>
            <a:r>
              <a:rPr dirty="0"/>
              <a:t> </a:t>
            </a:r>
          </a:p>
        </p:txBody>
      </p:sp>
      <p:sp>
        <p:nvSpPr>
          <p:cNvPr id="71" name="TextBox 70"/>
          <p:cNvSpPr txBox="1"/>
          <p:nvPr/>
        </p:nvSpPr>
        <p:spPr>
          <a:xfrm>
            <a:off x="4241799" y="5445190"/>
            <a:ext cx="850552"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000000"/>
                </a:solidFill>
                <a:effectLst/>
                <a:uFillTx/>
                <a:latin typeface="Segoe Script" panose="020B0504020000000003" pitchFamily="34" charset="0"/>
                <a:sym typeface="Candara"/>
              </a:rPr>
              <a:t>Angela Smith</a:t>
            </a:r>
          </a:p>
        </p:txBody>
      </p:sp>
      <p:sp>
        <p:nvSpPr>
          <p:cNvPr id="73" name="George MacAfee"/>
          <p:cNvSpPr txBox="1"/>
          <p:nvPr/>
        </p:nvSpPr>
        <p:spPr>
          <a:xfrm>
            <a:off x="3538304" y="5410200"/>
            <a:ext cx="728896"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b="0">
                <a:latin typeface="Edwardian Script ITC"/>
                <a:ea typeface="Edwardian Script ITC"/>
                <a:cs typeface="Edwardian Script ITC"/>
                <a:sym typeface="Edwardian Script ITC"/>
              </a:defRPr>
            </a:lvl1pPr>
          </a:lstStyle>
          <a:p>
            <a:r>
              <a:rPr lang="en-US" sz="1000" dirty="0"/>
              <a:t>Richard Smith</a:t>
            </a:r>
            <a:endParaRPr sz="1000" dirty="0"/>
          </a:p>
        </p:txBody>
      </p:sp>
      <p:sp>
        <p:nvSpPr>
          <p:cNvPr id="74" name="12/24/2013"/>
          <p:cNvSpPr txBox="1"/>
          <p:nvPr/>
        </p:nvSpPr>
        <p:spPr>
          <a:xfrm>
            <a:off x="5302954" y="5416551"/>
            <a:ext cx="838200" cy="2154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800" dirty="0"/>
              <a:t>01/07/17</a:t>
            </a:r>
            <a:endParaRPr sz="800" dirty="0"/>
          </a:p>
        </p:txBody>
      </p:sp>
      <p:sp>
        <p:nvSpPr>
          <p:cNvPr id="75" name=""/>
          <p:cNvSpPr txBox="1"/>
          <p:nvPr/>
        </p:nvSpPr>
        <p:spPr>
          <a:xfrm>
            <a:off x="6096000" y="5225625"/>
            <a:ext cx="358141" cy="345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lgn="ctr">
              <a:defRPr sz="2000" b="0">
                <a:solidFill>
                  <a:srgbClr val="0000FF"/>
                </a:solidFill>
                <a:latin typeface="Webdings"/>
                <a:ea typeface="Webdings"/>
                <a:cs typeface="Webdings"/>
                <a:sym typeface="Webdings"/>
              </a:defRPr>
            </a:lvl1pPr>
          </a:lstStyle>
          <a:p>
            <a:r>
              <a:rPr dirty="0"/>
              <a:t></a:t>
            </a:r>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33</a:t>
            </a:fld>
            <a:endParaRPr lang="en-US" dirty="0"/>
          </a:p>
        </p:txBody>
      </p:sp>
    </p:spTree>
    <p:extLst>
      <p:ext uri="{BB962C8B-B14F-4D97-AF65-F5344CB8AC3E}">
        <p14:creationId xmlns:p14="http://schemas.microsoft.com/office/powerpoint/2010/main" val="415514331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E777B-33C5-45B8-8085-062068845573}"/>
              </a:ext>
            </a:extLst>
          </p:cNvPr>
          <p:cNvPicPr>
            <a:picLocks noChangeAspect="1"/>
          </p:cNvPicPr>
          <p:nvPr/>
        </p:nvPicPr>
        <p:blipFill>
          <a:blip r:embed="rId3"/>
          <a:stretch>
            <a:fillRect/>
          </a:stretch>
        </p:blipFill>
        <p:spPr>
          <a:xfrm>
            <a:off x="2348941" y="1371602"/>
            <a:ext cx="4416913" cy="5707667"/>
          </a:xfrm>
          <a:prstGeom prst="rect">
            <a:avLst/>
          </a:prstGeom>
        </p:spPr>
      </p:pic>
      <p:sp>
        <p:nvSpPr>
          <p:cNvPr id="618" name="Odometer Information MVT-32"/>
          <p:cNvSpPr txBox="1">
            <a:spLocks noGrp="1"/>
          </p:cNvSpPr>
          <p:nvPr>
            <p:ph type="title" idx="4294967295"/>
          </p:nvPr>
        </p:nvSpPr>
        <p:spPr>
          <a:xfrm>
            <a:off x="228600" y="228600"/>
            <a:ext cx="8610600" cy="1143002"/>
          </a:xfrm>
          <a:prstGeom prst="rect">
            <a:avLst/>
          </a:prstGeom>
        </p:spPr>
        <p:txBody>
          <a:bodyPr>
            <a:normAutofit fontScale="90000"/>
          </a:bodyPr>
          <a:lstStyle/>
          <a:p>
            <a:pPr>
              <a:defRPr sz="3600" b="1">
                <a:solidFill>
                  <a:srgbClr val="000000"/>
                </a:solidFill>
                <a:latin typeface="+mn-lt"/>
                <a:ea typeface="+mn-ea"/>
                <a:cs typeface="+mn-cs"/>
                <a:sym typeface="Times New Roman"/>
              </a:defRPr>
            </a:pPr>
            <a:r>
              <a:rPr dirty="0"/>
              <a:t>Odometer Information</a:t>
            </a:r>
            <a:br>
              <a:rPr dirty="0"/>
            </a:br>
            <a:r>
              <a:rPr dirty="0"/>
              <a:t>MVT-32</a:t>
            </a:r>
          </a:p>
        </p:txBody>
      </p:sp>
      <p:sp>
        <p:nvSpPr>
          <p:cNvPr id="626" name="MVT-32 is used when questionable odometer readings occur or when an odometer  discrepancy is listed on the MVT-2"/>
          <p:cNvSpPr txBox="1"/>
          <p:nvPr/>
        </p:nvSpPr>
        <p:spPr>
          <a:xfrm>
            <a:off x="6880049" y="2599954"/>
            <a:ext cx="2035351" cy="258532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400"/>
              </a:spcBef>
              <a:defRPr>
                <a:latin typeface="+mn-lt"/>
                <a:ea typeface="+mn-ea"/>
                <a:cs typeface="+mn-cs"/>
                <a:sym typeface="Times New Roman"/>
              </a:defRPr>
            </a:lvl1pPr>
          </a:lstStyle>
          <a:p>
            <a:pPr>
              <a:spcBef>
                <a:spcPts val="0"/>
              </a:spcBef>
            </a:pPr>
            <a:r>
              <a:rPr sz="1800" dirty="0"/>
              <a:t>MVT-32 is </a:t>
            </a:r>
            <a:endParaRPr lang="en-US" sz="1800" dirty="0"/>
          </a:p>
          <a:p>
            <a:pPr>
              <a:spcBef>
                <a:spcPts val="0"/>
              </a:spcBef>
            </a:pPr>
            <a:r>
              <a:rPr lang="en-US" sz="1800" dirty="0"/>
              <a:t>u</a:t>
            </a:r>
            <a:r>
              <a:rPr sz="1800" dirty="0"/>
              <a:t>sed</a:t>
            </a:r>
            <a:r>
              <a:rPr lang="en-US" sz="1800" dirty="0"/>
              <a:t> </a:t>
            </a:r>
            <a:r>
              <a:rPr sz="1800" dirty="0"/>
              <a:t>when </a:t>
            </a:r>
            <a:r>
              <a:rPr lang="en-US" sz="1800" dirty="0"/>
              <a:t>a </a:t>
            </a:r>
          </a:p>
          <a:p>
            <a:pPr>
              <a:spcBef>
                <a:spcPts val="0"/>
              </a:spcBef>
            </a:pPr>
            <a:r>
              <a:rPr sz="1800" dirty="0"/>
              <a:t>questionable</a:t>
            </a:r>
            <a:endParaRPr lang="en-US" sz="1800" dirty="0"/>
          </a:p>
          <a:p>
            <a:pPr>
              <a:spcBef>
                <a:spcPts val="0"/>
              </a:spcBef>
            </a:pPr>
            <a:r>
              <a:rPr sz="1800" dirty="0"/>
              <a:t>odometer reading</a:t>
            </a:r>
            <a:endParaRPr lang="en-US" sz="1800" dirty="0"/>
          </a:p>
          <a:p>
            <a:pPr>
              <a:spcBef>
                <a:spcPts val="0"/>
              </a:spcBef>
            </a:pPr>
            <a:r>
              <a:rPr lang="en-US" sz="1800" dirty="0"/>
              <a:t>o</a:t>
            </a:r>
            <a:r>
              <a:rPr sz="1800" dirty="0"/>
              <a:t>ccur</a:t>
            </a:r>
            <a:r>
              <a:rPr lang="en-US" sz="1800" dirty="0"/>
              <a:t>s on the</a:t>
            </a:r>
          </a:p>
          <a:p>
            <a:pPr>
              <a:spcBef>
                <a:spcPts val="0"/>
              </a:spcBef>
            </a:pPr>
            <a:r>
              <a:rPr lang="en-US" sz="1800" dirty="0"/>
              <a:t>MVT-2</a:t>
            </a:r>
            <a:r>
              <a:rPr sz="1800" dirty="0"/>
              <a:t> or when </a:t>
            </a:r>
            <a:r>
              <a:rPr lang="en-US" sz="1800" dirty="0"/>
              <a:t>an odometer is </a:t>
            </a:r>
          </a:p>
          <a:p>
            <a:pPr>
              <a:spcBef>
                <a:spcPts val="0"/>
              </a:spcBef>
            </a:pPr>
            <a:r>
              <a:rPr lang="en-US" sz="1800" dirty="0"/>
              <a:t>non-functional and replaced. </a:t>
            </a:r>
            <a:endParaRPr sz="1800" dirty="0"/>
          </a:p>
        </p:txBody>
      </p:sp>
      <p:sp>
        <p:nvSpPr>
          <p:cNvPr id="627" name="5  6  7   8   9"/>
          <p:cNvSpPr txBox="1"/>
          <p:nvPr/>
        </p:nvSpPr>
        <p:spPr>
          <a:xfrm>
            <a:off x="3511550" y="2854325"/>
            <a:ext cx="83185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endParaRPr dirty="0"/>
          </a:p>
        </p:txBody>
      </p:sp>
      <p:sp>
        <p:nvSpPr>
          <p:cNvPr id="628" name="George MacAfee   34 Spruce Street    Augusta, ME  04330"/>
          <p:cNvSpPr txBox="1"/>
          <p:nvPr/>
        </p:nvSpPr>
        <p:spPr>
          <a:xfrm>
            <a:off x="2702308" y="2343048"/>
            <a:ext cx="3810000" cy="25391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700"/>
              </a:spcBef>
              <a:defRPr sz="1000">
                <a:latin typeface="+mn-lt"/>
                <a:ea typeface="+mn-ea"/>
                <a:cs typeface="+mn-cs"/>
                <a:sym typeface="Times New Roman"/>
              </a:defRPr>
            </a:pPr>
            <a:r>
              <a:rPr lang="en-US" sz="1050" dirty="0"/>
              <a:t>Richard &amp; Angela Smith  95 Chestnut St Augusta Me 04330</a:t>
            </a:r>
            <a:endParaRPr sz="1050" dirty="0"/>
          </a:p>
        </p:txBody>
      </p:sp>
      <p:sp>
        <p:nvSpPr>
          <p:cNvPr id="629" name="12       FORD        2FMZU7EF3CFB79954                            02/18/2013"/>
          <p:cNvSpPr txBox="1"/>
          <p:nvPr/>
        </p:nvSpPr>
        <p:spPr>
          <a:xfrm>
            <a:off x="2590800" y="2102556"/>
            <a:ext cx="41910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600"/>
              </a:spcBef>
              <a:defRPr sz="1000">
                <a:latin typeface="+mn-lt"/>
                <a:ea typeface="+mn-ea"/>
                <a:cs typeface="+mn-cs"/>
                <a:sym typeface="Times New Roman"/>
              </a:defRPr>
            </a:pPr>
            <a:r>
              <a:rPr lang="en-US" dirty="0"/>
              <a:t>2018</a:t>
            </a:r>
            <a:r>
              <a:rPr dirty="0"/>
              <a:t>    </a:t>
            </a:r>
            <a:r>
              <a:rPr lang="en-US" dirty="0"/>
              <a:t> TOYO</a:t>
            </a:r>
            <a:r>
              <a:rPr dirty="0"/>
              <a:t> </a:t>
            </a:r>
            <a:r>
              <a:rPr lang="en-US" sz="1000" dirty="0">
                <a:sym typeface="Times New Roman"/>
              </a:rPr>
              <a:t>                   5TFSZ5AN3JX084629</a:t>
            </a:r>
            <a:r>
              <a:rPr dirty="0"/>
              <a:t>                 </a:t>
            </a:r>
            <a:r>
              <a:rPr lang="en-US" dirty="0"/>
              <a:t>01/01/17</a:t>
            </a:r>
            <a:r>
              <a:rPr sz="900" dirty="0"/>
              <a:t>  </a:t>
            </a:r>
            <a:r>
              <a:rPr dirty="0"/>
              <a:t> </a:t>
            </a:r>
          </a:p>
        </p:txBody>
      </p:sp>
      <p:sp>
        <p:nvSpPr>
          <p:cNvPr id="630" name="5  6  7   8   9"/>
          <p:cNvSpPr txBox="1"/>
          <p:nvPr/>
        </p:nvSpPr>
        <p:spPr>
          <a:xfrm>
            <a:off x="3505200" y="4492625"/>
            <a:ext cx="83185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endParaRPr dirty="0"/>
          </a:p>
        </p:txBody>
      </p:sp>
      <p:sp>
        <p:nvSpPr>
          <p:cNvPr id="631" name="5  4  6   7   7"/>
          <p:cNvSpPr txBox="1"/>
          <p:nvPr/>
        </p:nvSpPr>
        <p:spPr>
          <a:xfrm>
            <a:off x="3505200" y="4165600"/>
            <a:ext cx="83185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endParaRPr dirty="0"/>
          </a:p>
        </p:txBody>
      </p:sp>
      <p:sp>
        <p:nvSpPr>
          <p:cNvPr id="632" name="2  1   1   2"/>
          <p:cNvSpPr txBox="1"/>
          <p:nvPr/>
        </p:nvSpPr>
        <p:spPr>
          <a:xfrm>
            <a:off x="3505200" y="4330700"/>
            <a:ext cx="83185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dirty="0"/>
              <a:t>    </a:t>
            </a:r>
          </a:p>
        </p:txBody>
      </p:sp>
      <p:sp>
        <p:nvSpPr>
          <p:cNvPr id="633" name="2/20/2013   Thomas Davis          Thomas Davis, Owner"/>
          <p:cNvSpPr txBox="1"/>
          <p:nvPr/>
        </p:nvSpPr>
        <p:spPr>
          <a:xfrm>
            <a:off x="2847624" y="5113866"/>
            <a:ext cx="36576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600"/>
              </a:spcBef>
              <a:defRPr sz="1000">
                <a:latin typeface="+mn-lt"/>
                <a:ea typeface="+mn-ea"/>
                <a:cs typeface="+mn-cs"/>
                <a:sym typeface="Times New Roman"/>
              </a:defRPr>
            </a:pPr>
            <a:r>
              <a:rPr lang="en-US" dirty="0"/>
              <a:t>01/01/17                                                           Henry Davis       </a:t>
            </a:r>
            <a:endParaRPr dirty="0"/>
          </a:p>
        </p:txBody>
      </p:sp>
      <p:sp>
        <p:nvSpPr>
          <p:cNvPr id="634" name="Davis Radiator Repair"/>
          <p:cNvSpPr txBox="1"/>
          <p:nvPr/>
        </p:nvSpPr>
        <p:spPr>
          <a:xfrm>
            <a:off x="2870202" y="5323416"/>
            <a:ext cx="22098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dirty="0"/>
              <a:t>            </a:t>
            </a:r>
            <a:r>
              <a:rPr dirty="0"/>
              <a:t>Davis </a:t>
            </a:r>
            <a:r>
              <a:rPr lang="en-US" dirty="0"/>
              <a:t>Auto</a:t>
            </a:r>
            <a:r>
              <a:rPr dirty="0"/>
              <a:t> Repair</a:t>
            </a:r>
          </a:p>
        </p:txBody>
      </p:sp>
      <p:sp>
        <p:nvSpPr>
          <p:cNvPr id="635" name="36"/>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2" name="George MacAfee"/>
          <p:cNvSpPr txBox="1"/>
          <p:nvPr/>
        </p:nvSpPr>
        <p:spPr>
          <a:xfrm>
            <a:off x="3659660" y="5116689"/>
            <a:ext cx="728896"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b="0">
                <a:latin typeface="Edwardian Script ITC"/>
                <a:ea typeface="Edwardian Script ITC"/>
                <a:cs typeface="Edwardian Script ITC"/>
                <a:sym typeface="Edwardian Script ITC"/>
              </a:defRPr>
            </a:lvl1pPr>
          </a:lstStyle>
          <a:p>
            <a:r>
              <a:rPr lang="en-US" sz="1000" dirty="0"/>
              <a:t> Henry Davis</a:t>
            </a:r>
            <a:endParaRPr sz="1000" dirty="0"/>
          </a:p>
        </p:txBody>
      </p:sp>
      <p:cxnSp>
        <p:nvCxnSpPr>
          <p:cNvPr id="5" name="Straight Arrow Connector 4"/>
          <p:cNvCxnSpPr>
            <a:cxnSpLocks/>
          </p:cNvCxnSpPr>
          <p:nvPr/>
        </p:nvCxnSpPr>
        <p:spPr>
          <a:xfrm flipV="1">
            <a:off x="1487435" y="4681174"/>
            <a:ext cx="1117706" cy="502657"/>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TextBox 7"/>
          <p:cNvSpPr txBox="1"/>
          <p:nvPr/>
        </p:nvSpPr>
        <p:spPr>
          <a:xfrm>
            <a:off x="143398" y="5638800"/>
            <a:ext cx="214898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sym typeface="Candara"/>
              </a:rPr>
              <a:t>If Repaired/Replaced</a:t>
            </a:r>
          </a:p>
          <a:p>
            <a:pPr marL="0" marR="0" indent="0" algn="l" defTabSz="914400" rtl="0" fontAlgn="auto" latinLnBrk="0" hangingPunct="0">
              <a:lnSpc>
                <a:spcPct val="100000"/>
              </a:lnSpc>
              <a:spcBef>
                <a:spcPts val="0"/>
              </a:spcBef>
              <a:spcAft>
                <a:spcPts val="0"/>
              </a:spcAft>
              <a:buClrTx/>
              <a:buSzTx/>
              <a:buFontTx/>
              <a:buNone/>
              <a:tabLst/>
            </a:pPr>
            <a:r>
              <a:rPr lang="en-US" sz="1800" dirty="0"/>
              <a:t>Odometer set at</a:t>
            </a:r>
            <a:endParaRPr kumimoji="0" lang="en-US" sz="1800" b="1" i="0" u="none" strike="noStrike" cap="none" spc="0" normalizeH="0" baseline="0" dirty="0">
              <a:ln>
                <a:noFill/>
              </a:ln>
              <a:solidFill>
                <a:srgbClr val="000000"/>
              </a:solidFill>
              <a:effectLst/>
              <a:uFillTx/>
              <a:sym typeface="Candara"/>
            </a:endParaRPr>
          </a:p>
        </p:txBody>
      </p:sp>
      <p:cxnSp>
        <p:nvCxnSpPr>
          <p:cNvPr id="30" name="Straight Arrow Connector 29"/>
          <p:cNvCxnSpPr>
            <a:cxnSpLocks/>
          </p:cNvCxnSpPr>
          <p:nvPr/>
        </p:nvCxnSpPr>
        <p:spPr>
          <a:xfrm flipV="1">
            <a:off x="1542992" y="4899023"/>
            <a:ext cx="1149092" cy="1415205"/>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Straight Arrow Connector 30"/>
          <p:cNvCxnSpPr>
            <a:cxnSpLocks/>
          </p:cNvCxnSpPr>
          <p:nvPr/>
        </p:nvCxnSpPr>
        <p:spPr>
          <a:xfrm>
            <a:off x="1076396" y="3973990"/>
            <a:ext cx="1465124" cy="531947"/>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0" name="TextBox 9"/>
          <p:cNvSpPr txBox="1"/>
          <p:nvPr/>
        </p:nvSpPr>
        <p:spPr>
          <a:xfrm>
            <a:off x="143398" y="4419600"/>
            <a:ext cx="183780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ndara"/>
                <a:ea typeface="Candara"/>
                <a:cs typeface="Candara"/>
                <a:sym typeface="Candara"/>
              </a:rPr>
              <a:t>Miles driven </a:t>
            </a:r>
          </a:p>
          <a:p>
            <a:pPr marL="0" marR="0" indent="0" algn="l" defTabSz="914400" rtl="0" fontAlgn="auto" latinLnBrk="0" hangingPunct="0">
              <a:lnSpc>
                <a:spcPct val="100000"/>
              </a:lnSpc>
              <a:spcBef>
                <a:spcPts val="0"/>
              </a:spcBef>
              <a:spcAft>
                <a:spcPts val="0"/>
              </a:spcAft>
              <a:buClrTx/>
              <a:buSzTx/>
              <a:buFontTx/>
              <a:buNone/>
              <a:tabLst/>
            </a:pPr>
            <a:r>
              <a:rPr lang="en-US" sz="1800" dirty="0"/>
              <a:t>w</a:t>
            </a:r>
            <a:r>
              <a:rPr kumimoji="0" lang="en-US" sz="1800" b="1" i="0" u="none" strike="noStrike" cap="none" spc="0" normalizeH="0" baseline="0" dirty="0">
                <a:ln>
                  <a:noFill/>
                </a:ln>
                <a:solidFill>
                  <a:srgbClr val="000000"/>
                </a:solidFill>
                <a:effectLst/>
                <a:uFillTx/>
                <a:latin typeface="Candara"/>
                <a:ea typeface="Candara"/>
                <a:cs typeface="Candara"/>
                <a:sym typeface="Candara"/>
              </a:rPr>
              <a:t>hile odometer </a:t>
            </a:r>
          </a:p>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ndara"/>
                <a:ea typeface="Candara"/>
                <a:cs typeface="Candara"/>
                <a:sym typeface="Candara"/>
              </a:rPr>
              <a:t>not working </a:t>
            </a:r>
          </a:p>
        </p:txBody>
      </p:sp>
      <p:sp>
        <p:nvSpPr>
          <p:cNvPr id="13" name="TextBox 12"/>
          <p:cNvSpPr txBox="1"/>
          <p:nvPr/>
        </p:nvSpPr>
        <p:spPr>
          <a:xfrm>
            <a:off x="143398" y="3191214"/>
            <a:ext cx="203200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ndara"/>
                <a:ea typeface="Candara"/>
                <a:cs typeface="Candara"/>
                <a:sym typeface="Candara"/>
              </a:rPr>
              <a:t>Odometer reading when stopped </a:t>
            </a:r>
          </a:p>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andara"/>
                <a:ea typeface="Candara"/>
                <a:cs typeface="Candara"/>
                <a:sym typeface="Candara"/>
              </a:rPr>
              <a:t>working</a:t>
            </a:r>
          </a:p>
        </p:txBody>
      </p:sp>
      <p:sp>
        <p:nvSpPr>
          <p:cNvPr id="17" name="Rectangle 16"/>
          <p:cNvSpPr/>
          <p:nvPr/>
        </p:nvSpPr>
        <p:spPr>
          <a:xfrm>
            <a:off x="2409031" y="4330701"/>
            <a:ext cx="4191000" cy="753372"/>
          </a:xfrm>
          <a:prstGeom prst="rect">
            <a:avLst/>
          </a:prstGeom>
          <a:noFill/>
          <a:ln w="47625" cap="flat" cmpd="sng">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2" name="Slide Number Placeholder 1"/>
          <p:cNvSpPr>
            <a:spLocks noGrp="1"/>
          </p:cNvSpPr>
          <p:nvPr>
            <p:ph type="sldNum" sz="quarter" idx="2"/>
          </p:nvPr>
        </p:nvSpPr>
        <p:spPr>
          <a:xfrm>
            <a:off x="8830458" y="6626860"/>
            <a:ext cx="237342" cy="231140"/>
          </a:xfrm>
        </p:spPr>
        <p:txBody>
          <a:bodyPr/>
          <a:lstStyle/>
          <a:p>
            <a:fld id="{86CB4B4D-7CA3-9044-876B-883B54F8677D}" type="slidenum">
              <a:rPr lang="en-US" smtClean="0"/>
              <a:t>34</a:t>
            </a:fld>
            <a:endParaRPr lang="en-US" dirty="0"/>
          </a:p>
        </p:txBody>
      </p:sp>
    </p:spTree>
    <p:extLst>
      <p:ext uri="{BB962C8B-B14F-4D97-AF65-F5344CB8AC3E}">
        <p14:creationId xmlns:p14="http://schemas.microsoft.com/office/powerpoint/2010/main" val="381551244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Affidavit of Repossession Reverse of Maine Title."/>
          <p:cNvSpPr txBox="1">
            <a:spLocks noGrp="1"/>
          </p:cNvSpPr>
          <p:nvPr>
            <p:ph type="title" idx="4294967295"/>
          </p:nvPr>
        </p:nvSpPr>
        <p:spPr>
          <a:xfrm>
            <a:off x="228600" y="239889"/>
            <a:ext cx="8686800" cy="1252538"/>
          </a:xfrm>
          <a:prstGeom prst="rect">
            <a:avLst/>
          </a:prstGeom>
        </p:spPr>
        <p:txBody>
          <a:bodyPr>
            <a:normAutofit fontScale="90000"/>
          </a:bodyPr>
          <a:lstStyle/>
          <a:p>
            <a:pPr defTabSz="850391">
              <a:defRPr sz="4092" b="1">
                <a:solidFill>
                  <a:srgbClr val="000000"/>
                </a:solidFill>
                <a:latin typeface="+mn-lt"/>
                <a:ea typeface="+mn-ea"/>
                <a:cs typeface="+mn-cs"/>
                <a:sym typeface="Times New Roman"/>
              </a:defRPr>
            </a:pPr>
            <a:r>
              <a:rPr sz="4000" dirty="0"/>
              <a:t>Affidavit</a:t>
            </a:r>
            <a:r>
              <a:rPr dirty="0"/>
              <a:t> of Repossession</a:t>
            </a:r>
            <a:br>
              <a:rPr dirty="0"/>
            </a:br>
            <a:r>
              <a:rPr sz="4000" dirty="0"/>
              <a:t>Reverse</a:t>
            </a:r>
            <a:r>
              <a:rPr dirty="0"/>
              <a:t> of Maine Title.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905000"/>
            <a:ext cx="3858208" cy="4724400"/>
          </a:xfrm>
          <a:prstGeom prst="rect">
            <a:avLst/>
          </a:prstGeom>
        </p:spPr>
      </p:pic>
      <p:sp>
        <p:nvSpPr>
          <p:cNvPr id="3" name="Oval 2"/>
          <p:cNvSpPr/>
          <p:nvPr/>
        </p:nvSpPr>
        <p:spPr>
          <a:xfrm>
            <a:off x="2690091" y="4763389"/>
            <a:ext cx="4017818" cy="1781907"/>
          </a:xfrm>
          <a:prstGeom prst="ellipse">
            <a:avLst/>
          </a:prstGeom>
          <a:noFill/>
          <a:ln w="635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5" name="Slide Number Placeholder 4"/>
          <p:cNvSpPr>
            <a:spLocks noGrp="1"/>
          </p:cNvSpPr>
          <p:nvPr>
            <p:ph type="sldNum" sz="quarter" idx="2"/>
          </p:nvPr>
        </p:nvSpPr>
        <p:spPr>
          <a:xfrm>
            <a:off x="8830458" y="6626860"/>
            <a:ext cx="237342" cy="231140"/>
          </a:xfrm>
        </p:spPr>
        <p:txBody>
          <a:bodyPr/>
          <a:lstStyle/>
          <a:p>
            <a:fld id="{86CB4B4D-7CA3-9044-876B-883B54F8677D}" type="slidenum">
              <a:rPr lang="en-US" smtClean="0"/>
              <a:t>35</a:t>
            </a:fld>
            <a:endParaRPr lang="en-US" dirty="0"/>
          </a:p>
        </p:txBody>
      </p:sp>
    </p:spTree>
    <p:extLst>
      <p:ext uri="{BB962C8B-B14F-4D97-AF65-F5344CB8AC3E}">
        <p14:creationId xmlns:p14="http://schemas.microsoft.com/office/powerpoint/2010/main" val="323370922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66044A-1D28-459C-BCD3-137074EA3974}"/>
              </a:ext>
            </a:extLst>
          </p:cNvPr>
          <p:cNvPicPr>
            <a:picLocks noChangeAspect="1"/>
          </p:cNvPicPr>
          <p:nvPr/>
        </p:nvPicPr>
        <p:blipFill>
          <a:blip r:embed="rId3"/>
          <a:stretch>
            <a:fillRect/>
          </a:stretch>
        </p:blipFill>
        <p:spPr>
          <a:xfrm>
            <a:off x="1099266" y="1562575"/>
            <a:ext cx="4347003" cy="5001168"/>
          </a:xfrm>
          <a:prstGeom prst="rect">
            <a:avLst/>
          </a:prstGeom>
        </p:spPr>
      </p:pic>
      <p:sp>
        <p:nvSpPr>
          <p:cNvPr id="640" name="Affidavit of Repossession MVT-5"/>
          <p:cNvSpPr txBox="1">
            <a:spLocks noGrp="1"/>
          </p:cNvSpPr>
          <p:nvPr>
            <p:ph type="title" idx="4294967295"/>
          </p:nvPr>
        </p:nvSpPr>
        <p:spPr>
          <a:xfrm>
            <a:off x="228600" y="247825"/>
            <a:ext cx="8686800" cy="1252538"/>
          </a:xfrm>
          <a:prstGeom prst="rect">
            <a:avLst/>
          </a:prstGeom>
        </p:spPr>
        <p:txBody>
          <a:bodyPr>
            <a:normAutofit/>
          </a:bodyPr>
          <a:lstStyle/>
          <a:p>
            <a:pPr>
              <a:defRPr sz="3600" b="1">
                <a:solidFill>
                  <a:srgbClr val="000000"/>
                </a:solidFill>
                <a:latin typeface="+mn-lt"/>
                <a:ea typeface="+mn-ea"/>
                <a:cs typeface="+mn-cs"/>
                <a:sym typeface="Times New Roman"/>
              </a:defRPr>
            </a:pPr>
            <a:r>
              <a:rPr sz="3600" dirty="0"/>
              <a:t>Affidavit</a:t>
            </a:r>
            <a:r>
              <a:rPr dirty="0"/>
              <a:t> of Repossession</a:t>
            </a:r>
            <a:br>
              <a:rPr dirty="0"/>
            </a:br>
            <a:r>
              <a:rPr dirty="0"/>
              <a:t>MVT-5</a:t>
            </a:r>
          </a:p>
        </p:txBody>
      </p:sp>
      <p:pic>
        <p:nvPicPr>
          <p:cNvPr id="641" name="Checkmark_2" descr="Checkmark_2"/>
          <p:cNvPicPr>
            <a:picLocks noChangeAspect="1"/>
          </p:cNvPicPr>
          <p:nvPr/>
        </p:nvPicPr>
        <p:blipFill>
          <a:blip r:embed="rId4"/>
          <a:stretch>
            <a:fillRect/>
          </a:stretch>
        </p:blipFill>
        <p:spPr>
          <a:xfrm>
            <a:off x="1301750" y="3469219"/>
            <a:ext cx="180975" cy="171450"/>
          </a:xfrm>
          <a:prstGeom prst="rect">
            <a:avLst/>
          </a:prstGeom>
          <a:ln w="12700">
            <a:miter lim="400000"/>
          </a:ln>
        </p:spPr>
      </p:pic>
      <p:sp>
        <p:nvSpPr>
          <p:cNvPr id="647" name="12/05/2013"/>
          <p:cNvSpPr txBox="1"/>
          <p:nvPr/>
        </p:nvSpPr>
        <p:spPr>
          <a:xfrm>
            <a:off x="5355349" y="3408187"/>
            <a:ext cx="8890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dirty="0"/>
              <a:t>08/05/17</a:t>
            </a:r>
            <a:endParaRPr dirty="0"/>
          </a:p>
        </p:txBody>
      </p:sp>
      <p:sp>
        <p:nvSpPr>
          <p:cNvPr id="649" name="10/11/12"/>
          <p:cNvSpPr txBox="1"/>
          <p:nvPr/>
        </p:nvSpPr>
        <p:spPr>
          <a:xfrm>
            <a:off x="1828800" y="2476500"/>
            <a:ext cx="1066800"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000" dirty="0"/>
              <a:t>01/07/17</a:t>
            </a:r>
            <a:endParaRPr sz="1000" dirty="0"/>
          </a:p>
        </p:txBody>
      </p:sp>
      <p:grpSp>
        <p:nvGrpSpPr>
          <p:cNvPr id="655" name="Group"/>
          <p:cNvGrpSpPr/>
          <p:nvPr/>
        </p:nvGrpSpPr>
        <p:grpSpPr>
          <a:xfrm>
            <a:off x="1596922" y="1933574"/>
            <a:ext cx="4430321" cy="465260"/>
            <a:chOff x="215692" y="0"/>
            <a:chExt cx="6399007" cy="465258"/>
          </a:xfrm>
        </p:grpSpPr>
        <p:sp>
          <p:nvSpPr>
            <p:cNvPr id="651" name="Klondike Bank &amp; Trust"/>
            <p:cNvSpPr txBox="1"/>
            <p:nvPr/>
          </p:nvSpPr>
          <p:spPr>
            <a:xfrm>
              <a:off x="2895598" y="79375"/>
              <a:ext cx="2133599" cy="215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800" dirty="0"/>
                <a:t>Klondike Bank &amp; Trust</a:t>
              </a:r>
            </a:p>
          </p:txBody>
        </p:sp>
        <p:sp>
          <p:nvSpPr>
            <p:cNvPr id="652" name="981 Washington Street, Presque Isle, ME  04769"/>
            <p:cNvSpPr txBox="1"/>
            <p:nvPr/>
          </p:nvSpPr>
          <p:spPr>
            <a:xfrm>
              <a:off x="2713674" y="249817"/>
              <a:ext cx="3901025" cy="215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800" dirty="0"/>
                <a:t>   </a:t>
              </a:r>
              <a:r>
                <a:rPr sz="800" dirty="0"/>
                <a:t>981 Washington Street, Presque Isle, ME  04769</a:t>
              </a:r>
            </a:p>
          </p:txBody>
        </p:sp>
        <p:sp>
          <p:nvSpPr>
            <p:cNvPr id="653" name="12/05/13"/>
            <p:cNvSpPr txBox="1"/>
            <p:nvPr/>
          </p:nvSpPr>
          <p:spPr>
            <a:xfrm>
              <a:off x="215692" y="0"/>
              <a:ext cx="906143"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900" dirty="0"/>
                <a:t>08</a:t>
              </a:r>
              <a:r>
                <a:rPr sz="900" dirty="0"/>
                <a:t>/05/</a:t>
              </a:r>
              <a:r>
                <a:rPr lang="en-US" sz="900" dirty="0"/>
                <a:t>17</a:t>
              </a:r>
              <a:endParaRPr sz="900" dirty="0"/>
            </a:p>
          </p:txBody>
        </p:sp>
      </p:grpSp>
      <p:grpSp>
        <p:nvGrpSpPr>
          <p:cNvPr id="658" name="Group"/>
          <p:cNvGrpSpPr/>
          <p:nvPr/>
        </p:nvGrpSpPr>
        <p:grpSpPr>
          <a:xfrm>
            <a:off x="1371600" y="3852797"/>
            <a:ext cx="6000042" cy="293401"/>
            <a:chOff x="-94542" y="33866"/>
            <a:chExt cx="6000042" cy="293399"/>
          </a:xfrm>
        </p:grpSpPr>
        <p:sp>
          <p:nvSpPr>
            <p:cNvPr id="656" name="Klondike Bank &amp; Trust"/>
            <p:cNvSpPr txBox="1"/>
            <p:nvPr/>
          </p:nvSpPr>
          <p:spPr>
            <a:xfrm>
              <a:off x="-94542" y="33866"/>
              <a:ext cx="2456741"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sz="900" dirty="0"/>
                <a:t>Klondike Bank &amp; Trust</a:t>
              </a:r>
            </a:p>
          </p:txBody>
        </p:sp>
        <p:sp>
          <p:nvSpPr>
            <p:cNvPr id="657" name="James Snowman, Loan Officer"/>
            <p:cNvSpPr txBox="1"/>
            <p:nvPr/>
          </p:nvSpPr>
          <p:spPr>
            <a:xfrm>
              <a:off x="1986200" y="50270"/>
              <a:ext cx="3919300" cy="276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700"/>
                </a:spcBef>
                <a:defRPr sz="1200" b="0">
                  <a:latin typeface="Brush Script MT"/>
                  <a:ea typeface="Brush Script MT"/>
                  <a:cs typeface="Brush Script MT"/>
                  <a:sym typeface="Brush Script MT"/>
                </a:defRPr>
              </a:pPr>
              <a:r>
                <a:rPr dirty="0"/>
                <a:t> James Snowman</a:t>
              </a:r>
              <a:r>
                <a:rPr lang="en-US" dirty="0"/>
                <a:t>   </a:t>
              </a:r>
              <a:r>
                <a:rPr b="1" dirty="0">
                  <a:latin typeface="+mn-lt"/>
                  <a:ea typeface="+mn-ea"/>
                  <a:cs typeface="+mn-cs"/>
                  <a:sym typeface="Times New Roman"/>
                </a:rPr>
                <a:t> </a:t>
              </a:r>
              <a:r>
                <a:rPr sz="800" b="1" dirty="0">
                  <a:latin typeface="+mn-lt"/>
                  <a:ea typeface="+mn-ea"/>
                  <a:cs typeface="+mn-cs"/>
                  <a:sym typeface="Times New Roman"/>
                </a:rPr>
                <a:t>Loan Officer</a:t>
              </a:r>
            </a:p>
          </p:txBody>
        </p:sp>
      </p:grpSp>
      <p:sp>
        <p:nvSpPr>
          <p:cNvPr id="659" name="Mary T. O’Donnell"/>
          <p:cNvSpPr txBox="1"/>
          <p:nvPr/>
        </p:nvSpPr>
        <p:spPr>
          <a:xfrm>
            <a:off x="3478861" y="5057775"/>
            <a:ext cx="2555227"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900"/>
              </a:spcBef>
              <a:defRPr sz="1600" b="0">
                <a:latin typeface="Brush Script MT"/>
                <a:ea typeface="Brush Script MT"/>
                <a:cs typeface="Brush Script MT"/>
                <a:sym typeface="Brush Script MT"/>
              </a:defRPr>
            </a:lvl1pPr>
          </a:lstStyle>
          <a:p>
            <a:r>
              <a:rPr dirty="0"/>
              <a:t>Mary T. O’Donnell</a:t>
            </a:r>
          </a:p>
        </p:txBody>
      </p:sp>
      <p:grpSp>
        <p:nvGrpSpPr>
          <p:cNvPr id="669" name="Group"/>
          <p:cNvGrpSpPr/>
          <p:nvPr/>
        </p:nvGrpSpPr>
        <p:grpSpPr>
          <a:xfrm>
            <a:off x="2000478" y="4467223"/>
            <a:ext cx="4552722" cy="718840"/>
            <a:chOff x="19278" y="-1"/>
            <a:chExt cx="4552722" cy="718838"/>
          </a:xfrm>
        </p:grpSpPr>
        <p:sp>
          <p:nvSpPr>
            <p:cNvPr id="663" name="Presque Isle, Aroostook County"/>
            <p:cNvSpPr txBox="1"/>
            <p:nvPr/>
          </p:nvSpPr>
          <p:spPr>
            <a:xfrm>
              <a:off x="2016773" y="257175"/>
              <a:ext cx="2555227" cy="215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sz="800" dirty="0"/>
                <a:t>Presque Isle, Aroostook County</a:t>
              </a:r>
            </a:p>
          </p:txBody>
        </p:sp>
        <p:grpSp>
          <p:nvGrpSpPr>
            <p:cNvPr id="668" name="Group"/>
            <p:cNvGrpSpPr/>
            <p:nvPr/>
          </p:nvGrpSpPr>
          <p:grpSpPr>
            <a:xfrm>
              <a:off x="19278" y="-1"/>
              <a:ext cx="3333522" cy="718838"/>
              <a:chOff x="19278" y="0"/>
              <a:chExt cx="3333522" cy="718836"/>
            </a:xfrm>
          </p:grpSpPr>
          <p:sp>
            <p:nvSpPr>
              <p:cNvPr id="664" name="James Snowman"/>
              <p:cNvSpPr txBox="1"/>
              <p:nvPr/>
            </p:nvSpPr>
            <p:spPr>
              <a:xfrm>
                <a:off x="973137" y="0"/>
                <a:ext cx="1917701"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sz="900" dirty="0"/>
                  <a:t>James Snowman</a:t>
                </a:r>
              </a:p>
            </p:txBody>
          </p:sp>
          <p:sp>
            <p:nvSpPr>
              <p:cNvPr id="665" name="5th"/>
              <p:cNvSpPr txBox="1"/>
              <p:nvPr/>
            </p:nvSpPr>
            <p:spPr>
              <a:xfrm>
                <a:off x="19278" y="423354"/>
                <a:ext cx="7620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sz="900" dirty="0"/>
                  <a:t>5th</a:t>
                </a:r>
              </a:p>
            </p:txBody>
          </p:sp>
          <p:sp>
            <p:nvSpPr>
              <p:cNvPr id="666" name="December"/>
              <p:cNvSpPr txBox="1"/>
              <p:nvPr/>
            </p:nvSpPr>
            <p:spPr>
              <a:xfrm>
                <a:off x="1152525" y="257176"/>
                <a:ext cx="1727200" cy="461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1400"/>
                  </a:spcBef>
                  <a:defRPr sz="1400">
                    <a:latin typeface="+mn-lt"/>
                    <a:ea typeface="+mn-ea"/>
                    <a:cs typeface="+mn-cs"/>
                    <a:sym typeface="Times New Roman"/>
                  </a:defRPr>
                </a:pPr>
                <a:r>
                  <a:rPr lang="en-US" dirty="0"/>
                  <a:t>  </a:t>
                </a:r>
                <a:r>
                  <a:rPr lang="en-US" sz="900" dirty="0"/>
                  <a:t>August</a:t>
                </a:r>
                <a:r>
                  <a:rPr dirty="0"/>
                  <a:t> </a:t>
                </a:r>
                <a:r>
                  <a:rPr sz="2400" b="0" dirty="0"/>
                  <a:t>         </a:t>
                </a:r>
              </a:p>
            </p:txBody>
          </p:sp>
          <p:sp>
            <p:nvSpPr>
              <p:cNvPr id="667" name="13"/>
              <p:cNvSpPr txBox="1"/>
              <p:nvPr/>
            </p:nvSpPr>
            <p:spPr>
              <a:xfrm>
                <a:off x="2895600" y="396875"/>
                <a:ext cx="457200" cy="2754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lang="en-US" dirty="0"/>
                  <a:t>  </a:t>
                </a:r>
                <a:r>
                  <a:rPr lang="en-US" sz="900" dirty="0"/>
                  <a:t>17</a:t>
                </a:r>
                <a:endParaRPr sz="900" dirty="0"/>
              </a:p>
            </p:txBody>
          </p:sp>
        </p:grpSp>
      </p:grpSp>
      <p:sp>
        <p:nvSpPr>
          <p:cNvPr id="670" name="Notary Signature…"/>
          <p:cNvSpPr txBox="1"/>
          <p:nvPr/>
        </p:nvSpPr>
        <p:spPr>
          <a:xfrm>
            <a:off x="6746875" y="3955791"/>
            <a:ext cx="1863725" cy="221640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900"/>
              </a:spcBef>
              <a:defRPr sz="1600">
                <a:solidFill>
                  <a:srgbClr val="FF0000"/>
                </a:solidFill>
                <a:latin typeface="+mn-lt"/>
                <a:ea typeface="+mn-ea"/>
                <a:cs typeface="+mn-cs"/>
                <a:sym typeface="Times New Roman"/>
              </a:defRPr>
            </a:pPr>
            <a:r>
              <a:rPr dirty="0"/>
              <a:t>Notary Signature</a:t>
            </a:r>
          </a:p>
          <a:p>
            <a:pPr algn="ctr">
              <a:spcBef>
                <a:spcPts val="1400"/>
              </a:spcBef>
              <a:defRPr sz="1600">
                <a:latin typeface="+mn-lt"/>
                <a:ea typeface="+mn-ea"/>
                <a:cs typeface="+mn-cs"/>
                <a:sym typeface="Times New Roman"/>
              </a:defRPr>
            </a:pPr>
            <a:endParaRPr dirty="0"/>
          </a:p>
          <a:p>
            <a:pPr algn="ctr">
              <a:spcBef>
                <a:spcPts val="900"/>
              </a:spcBef>
              <a:defRPr sz="1600">
                <a:latin typeface="+mn-lt"/>
                <a:ea typeface="+mn-ea"/>
                <a:cs typeface="+mn-cs"/>
                <a:sym typeface="Times New Roman"/>
              </a:defRPr>
            </a:pPr>
            <a:r>
              <a:rPr dirty="0"/>
              <a:t>MVT-5 may be submitted to show repossession instead of repossession being executed on reverse of title.</a:t>
            </a:r>
          </a:p>
        </p:txBody>
      </p:sp>
      <p:sp>
        <p:nvSpPr>
          <p:cNvPr id="671" name="37"/>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5" name="James Snowman"/>
          <p:cNvSpPr txBox="1"/>
          <p:nvPr/>
        </p:nvSpPr>
        <p:spPr>
          <a:xfrm>
            <a:off x="2365996" y="2344683"/>
            <a:ext cx="387835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a:latin typeface="+mn-lt"/>
                <a:ea typeface="+mn-ea"/>
                <a:cs typeface="+mn-cs"/>
                <a:sym typeface="Times New Roman"/>
              </a:defRPr>
            </a:lvl1pPr>
          </a:lstStyle>
          <a:p>
            <a:r>
              <a:rPr lang="en-US" sz="1000" dirty="0"/>
              <a:t>Richard &amp; Angela Smith</a:t>
            </a:r>
            <a:endParaRPr sz="1000" dirty="0"/>
          </a:p>
        </p:txBody>
      </p:sp>
      <p:sp>
        <p:nvSpPr>
          <p:cNvPr id="4" name="Oval 3">
            <a:extLst>
              <a:ext uri="{FF2B5EF4-FFF2-40B4-BE49-F238E27FC236}">
                <a16:creationId xmlns:a16="http://schemas.microsoft.com/office/drawing/2014/main" id="{C6B147AF-A1BC-41E5-A248-898FCAD6EC61}"/>
              </a:ext>
            </a:extLst>
          </p:cNvPr>
          <p:cNvSpPr/>
          <p:nvPr/>
        </p:nvSpPr>
        <p:spPr>
          <a:xfrm>
            <a:off x="3366592" y="5121409"/>
            <a:ext cx="1727200" cy="269084"/>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000000"/>
              </a:solidFill>
              <a:effectLst/>
              <a:uFillTx/>
              <a:latin typeface="Candara"/>
              <a:ea typeface="Candara"/>
              <a:cs typeface="Candara"/>
              <a:sym typeface="Candara"/>
            </a:endParaRPr>
          </a:p>
        </p:txBody>
      </p:sp>
      <p:sp>
        <p:nvSpPr>
          <p:cNvPr id="36" name="James Snowman"/>
          <p:cNvSpPr txBox="1"/>
          <p:nvPr/>
        </p:nvSpPr>
        <p:spPr>
          <a:xfrm>
            <a:off x="1572157" y="2091267"/>
            <a:ext cx="1600201"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000" dirty="0"/>
              <a:t>James Snowman</a:t>
            </a:r>
          </a:p>
        </p:txBody>
      </p:sp>
      <p:sp>
        <p:nvSpPr>
          <p:cNvPr id="37" name="12    FORD  TAURUS     2FMZU7EF3CFB79954              4DR"/>
          <p:cNvSpPr txBox="1"/>
          <p:nvPr/>
        </p:nvSpPr>
        <p:spPr>
          <a:xfrm>
            <a:off x="1371600" y="2806211"/>
            <a:ext cx="4662488"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Bef>
                <a:spcPts val="700"/>
              </a:spcBef>
              <a:defRPr sz="900">
                <a:latin typeface="+mn-lt"/>
                <a:ea typeface="+mn-ea"/>
                <a:cs typeface="+mn-cs"/>
                <a:sym typeface="Times New Roman"/>
              </a:defRPr>
            </a:pPr>
            <a:r>
              <a:rPr lang="en-US" sz="800" dirty="0">
                <a:latin typeface="+mn-lt"/>
                <a:ea typeface="Agency FB"/>
                <a:cs typeface="Agency FB"/>
                <a:sym typeface="Agency FB"/>
              </a:rPr>
              <a:t>   2018</a:t>
            </a:r>
            <a:r>
              <a:rPr sz="800" dirty="0">
                <a:latin typeface="+mn-lt"/>
                <a:ea typeface="Agency FB"/>
                <a:cs typeface="Agency FB"/>
                <a:sym typeface="Agency FB"/>
              </a:rPr>
              <a:t> </a:t>
            </a:r>
            <a:r>
              <a:rPr lang="en-US" sz="800" dirty="0">
                <a:latin typeface="+mn-lt"/>
                <a:ea typeface="Agency FB"/>
                <a:cs typeface="Agency FB"/>
                <a:sym typeface="Agency FB"/>
              </a:rPr>
              <a:t>  </a:t>
            </a:r>
            <a:r>
              <a:rPr sz="800" dirty="0">
                <a:latin typeface="+mn-lt"/>
                <a:ea typeface="Agency FB"/>
                <a:cs typeface="Agency FB"/>
                <a:sym typeface="Agency FB"/>
              </a:rPr>
              <a:t> </a:t>
            </a:r>
            <a:r>
              <a:rPr lang="en-US" sz="800" dirty="0">
                <a:latin typeface="+mn-lt"/>
                <a:ea typeface="Agency FB"/>
                <a:cs typeface="Agency FB"/>
                <a:sym typeface="Agency FB"/>
              </a:rPr>
              <a:t>TOYT</a:t>
            </a:r>
            <a:r>
              <a:rPr sz="800" dirty="0">
                <a:latin typeface="+mn-lt"/>
                <a:ea typeface="Agency FB"/>
                <a:cs typeface="Agency FB"/>
                <a:sym typeface="Agency FB"/>
              </a:rPr>
              <a:t>  </a:t>
            </a:r>
            <a:r>
              <a:rPr lang="en-US" sz="800" dirty="0">
                <a:latin typeface="+mn-lt"/>
                <a:ea typeface="Agency FB"/>
                <a:cs typeface="Agency FB"/>
                <a:sym typeface="Agency FB"/>
              </a:rPr>
              <a:t>                        </a:t>
            </a:r>
            <a:r>
              <a:rPr lang="en-US" sz="800" dirty="0">
                <a:latin typeface="+mn-lt"/>
                <a:sym typeface="Times New Roman"/>
              </a:rPr>
              <a:t>5TFSZ5AN3JX084629                                  30258456</a:t>
            </a:r>
            <a:endParaRPr sz="800" dirty="0">
              <a:latin typeface="Agency FB"/>
              <a:ea typeface="Agency FB"/>
              <a:cs typeface="Agency FB"/>
              <a:sym typeface="Agency FB"/>
            </a:endParaRPr>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36</a:t>
            </a:fld>
            <a:endParaRPr lang="en-US" dirty="0"/>
          </a:p>
        </p:txBody>
      </p:sp>
      <p:cxnSp>
        <p:nvCxnSpPr>
          <p:cNvPr id="6" name="Straight Arrow Connector 5">
            <a:extLst>
              <a:ext uri="{FF2B5EF4-FFF2-40B4-BE49-F238E27FC236}">
                <a16:creationId xmlns:a16="http://schemas.microsoft.com/office/drawing/2014/main" id="{CEC9E267-F89D-4D81-B08F-44C8B9F090A5}"/>
              </a:ext>
            </a:extLst>
          </p:cNvPr>
          <p:cNvCxnSpPr/>
          <p:nvPr/>
        </p:nvCxnSpPr>
        <p:spPr>
          <a:xfrm flipH="1">
            <a:off x="5142073" y="4145840"/>
            <a:ext cx="1753311" cy="1040223"/>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6476951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45504-EDCF-4536-B919-ACEA4C70D9F5}"/>
              </a:ext>
            </a:extLst>
          </p:cNvPr>
          <p:cNvPicPr>
            <a:picLocks noChangeAspect="1"/>
          </p:cNvPicPr>
          <p:nvPr/>
        </p:nvPicPr>
        <p:blipFill>
          <a:blip r:embed="rId3"/>
          <a:stretch>
            <a:fillRect/>
          </a:stretch>
        </p:blipFill>
        <p:spPr>
          <a:xfrm>
            <a:off x="155857" y="1728713"/>
            <a:ext cx="3710427" cy="4817623"/>
          </a:xfrm>
          <a:prstGeom prst="rect">
            <a:avLst/>
          </a:prstGeom>
        </p:spPr>
      </p:pic>
      <p:sp>
        <p:nvSpPr>
          <p:cNvPr id="681" name="Duplicate  Certificate of Title MVT-8"/>
          <p:cNvSpPr txBox="1">
            <a:spLocks noGrp="1"/>
          </p:cNvSpPr>
          <p:nvPr>
            <p:ph type="title" idx="4294967295"/>
          </p:nvPr>
        </p:nvSpPr>
        <p:spPr>
          <a:xfrm>
            <a:off x="228600" y="228600"/>
            <a:ext cx="8686800" cy="1143002"/>
          </a:xfrm>
          <a:prstGeom prst="rect">
            <a:avLst/>
          </a:prstGeom>
        </p:spPr>
        <p:txBody>
          <a:bodyPr>
            <a:normAutofit fontScale="90000"/>
          </a:bodyPr>
          <a:lstStyle/>
          <a:p>
            <a:pPr defTabSz="813816">
              <a:defRPr sz="2848" b="1">
                <a:solidFill>
                  <a:srgbClr val="000000"/>
                </a:solidFill>
                <a:latin typeface="+mn-lt"/>
                <a:ea typeface="+mn-ea"/>
                <a:cs typeface="+mn-cs"/>
                <a:sym typeface="Times New Roman"/>
              </a:defRPr>
            </a:pPr>
            <a:r>
              <a:rPr dirty="0"/>
              <a:t>Duplicate </a:t>
            </a:r>
            <a:br>
              <a:rPr dirty="0"/>
            </a:br>
            <a:r>
              <a:rPr dirty="0"/>
              <a:t>Certificate of Title</a:t>
            </a:r>
            <a:br>
              <a:rPr dirty="0"/>
            </a:br>
            <a:r>
              <a:rPr sz="1602" dirty="0"/>
              <a:t>MVT-8</a:t>
            </a:r>
          </a:p>
        </p:txBody>
      </p:sp>
      <p:pic>
        <p:nvPicPr>
          <p:cNvPr id="682" name="Checkmark_2" descr="Checkmark_2"/>
          <p:cNvPicPr>
            <a:picLocks noChangeAspect="1"/>
          </p:cNvPicPr>
          <p:nvPr/>
        </p:nvPicPr>
        <p:blipFill>
          <a:blip r:embed="rId4"/>
          <a:stretch>
            <a:fillRect/>
          </a:stretch>
        </p:blipFill>
        <p:spPr>
          <a:xfrm>
            <a:off x="1009650" y="2703336"/>
            <a:ext cx="180976" cy="171450"/>
          </a:xfrm>
          <a:prstGeom prst="rect">
            <a:avLst/>
          </a:prstGeom>
          <a:ln w="12700">
            <a:miter lim="400000"/>
          </a:ln>
        </p:spPr>
      </p:pic>
      <p:pic>
        <p:nvPicPr>
          <p:cNvPr id="683" name="Checkmark_2" descr="Checkmark_2"/>
          <p:cNvPicPr>
            <a:picLocks noChangeAspect="1"/>
          </p:cNvPicPr>
          <p:nvPr/>
        </p:nvPicPr>
        <p:blipFill>
          <a:blip r:embed="rId4"/>
          <a:stretch>
            <a:fillRect/>
          </a:stretch>
        </p:blipFill>
        <p:spPr>
          <a:xfrm>
            <a:off x="2546343" y="2251075"/>
            <a:ext cx="209550" cy="198438"/>
          </a:xfrm>
          <a:prstGeom prst="rect">
            <a:avLst/>
          </a:prstGeom>
          <a:ln w="12700">
            <a:miter lim="400000"/>
          </a:ln>
        </p:spPr>
      </p:pic>
      <p:sp>
        <p:nvSpPr>
          <p:cNvPr id="684" name="George MacAfee had acquired a signed Release of Lien (MVT-12) from Klondike Bank &amp; Trust that indicated his loan was paid in full on his 2011 Ford Taurus, but he has lost the Title to his car."/>
          <p:cNvSpPr txBox="1"/>
          <p:nvPr/>
        </p:nvSpPr>
        <p:spPr>
          <a:xfrm>
            <a:off x="4191000" y="4614208"/>
            <a:ext cx="3886200" cy="22467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200"/>
              </a:spcBef>
              <a:defRPr sz="2000">
                <a:latin typeface="+mn-lt"/>
                <a:ea typeface="+mn-ea"/>
                <a:cs typeface="+mn-cs"/>
                <a:sym typeface="Times New Roman"/>
              </a:defRPr>
            </a:lvl1pPr>
          </a:lstStyle>
          <a:p>
            <a:r>
              <a:rPr lang="en-US" dirty="0"/>
              <a:t>They will</a:t>
            </a:r>
            <a:r>
              <a:rPr dirty="0"/>
              <a:t> acquire a signed Release of Lien (MVT-12) from Klondike Bank &amp; Trust that indicated </a:t>
            </a:r>
            <a:r>
              <a:rPr lang="en-US" dirty="0"/>
              <a:t>t</a:t>
            </a:r>
            <a:r>
              <a:rPr dirty="0"/>
              <a:t>his loan was paid in full on </a:t>
            </a:r>
            <a:r>
              <a:rPr lang="en-US" dirty="0"/>
              <a:t>their</a:t>
            </a:r>
            <a:r>
              <a:rPr dirty="0"/>
              <a:t> 201</a:t>
            </a:r>
            <a:r>
              <a:rPr lang="en-US" dirty="0"/>
              <a:t>8</a:t>
            </a:r>
            <a:r>
              <a:rPr dirty="0"/>
              <a:t> </a:t>
            </a:r>
            <a:r>
              <a:rPr lang="en-US" dirty="0"/>
              <a:t>Toyota Tacoma</a:t>
            </a:r>
            <a:r>
              <a:rPr dirty="0"/>
              <a:t>.  </a:t>
            </a:r>
            <a:r>
              <a:rPr lang="en-US" dirty="0"/>
              <a:t>The lien release must be submitted to Titles before a duplicate may be issued.  </a:t>
            </a:r>
            <a:endParaRPr dirty="0"/>
          </a:p>
        </p:txBody>
      </p:sp>
      <p:sp>
        <p:nvSpPr>
          <p:cNvPr id="685" name="He found a car he really would like to buy at Exceptional Auto of Randolph, Maine, but how can he close the deal without a Title?"/>
          <p:cNvSpPr txBox="1"/>
          <p:nvPr/>
        </p:nvSpPr>
        <p:spPr>
          <a:xfrm>
            <a:off x="4191000" y="1828800"/>
            <a:ext cx="3505200" cy="19389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200"/>
              </a:spcBef>
              <a:defRPr sz="2000">
                <a:latin typeface="+mn-lt"/>
                <a:ea typeface="+mn-ea"/>
                <a:cs typeface="+mn-cs"/>
                <a:sym typeface="Times New Roman"/>
              </a:defRPr>
            </a:lvl1pPr>
          </a:lstStyle>
          <a:p>
            <a:r>
              <a:rPr lang="en-US" dirty="0"/>
              <a:t>Richard And Angela Smith </a:t>
            </a:r>
            <a:r>
              <a:rPr dirty="0"/>
              <a:t>found a car </a:t>
            </a:r>
            <a:r>
              <a:rPr lang="en-US" dirty="0"/>
              <a:t>t</a:t>
            </a:r>
            <a:r>
              <a:rPr dirty="0"/>
              <a:t>he</a:t>
            </a:r>
            <a:r>
              <a:rPr lang="en-US" dirty="0"/>
              <a:t>y</a:t>
            </a:r>
            <a:r>
              <a:rPr dirty="0"/>
              <a:t> really would like to buy at Exceptional Auto of Randolph, Maine, but </a:t>
            </a:r>
            <a:r>
              <a:rPr lang="en-US" dirty="0"/>
              <a:t>Lost the Title. H</a:t>
            </a:r>
            <a:r>
              <a:rPr dirty="0"/>
              <a:t>ow can </a:t>
            </a:r>
            <a:r>
              <a:rPr lang="en-US" dirty="0"/>
              <a:t>t</a:t>
            </a:r>
            <a:r>
              <a:rPr dirty="0"/>
              <a:t>he</a:t>
            </a:r>
            <a:r>
              <a:rPr lang="en-US" dirty="0"/>
              <a:t>y</a:t>
            </a:r>
            <a:r>
              <a:rPr dirty="0"/>
              <a:t> close the deal without </a:t>
            </a:r>
            <a:r>
              <a:rPr lang="en-US" dirty="0"/>
              <a:t>it</a:t>
            </a:r>
            <a:r>
              <a:rPr dirty="0"/>
              <a:t>?</a:t>
            </a:r>
            <a:r>
              <a:rPr lang="en-US" dirty="0"/>
              <a:t> </a:t>
            </a:r>
            <a:endParaRPr dirty="0"/>
          </a:p>
        </p:txBody>
      </p:sp>
      <p:sp>
        <p:nvSpPr>
          <p:cNvPr id="691" name="39"/>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 name="TextBox 1"/>
          <p:cNvSpPr txBox="1"/>
          <p:nvPr/>
        </p:nvSpPr>
        <p:spPr>
          <a:xfrm>
            <a:off x="4191000" y="3810000"/>
            <a:ext cx="361092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sym typeface="Candara"/>
              </a:rPr>
              <a:t>Prior title still shows active Lien</a:t>
            </a:r>
          </a:p>
          <a:p>
            <a:pPr marL="0" marR="0" indent="0" algn="l" defTabSz="914400" rtl="0" fontAlgn="auto" latinLnBrk="0" hangingPunct="0">
              <a:lnSpc>
                <a:spcPct val="100000"/>
              </a:lnSpc>
              <a:spcBef>
                <a:spcPts val="0"/>
              </a:spcBef>
              <a:spcAft>
                <a:spcPts val="0"/>
              </a:spcAft>
              <a:buClrTx/>
              <a:buSzTx/>
              <a:buFontTx/>
              <a:buNone/>
              <a:tabLst/>
            </a:pPr>
            <a:r>
              <a:rPr lang="en-US" sz="2000" dirty="0">
                <a:latin typeface="+mn-lt"/>
              </a:rPr>
              <a:t>on our system.</a:t>
            </a:r>
            <a:endParaRPr kumimoji="0" lang="en-US" sz="2000" b="1" i="0" u="none" strike="noStrike" cap="none" spc="0" normalizeH="0" baseline="0" dirty="0">
              <a:ln>
                <a:noFill/>
              </a:ln>
              <a:solidFill>
                <a:srgbClr val="000000"/>
              </a:solidFill>
              <a:effectLst/>
              <a:uFillTx/>
              <a:latin typeface="+mn-lt"/>
              <a:sym typeface="Candara"/>
            </a:endParaRPr>
          </a:p>
        </p:txBody>
      </p:sp>
      <p:sp>
        <p:nvSpPr>
          <p:cNvPr id="3" name="TextBox 2"/>
          <p:cNvSpPr txBox="1"/>
          <p:nvPr/>
        </p:nvSpPr>
        <p:spPr>
          <a:xfrm>
            <a:off x="6409266" y="3352800"/>
            <a:ext cx="5764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FF0000"/>
                </a:solidFill>
                <a:effectLst/>
                <a:uFillTx/>
                <a:latin typeface="+mn-lt"/>
                <a:ea typeface="Candara"/>
                <a:cs typeface="Candara"/>
                <a:sym typeface="Candara"/>
              </a:rPr>
              <a:t>But!</a:t>
            </a:r>
          </a:p>
        </p:txBody>
      </p:sp>
      <p:grpSp>
        <p:nvGrpSpPr>
          <p:cNvPr id="16" name="Group"/>
          <p:cNvGrpSpPr/>
          <p:nvPr/>
        </p:nvGrpSpPr>
        <p:grpSpPr>
          <a:xfrm>
            <a:off x="358422" y="5075765"/>
            <a:ext cx="3946878" cy="230830"/>
            <a:chOff x="0" y="0"/>
            <a:chExt cx="3946878" cy="230829"/>
          </a:xfrm>
        </p:grpSpPr>
        <p:sp>
          <p:nvSpPr>
            <p:cNvPr id="17" name="45 Second Street, Randolph, ME  04345"/>
            <p:cNvSpPr txBox="1"/>
            <p:nvPr/>
          </p:nvSpPr>
          <p:spPr>
            <a:xfrm>
              <a:off x="898878" y="0"/>
              <a:ext cx="30480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900" dirty="0"/>
                <a:t>45 Second St, Randolph</a:t>
              </a:r>
              <a:r>
                <a:rPr lang="en-US" sz="900" dirty="0"/>
                <a:t> M</a:t>
              </a:r>
              <a:r>
                <a:rPr sz="900" dirty="0"/>
                <a:t>E</a:t>
              </a:r>
              <a:r>
                <a:rPr lang="en-US" sz="900" dirty="0"/>
                <a:t>  0</a:t>
              </a:r>
              <a:r>
                <a:rPr sz="900" dirty="0"/>
                <a:t>4345</a:t>
              </a:r>
            </a:p>
          </p:txBody>
        </p:sp>
        <p:sp>
          <p:nvSpPr>
            <p:cNvPr id="18" name="Exceptional Auto"/>
            <p:cNvSpPr txBox="1"/>
            <p:nvPr/>
          </p:nvSpPr>
          <p:spPr>
            <a:xfrm>
              <a:off x="0" y="0"/>
              <a:ext cx="1057275"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900" dirty="0"/>
                <a:t>Exceptional Auto</a:t>
              </a:r>
            </a:p>
          </p:txBody>
        </p:sp>
      </p:grpSp>
      <p:grpSp>
        <p:nvGrpSpPr>
          <p:cNvPr id="19" name="Group"/>
          <p:cNvGrpSpPr/>
          <p:nvPr/>
        </p:nvGrpSpPr>
        <p:grpSpPr>
          <a:xfrm>
            <a:off x="333375" y="5309674"/>
            <a:ext cx="3532909" cy="223835"/>
            <a:chOff x="0" y="0"/>
            <a:chExt cx="3532909" cy="702489"/>
          </a:xfrm>
        </p:grpSpPr>
        <p:sp>
          <p:nvSpPr>
            <p:cNvPr id="20" name="Alan Churchill"/>
            <p:cNvSpPr txBox="1"/>
            <p:nvPr/>
          </p:nvSpPr>
          <p:spPr>
            <a:xfrm>
              <a:off x="0" y="0"/>
              <a:ext cx="1219200" cy="7024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000" dirty="0"/>
                <a:t>Alan Churchill</a:t>
              </a:r>
            </a:p>
          </p:txBody>
        </p:sp>
        <p:sp>
          <p:nvSpPr>
            <p:cNvPr id="21" name="Office Manager"/>
            <p:cNvSpPr txBox="1"/>
            <p:nvPr/>
          </p:nvSpPr>
          <p:spPr>
            <a:xfrm>
              <a:off x="866775" y="39875"/>
              <a:ext cx="1295400" cy="2257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dirty="0"/>
                <a:t>Office Manager</a:t>
              </a:r>
            </a:p>
          </p:txBody>
        </p:sp>
        <p:sp>
          <p:nvSpPr>
            <p:cNvPr id="22" name="Alan Churchill"/>
            <p:cNvSpPr txBox="1"/>
            <p:nvPr/>
          </p:nvSpPr>
          <p:spPr>
            <a:xfrm>
              <a:off x="1743075" y="8587"/>
              <a:ext cx="1246909" cy="5937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b="0">
                  <a:latin typeface="Bradley Hand ITC"/>
                  <a:ea typeface="Bradley Hand ITC"/>
                  <a:cs typeface="Bradley Hand ITC"/>
                  <a:sym typeface="Bradley Hand ITC"/>
                </a:defRPr>
              </a:lvl1pPr>
            </a:lstStyle>
            <a:p>
              <a:r>
                <a:rPr lang="en-US" dirty="0">
                  <a:latin typeface="Rage Italic" panose="03070502040507070304" pitchFamily="66" charset="0"/>
                </a:rPr>
                <a:t>Alan Churchill</a:t>
              </a:r>
              <a:endParaRPr dirty="0"/>
            </a:p>
          </p:txBody>
        </p:sp>
        <p:sp>
          <p:nvSpPr>
            <p:cNvPr id="23" name="12/18/13"/>
            <p:cNvSpPr txBox="1"/>
            <p:nvPr/>
          </p:nvSpPr>
          <p:spPr>
            <a:xfrm>
              <a:off x="2694709" y="53042"/>
              <a:ext cx="838200" cy="2257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dirty="0"/>
                <a:t>12/18/13</a:t>
              </a:r>
            </a:p>
          </p:txBody>
        </p:sp>
      </p:grpSp>
      <p:sp>
        <p:nvSpPr>
          <p:cNvPr id="4" name="TextBox 3"/>
          <p:cNvSpPr txBox="1"/>
          <p:nvPr/>
        </p:nvSpPr>
        <p:spPr>
          <a:xfrm>
            <a:off x="3118289" y="5078256"/>
            <a:ext cx="34881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mn-lt"/>
                <a:ea typeface="Candara"/>
                <a:cs typeface="Candara"/>
                <a:sym typeface="Candara"/>
              </a:rPr>
              <a:t>9002</a:t>
            </a:r>
          </a:p>
        </p:txBody>
      </p:sp>
      <p:pic>
        <p:nvPicPr>
          <p:cNvPr id="25" name="Checkmark_2" descr="Checkmark_2"/>
          <p:cNvPicPr>
            <a:picLocks noChangeAspect="1"/>
          </p:cNvPicPr>
          <p:nvPr/>
        </p:nvPicPr>
        <p:blipFill>
          <a:blip r:embed="rId4"/>
          <a:stretch>
            <a:fillRect/>
          </a:stretch>
        </p:blipFill>
        <p:spPr>
          <a:xfrm>
            <a:off x="3591525" y="5067994"/>
            <a:ext cx="126778" cy="120055"/>
          </a:xfrm>
          <a:prstGeom prst="rect">
            <a:avLst/>
          </a:prstGeom>
          <a:ln w="12700">
            <a:miter lim="400000"/>
          </a:ln>
        </p:spPr>
      </p:pic>
      <p:pic>
        <p:nvPicPr>
          <p:cNvPr id="26" name="Checkmark_2" descr="Checkmark_2"/>
          <p:cNvPicPr>
            <a:picLocks noChangeAspect="1"/>
          </p:cNvPicPr>
          <p:nvPr/>
        </p:nvPicPr>
        <p:blipFill>
          <a:blip r:embed="rId4"/>
          <a:stretch>
            <a:fillRect/>
          </a:stretch>
        </p:blipFill>
        <p:spPr>
          <a:xfrm>
            <a:off x="445683" y="5786788"/>
            <a:ext cx="118285" cy="112013"/>
          </a:xfrm>
          <a:prstGeom prst="rect">
            <a:avLst/>
          </a:prstGeom>
          <a:ln w="12700">
            <a:miter lim="400000"/>
          </a:ln>
        </p:spPr>
      </p:pic>
      <p:sp>
        <p:nvSpPr>
          <p:cNvPr id="27" name="MacAfee, George M."/>
          <p:cNvSpPr txBox="1"/>
          <p:nvPr/>
        </p:nvSpPr>
        <p:spPr>
          <a:xfrm>
            <a:off x="1057275" y="2826633"/>
            <a:ext cx="933450" cy="6001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600"/>
              </a:spcBef>
              <a:defRPr sz="1000">
                <a:latin typeface="+mn-lt"/>
                <a:ea typeface="+mn-ea"/>
                <a:cs typeface="+mn-cs"/>
                <a:sym typeface="Times New Roman"/>
              </a:defRPr>
            </a:lvl1pPr>
          </a:lstStyle>
          <a:p>
            <a:pPr>
              <a:spcBef>
                <a:spcPts val="0"/>
              </a:spcBef>
            </a:pPr>
            <a:r>
              <a:rPr lang="en-US" sz="900" dirty="0"/>
              <a:t>Smith,  Richard</a:t>
            </a:r>
          </a:p>
          <a:p>
            <a:pPr>
              <a:spcBef>
                <a:spcPts val="0"/>
              </a:spcBef>
            </a:pPr>
            <a:r>
              <a:rPr lang="en-US" sz="900" dirty="0"/>
              <a:t>Smith, Angela</a:t>
            </a:r>
          </a:p>
          <a:p>
            <a:endParaRPr dirty="0"/>
          </a:p>
        </p:txBody>
      </p:sp>
      <p:sp>
        <p:nvSpPr>
          <p:cNvPr id="28" name="2-14-48"/>
          <p:cNvSpPr txBox="1"/>
          <p:nvPr/>
        </p:nvSpPr>
        <p:spPr>
          <a:xfrm>
            <a:off x="2581275" y="2969570"/>
            <a:ext cx="609600" cy="230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900" dirty="0"/>
              <a:t>08/25/64</a:t>
            </a:r>
            <a:endParaRPr sz="900" dirty="0"/>
          </a:p>
        </p:txBody>
      </p:sp>
      <p:sp>
        <p:nvSpPr>
          <p:cNvPr id="29" name="2-14-48"/>
          <p:cNvSpPr txBox="1"/>
          <p:nvPr/>
        </p:nvSpPr>
        <p:spPr>
          <a:xfrm>
            <a:off x="2571750" y="2847975"/>
            <a:ext cx="609600" cy="230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900" dirty="0"/>
              <a:t>11/29/56</a:t>
            </a:r>
            <a:endParaRPr sz="900" dirty="0"/>
          </a:p>
        </p:txBody>
      </p:sp>
      <p:sp>
        <p:nvSpPr>
          <p:cNvPr id="30" name="207-231-1234"/>
          <p:cNvSpPr txBox="1"/>
          <p:nvPr/>
        </p:nvSpPr>
        <p:spPr>
          <a:xfrm>
            <a:off x="3124200" y="2855270"/>
            <a:ext cx="762000"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sz="700" dirty="0"/>
              <a:t>207-</a:t>
            </a:r>
            <a:r>
              <a:rPr lang="en-US" sz="700" dirty="0"/>
              <a:t>555</a:t>
            </a:r>
            <a:r>
              <a:rPr sz="700" dirty="0"/>
              <a:t>-1234</a:t>
            </a:r>
          </a:p>
        </p:txBody>
      </p:sp>
      <p:sp>
        <p:nvSpPr>
          <p:cNvPr id="31" name="207-231-1234"/>
          <p:cNvSpPr txBox="1"/>
          <p:nvPr/>
        </p:nvSpPr>
        <p:spPr>
          <a:xfrm>
            <a:off x="3124200" y="2988620"/>
            <a:ext cx="762000"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sz="700" dirty="0"/>
              <a:t>207-</a:t>
            </a:r>
            <a:r>
              <a:rPr lang="en-US" sz="700" dirty="0"/>
              <a:t>555</a:t>
            </a:r>
            <a:r>
              <a:rPr sz="700" dirty="0"/>
              <a:t>-1234</a:t>
            </a:r>
          </a:p>
        </p:txBody>
      </p:sp>
      <p:sp>
        <p:nvSpPr>
          <p:cNvPr id="32" name="95 Chestnut Street,  Augusta, ME  04330"/>
          <p:cNvSpPr txBox="1"/>
          <p:nvPr/>
        </p:nvSpPr>
        <p:spPr>
          <a:xfrm>
            <a:off x="1047750" y="3095625"/>
            <a:ext cx="943184"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400"/>
              </a:spcBef>
              <a:defRPr sz="800">
                <a:latin typeface="+mn-lt"/>
                <a:ea typeface="+mn-ea"/>
                <a:cs typeface="+mn-cs"/>
                <a:sym typeface="Times New Roman"/>
              </a:defRPr>
            </a:lvl1pPr>
          </a:lstStyle>
          <a:p>
            <a:r>
              <a:rPr lang="en-US" sz="900" dirty="0"/>
              <a:t> </a:t>
            </a:r>
            <a:r>
              <a:rPr lang="en-US" sz="700" dirty="0"/>
              <a:t>PO Box 54</a:t>
            </a:r>
            <a:endParaRPr sz="700" dirty="0"/>
          </a:p>
        </p:txBody>
      </p:sp>
      <p:sp>
        <p:nvSpPr>
          <p:cNvPr id="33" name="95 Chestnut Street,  Augusta, ME  04330"/>
          <p:cNvSpPr txBox="1"/>
          <p:nvPr/>
        </p:nvSpPr>
        <p:spPr>
          <a:xfrm>
            <a:off x="1711325" y="3105150"/>
            <a:ext cx="2222500"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lang="en-US" dirty="0"/>
              <a:t>   </a:t>
            </a:r>
            <a:r>
              <a:rPr lang="en-US" sz="700" dirty="0"/>
              <a:t> 99 Main Street</a:t>
            </a:r>
            <a:endParaRPr sz="700" dirty="0"/>
          </a:p>
        </p:txBody>
      </p:sp>
      <p:sp>
        <p:nvSpPr>
          <p:cNvPr id="34" name="95 Chestnut Street,  Augusta, ME  04330"/>
          <p:cNvSpPr txBox="1"/>
          <p:nvPr/>
        </p:nvSpPr>
        <p:spPr>
          <a:xfrm>
            <a:off x="838200" y="3223081"/>
            <a:ext cx="2222500"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lang="en-US" dirty="0"/>
              <a:t>        </a:t>
            </a:r>
            <a:r>
              <a:rPr sz="700" dirty="0"/>
              <a:t> Augusta</a:t>
            </a:r>
            <a:r>
              <a:rPr lang="en-US" sz="700" dirty="0"/>
              <a:t>            </a:t>
            </a:r>
            <a:r>
              <a:rPr sz="700" dirty="0"/>
              <a:t>ME  </a:t>
            </a:r>
            <a:r>
              <a:rPr lang="en-US" sz="700" dirty="0"/>
              <a:t>                                         </a:t>
            </a:r>
            <a:r>
              <a:rPr sz="700" dirty="0"/>
              <a:t>04330</a:t>
            </a:r>
          </a:p>
        </p:txBody>
      </p:sp>
      <p:sp>
        <p:nvSpPr>
          <p:cNvPr id="35" name="12    FORD  TAURUS     2FMZU7EF3CFB79954              4DR"/>
          <p:cNvSpPr txBox="1"/>
          <p:nvPr/>
        </p:nvSpPr>
        <p:spPr>
          <a:xfrm>
            <a:off x="723900" y="3392016"/>
            <a:ext cx="3333750" cy="41293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700"/>
              </a:spcBef>
              <a:defRPr sz="900">
                <a:latin typeface="+mn-lt"/>
                <a:ea typeface="+mn-ea"/>
                <a:cs typeface="+mn-cs"/>
                <a:sym typeface="Times New Roman"/>
              </a:defRPr>
            </a:pPr>
            <a:r>
              <a:rPr lang="en-US" sz="800" dirty="0">
                <a:latin typeface="Agency FB"/>
                <a:ea typeface="Agency FB"/>
                <a:cs typeface="Agency FB"/>
                <a:sym typeface="Agency FB"/>
              </a:rPr>
              <a:t>  </a:t>
            </a:r>
            <a:r>
              <a:rPr lang="en-US" sz="500" dirty="0">
                <a:latin typeface="+mn-lt"/>
                <a:ea typeface="Agency FB"/>
                <a:cs typeface="Agency FB"/>
                <a:sym typeface="Agency FB"/>
              </a:rPr>
              <a:t>2018</a:t>
            </a:r>
            <a:r>
              <a:rPr sz="500" dirty="0">
                <a:latin typeface="+mn-lt"/>
                <a:ea typeface="Agency FB"/>
                <a:cs typeface="Agency FB"/>
                <a:sym typeface="Agency FB"/>
              </a:rPr>
              <a:t> </a:t>
            </a:r>
            <a:r>
              <a:rPr lang="en-US" sz="500" dirty="0">
                <a:latin typeface="+mn-lt"/>
                <a:ea typeface="Agency FB"/>
                <a:cs typeface="Agency FB"/>
                <a:sym typeface="Agency FB"/>
              </a:rPr>
              <a:t>  TOYT</a:t>
            </a:r>
            <a:r>
              <a:rPr sz="500" dirty="0">
                <a:latin typeface="+mn-lt"/>
                <a:ea typeface="Agency FB"/>
                <a:cs typeface="Agency FB"/>
                <a:sym typeface="Agency FB"/>
              </a:rPr>
              <a:t> </a:t>
            </a:r>
            <a:r>
              <a:rPr lang="en-US" sz="500" dirty="0">
                <a:latin typeface="+mn-lt"/>
                <a:ea typeface="Agency FB"/>
                <a:cs typeface="Agency FB"/>
                <a:sym typeface="Agency FB"/>
              </a:rPr>
              <a:t>    </a:t>
            </a:r>
            <a:r>
              <a:rPr sz="500" dirty="0">
                <a:latin typeface="+mn-lt"/>
                <a:ea typeface="Agency FB"/>
                <a:cs typeface="Agency FB"/>
                <a:sym typeface="Agency FB"/>
              </a:rPr>
              <a:t>TA</a:t>
            </a:r>
            <a:r>
              <a:rPr lang="en-US" sz="500" dirty="0">
                <a:latin typeface="+mn-lt"/>
                <a:ea typeface="Agency FB"/>
                <a:cs typeface="Agency FB"/>
                <a:sym typeface="Agency FB"/>
              </a:rPr>
              <a:t>COMA</a:t>
            </a:r>
            <a:r>
              <a:rPr sz="500" dirty="0">
                <a:latin typeface="+mn-lt"/>
                <a:ea typeface="Agency FB"/>
                <a:cs typeface="Agency FB"/>
                <a:sym typeface="Agency FB"/>
              </a:rPr>
              <a:t>  </a:t>
            </a:r>
            <a:r>
              <a:rPr lang="en-US" sz="500" dirty="0">
                <a:latin typeface="+mn-lt"/>
                <a:ea typeface="Agency FB"/>
                <a:cs typeface="Agency FB"/>
                <a:sym typeface="Agency FB"/>
              </a:rPr>
              <a:t>        </a:t>
            </a:r>
            <a:r>
              <a:rPr lang="en-US" sz="500" dirty="0">
                <a:latin typeface="+mn-lt"/>
                <a:sym typeface="Times New Roman"/>
              </a:rPr>
              <a:t>5TFSZ5AN3JX084629                                                   PK</a:t>
            </a:r>
          </a:p>
          <a:p>
            <a:pPr>
              <a:spcBef>
                <a:spcPts val="700"/>
              </a:spcBef>
              <a:defRPr sz="900">
                <a:latin typeface="+mn-lt"/>
                <a:ea typeface="+mn-ea"/>
                <a:cs typeface="+mn-cs"/>
                <a:sym typeface="Times New Roman"/>
              </a:defRPr>
            </a:pPr>
            <a:endParaRPr sz="700" dirty="0">
              <a:latin typeface="+mn-lt"/>
              <a:ea typeface="Agency FB"/>
              <a:cs typeface="Agency FB"/>
              <a:sym typeface="Agency FB"/>
            </a:endParaRPr>
          </a:p>
        </p:txBody>
      </p:sp>
      <p:pic>
        <p:nvPicPr>
          <p:cNvPr id="36" name="Checkmark_2" descr="Checkmark_2"/>
          <p:cNvPicPr>
            <a:picLocks noChangeAspect="1"/>
          </p:cNvPicPr>
          <p:nvPr/>
        </p:nvPicPr>
        <p:blipFill>
          <a:blip r:embed="rId4"/>
          <a:stretch>
            <a:fillRect/>
          </a:stretch>
        </p:blipFill>
        <p:spPr>
          <a:xfrm>
            <a:off x="3596465" y="3364612"/>
            <a:ext cx="118285" cy="112013"/>
          </a:xfrm>
          <a:prstGeom prst="rect">
            <a:avLst/>
          </a:prstGeom>
          <a:ln w="12700">
            <a:miter lim="400000"/>
          </a:ln>
        </p:spPr>
      </p:pic>
      <p:sp>
        <p:nvSpPr>
          <p:cNvPr id="38" name="George MacAfee"/>
          <p:cNvSpPr txBox="1"/>
          <p:nvPr/>
        </p:nvSpPr>
        <p:spPr>
          <a:xfrm>
            <a:off x="871304" y="4400550"/>
            <a:ext cx="728896"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b="0">
                <a:latin typeface="Edwardian Script ITC"/>
                <a:ea typeface="Edwardian Script ITC"/>
                <a:cs typeface="Edwardian Script ITC"/>
                <a:sym typeface="Edwardian Script ITC"/>
              </a:defRPr>
            </a:lvl1pPr>
          </a:lstStyle>
          <a:p>
            <a:r>
              <a:rPr lang="en-US" sz="1000" dirty="0"/>
              <a:t>Richard Smith</a:t>
            </a:r>
            <a:endParaRPr sz="1000" dirty="0"/>
          </a:p>
        </p:txBody>
      </p:sp>
      <p:sp>
        <p:nvSpPr>
          <p:cNvPr id="39" name="TextBox 38"/>
          <p:cNvSpPr txBox="1"/>
          <p:nvPr/>
        </p:nvSpPr>
        <p:spPr>
          <a:xfrm>
            <a:off x="2245073" y="4419600"/>
            <a:ext cx="850552"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000000"/>
                </a:solidFill>
                <a:effectLst/>
                <a:uFillTx/>
                <a:latin typeface="Segoe Script" panose="020B0504020000000003" pitchFamily="34" charset="0"/>
                <a:sym typeface="Candara"/>
              </a:rPr>
              <a:t>Angela Smith</a:t>
            </a:r>
          </a:p>
        </p:txBody>
      </p:sp>
      <p:sp>
        <p:nvSpPr>
          <p:cNvPr id="40" name="12/24/2013"/>
          <p:cNvSpPr txBox="1"/>
          <p:nvPr/>
        </p:nvSpPr>
        <p:spPr>
          <a:xfrm>
            <a:off x="3238500" y="4448175"/>
            <a:ext cx="838200" cy="2154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sz="800" dirty="0"/>
              <a:t>01/07/17</a:t>
            </a:r>
            <a:endParaRPr sz="800" dirty="0"/>
          </a:p>
        </p:txBody>
      </p:sp>
      <p:grpSp>
        <p:nvGrpSpPr>
          <p:cNvPr id="41" name="Group"/>
          <p:cNvGrpSpPr/>
          <p:nvPr/>
        </p:nvGrpSpPr>
        <p:grpSpPr>
          <a:xfrm>
            <a:off x="2209800" y="1676400"/>
            <a:ext cx="2590800" cy="914400"/>
            <a:chOff x="0" y="0"/>
            <a:chExt cx="2590800" cy="914400"/>
          </a:xfrm>
        </p:grpSpPr>
        <p:sp>
          <p:nvSpPr>
            <p:cNvPr id="42" name="Oval"/>
            <p:cNvSpPr/>
            <p:nvPr/>
          </p:nvSpPr>
          <p:spPr>
            <a:xfrm>
              <a:off x="0" y="457200"/>
              <a:ext cx="1752600" cy="457200"/>
            </a:xfrm>
            <a:prstGeom prst="ellipse">
              <a:avLst/>
            </a:prstGeom>
            <a:noFill/>
            <a:ln w="28575" cap="flat">
              <a:solidFill>
                <a:schemeClr val="accent2"/>
              </a:solidFill>
              <a:prstDash val="solid"/>
              <a:round/>
            </a:ln>
            <a:effectLst/>
          </p:spPr>
          <p:txBody>
            <a:bodyPr wrap="square" lIns="45719" tIns="45719" rIns="45719" bIns="45719" numCol="1" anchor="ctr">
              <a:noAutofit/>
            </a:bodyPr>
            <a:lstStyle/>
            <a:p>
              <a:pPr algn="ctr">
                <a:defRPr sz="800" b="0"/>
              </a:pPr>
              <a:endParaRPr dirty="0"/>
            </a:p>
          </p:txBody>
        </p:sp>
        <p:sp>
          <p:nvSpPr>
            <p:cNvPr id="43" name="Line"/>
            <p:cNvSpPr/>
            <p:nvPr/>
          </p:nvSpPr>
          <p:spPr>
            <a:xfrm flipV="1">
              <a:off x="1523999" y="-1"/>
              <a:ext cx="1066802" cy="533402"/>
            </a:xfrm>
            <a:prstGeom prst="line">
              <a:avLst/>
            </a:prstGeom>
            <a:noFill/>
            <a:ln w="28575" cap="flat">
              <a:solidFill>
                <a:schemeClr val="accent2"/>
              </a:solidFill>
              <a:prstDash val="solid"/>
              <a:round/>
            </a:ln>
            <a:effectLst/>
          </p:spPr>
          <p:txBody>
            <a:bodyPr wrap="square" lIns="45719" tIns="45719" rIns="45719" bIns="45719" numCol="1" anchor="t">
              <a:noAutofit/>
            </a:bodyPr>
            <a:lstStyle/>
            <a:p>
              <a:endParaRPr dirty="0"/>
            </a:p>
          </p:txBody>
        </p:sp>
      </p:grpSp>
      <p:sp>
        <p:nvSpPr>
          <p:cNvPr id="44" name="$33 Fee for the Duplicate plus $10 Fee for RUSH."/>
          <p:cNvSpPr txBox="1"/>
          <p:nvPr/>
        </p:nvSpPr>
        <p:spPr>
          <a:xfrm>
            <a:off x="4800600" y="1257233"/>
            <a:ext cx="2286001" cy="87636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800"/>
              </a:spcBef>
              <a:defRPr sz="1400">
                <a:solidFill>
                  <a:srgbClr val="C00000"/>
                </a:solidFill>
                <a:latin typeface="+mn-lt"/>
                <a:ea typeface="+mn-ea"/>
                <a:cs typeface="+mn-cs"/>
                <a:sym typeface="Times New Roman"/>
              </a:defRPr>
            </a:lvl1pPr>
          </a:lstStyle>
          <a:p>
            <a:r>
              <a:rPr dirty="0"/>
              <a:t>$33 Fee for the Duplicate plus $10 Fee for RUSH.</a:t>
            </a:r>
          </a:p>
        </p:txBody>
      </p:sp>
      <p:sp>
        <p:nvSpPr>
          <p:cNvPr id="6" name="Slide Number Placeholder 5"/>
          <p:cNvSpPr>
            <a:spLocks noGrp="1"/>
          </p:cNvSpPr>
          <p:nvPr>
            <p:ph type="sldNum" sz="quarter" idx="2"/>
          </p:nvPr>
        </p:nvSpPr>
        <p:spPr>
          <a:xfrm>
            <a:off x="8830458" y="6626860"/>
            <a:ext cx="237342" cy="231140"/>
          </a:xfrm>
        </p:spPr>
        <p:txBody>
          <a:bodyPr/>
          <a:lstStyle/>
          <a:p>
            <a:fld id="{86CB4B4D-7CA3-9044-876B-883B54F8677D}" type="slidenum">
              <a:rPr lang="en-US" smtClean="0"/>
              <a:t>37</a:t>
            </a:fld>
            <a:endParaRPr lang="en-US" dirty="0"/>
          </a:p>
        </p:txBody>
      </p:sp>
    </p:spTree>
    <p:extLst>
      <p:ext uri="{BB962C8B-B14F-4D97-AF65-F5344CB8AC3E}">
        <p14:creationId xmlns:p14="http://schemas.microsoft.com/office/powerpoint/2010/main" val="13313852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250"/>
                                  </p:stCondLst>
                                  <p:childTnLst>
                                    <p:set>
                                      <p:cBhvr>
                                        <p:cTn id="6" dur="1" fill="hold">
                                          <p:stCondLst>
                                            <p:cond delay="0"/>
                                          </p:stCondLst>
                                        </p:cTn>
                                        <p:tgtEl>
                                          <p:spTgt spid="685"/>
                                        </p:tgtEl>
                                        <p:attrNameLst>
                                          <p:attrName>style.visibility</p:attrName>
                                        </p:attrNameLst>
                                      </p:cBhvr>
                                      <p:to>
                                        <p:strVal val="visible"/>
                                      </p:to>
                                    </p:set>
                                    <p:animEffect transition="in" filter="fade">
                                      <p:cBhvr>
                                        <p:cTn id="7" dur="1000"/>
                                        <p:tgtEl>
                                          <p:spTgt spid="685"/>
                                        </p:tgtEl>
                                      </p:cBhvr>
                                    </p:animEffect>
                                    <p:anim calcmode="lin" valueType="num">
                                      <p:cBhvr>
                                        <p:cTn id="8" dur="1000" fill="hold"/>
                                        <p:tgtEl>
                                          <p:spTgt spid="685"/>
                                        </p:tgtEl>
                                        <p:attrNameLst>
                                          <p:attrName>ppt_x</p:attrName>
                                        </p:attrNameLst>
                                      </p:cBhvr>
                                      <p:tavLst>
                                        <p:tav tm="0">
                                          <p:val>
                                            <p:strVal val="#ppt_x"/>
                                          </p:val>
                                        </p:tav>
                                        <p:tav tm="100000">
                                          <p:val>
                                            <p:strVal val="#ppt_x"/>
                                          </p:val>
                                        </p:tav>
                                      </p:tavLst>
                                    </p:anim>
                                    <p:anim calcmode="lin" valueType="num">
                                      <p:cBhvr>
                                        <p:cTn id="9" dur="1000" fill="hold"/>
                                        <p:tgtEl>
                                          <p:spTgt spid="6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84"/>
                                        </p:tgtEl>
                                        <p:attrNameLst>
                                          <p:attrName>style.visibility</p:attrName>
                                        </p:attrNameLst>
                                      </p:cBhvr>
                                      <p:to>
                                        <p:strVal val="visible"/>
                                      </p:to>
                                    </p:set>
                                    <p:animEffect transition="in" filter="circle(in)">
                                      <p:cBhvr>
                                        <p:cTn id="24" dur="1000"/>
                                        <p:tgtEl>
                                          <p:spTgt spid="68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8">
                                            <p:txEl>
                                              <p:pRg st="0" end="0"/>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animBg="1"/>
      <p:bldP spid="685" grpId="0" animBg="1"/>
      <p:bldP spid="2" grpId="0"/>
      <p:bldP spid="3" grpId="0"/>
      <p:bldP spid="4" grpId="0"/>
      <p:bldP spid="27" grpId="0" animBg="1"/>
      <p:bldP spid="28" grpId="0"/>
      <p:bldP spid="29" grpId="0"/>
      <p:bldP spid="30" grpId="0"/>
      <p:bldP spid="31" grpId="0"/>
      <p:bldP spid="32" grpId="0" animBg="1"/>
      <p:bldP spid="33" grpId="0" animBg="1"/>
      <p:bldP spid="34" grpId="0" animBg="1"/>
      <p:bldP spid="35" grpId="0" animBg="1"/>
      <p:bldP spid="39" grpId="0"/>
      <p:bldP spid="40" grpId="0"/>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INFOR-ME"/>
          <p:cNvSpPr txBox="1">
            <a:spLocks noGrp="1"/>
          </p:cNvSpPr>
          <p:nvPr>
            <p:ph type="title" idx="4294967295"/>
          </p:nvPr>
        </p:nvSpPr>
        <p:spPr>
          <a:xfrm>
            <a:off x="457200" y="338137"/>
            <a:ext cx="8229600" cy="1252538"/>
          </a:xfrm>
          <a:prstGeom prst="rect">
            <a:avLst/>
          </a:prstGeom>
        </p:spPr>
        <p:txBody>
          <a:bodyPr>
            <a:normAutofit/>
          </a:bodyPr>
          <a:lstStyle>
            <a:lvl1pPr>
              <a:defRPr b="1">
                <a:solidFill>
                  <a:srgbClr val="000000"/>
                </a:solidFill>
              </a:defRPr>
            </a:lvl1pPr>
          </a:lstStyle>
          <a:p>
            <a:r>
              <a:rPr dirty="0"/>
              <a:t>INFOR-ME</a:t>
            </a:r>
          </a:p>
        </p:txBody>
      </p:sp>
      <p:sp>
        <p:nvSpPr>
          <p:cNvPr id="740" name="A second way to obtain BMV Information:"/>
          <p:cNvSpPr txBox="1"/>
          <p:nvPr/>
        </p:nvSpPr>
        <p:spPr>
          <a:xfrm>
            <a:off x="838200" y="1676400"/>
            <a:ext cx="73914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b="0">
                <a:latin typeface="+mn-lt"/>
                <a:ea typeface="+mn-ea"/>
                <a:cs typeface="+mn-cs"/>
                <a:sym typeface="Times New Roman"/>
              </a:defRPr>
            </a:pPr>
            <a:r>
              <a:rPr dirty="0"/>
              <a:t>  </a:t>
            </a:r>
            <a:r>
              <a:rPr b="1" dirty="0">
                <a:solidFill>
                  <a:srgbClr val="06436B"/>
                </a:solidFill>
              </a:rPr>
              <a:t>A second way to obtain BMV Information:</a:t>
            </a:r>
          </a:p>
        </p:txBody>
      </p:sp>
      <p:sp>
        <p:nvSpPr>
          <p:cNvPr id="741" name="An Internet Service that provides 24 hour/ 7 days  a week access.…"/>
          <p:cNvSpPr txBox="1"/>
          <p:nvPr/>
        </p:nvSpPr>
        <p:spPr>
          <a:xfrm>
            <a:off x="1285875" y="2514600"/>
            <a:ext cx="7858125" cy="12180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400"/>
              </a:spcBef>
              <a:buClr>
                <a:srgbClr val="000000"/>
              </a:buClr>
              <a:buSzPct val="90000"/>
              <a:buChar char="❖"/>
              <a:defRPr sz="2000" b="0">
                <a:latin typeface="Franklin Gothic Book"/>
                <a:ea typeface="Franklin Gothic Book"/>
                <a:cs typeface="Franklin Gothic Book"/>
                <a:sym typeface="Franklin Gothic Book"/>
              </a:defRPr>
            </a:pPr>
            <a:r>
              <a:rPr dirty="0"/>
              <a:t>  </a:t>
            </a:r>
            <a:r>
              <a:rPr b="1" dirty="0">
                <a:latin typeface="+mn-lt"/>
                <a:ea typeface="+mn-ea"/>
                <a:cs typeface="+mn-cs"/>
                <a:sym typeface="Times New Roman"/>
              </a:rPr>
              <a:t>An Internet Service that provides 24 hour/ 7 days  a week access.</a:t>
            </a:r>
            <a:endParaRPr dirty="0">
              <a:latin typeface="+mn-lt"/>
              <a:ea typeface="+mn-ea"/>
              <a:cs typeface="+mn-cs"/>
              <a:sym typeface="Times New Roman"/>
            </a:endParaRPr>
          </a:p>
          <a:p>
            <a:pPr>
              <a:spcBef>
                <a:spcPts val="400"/>
              </a:spcBef>
              <a:defRPr sz="2000">
                <a:latin typeface="+mn-lt"/>
                <a:ea typeface="+mn-ea"/>
                <a:cs typeface="+mn-cs"/>
                <a:sym typeface="Times New Roman"/>
              </a:defRPr>
            </a:pPr>
            <a:r>
              <a:rPr dirty="0"/>
              <a:t>       http://www.maine.gov/informe/</a:t>
            </a:r>
          </a:p>
        </p:txBody>
      </p:sp>
      <p:sp>
        <p:nvSpPr>
          <p:cNvPr id="742" name="An “annual” Subscription Fee of $100 and a $5.50 look-up fee per Title record inquiry is available."/>
          <p:cNvSpPr txBox="1"/>
          <p:nvPr/>
        </p:nvSpPr>
        <p:spPr>
          <a:xfrm>
            <a:off x="1285875" y="3581400"/>
            <a:ext cx="4114800" cy="10077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500"/>
              </a:spcBef>
              <a:buClr>
                <a:srgbClr val="000000"/>
              </a:buClr>
              <a:buSzPct val="90000"/>
              <a:buChar char="❖"/>
              <a:defRPr b="0">
                <a:latin typeface="+mn-lt"/>
                <a:ea typeface="+mn-ea"/>
                <a:cs typeface="+mn-cs"/>
                <a:sym typeface="Times New Roman"/>
              </a:defRPr>
            </a:pPr>
            <a:r>
              <a:rPr dirty="0"/>
              <a:t>  </a:t>
            </a:r>
            <a:r>
              <a:rPr sz="2000" b="1" dirty="0"/>
              <a:t>An “</a:t>
            </a:r>
            <a:r>
              <a:rPr sz="2000" b="1" u="sng" dirty="0"/>
              <a:t>annual</a:t>
            </a:r>
            <a:r>
              <a:rPr sz="2000" b="1" dirty="0"/>
              <a:t>” Subscription Fee of $100 and a $5.50 look-up fee per Title record inquiry is available.</a:t>
            </a:r>
          </a:p>
        </p:txBody>
      </p:sp>
      <p:sp>
        <p:nvSpPr>
          <p:cNvPr id="743" name="InforME can be contacted at:       (207) 621-2600…"/>
          <p:cNvSpPr txBox="1"/>
          <p:nvPr/>
        </p:nvSpPr>
        <p:spPr>
          <a:xfrm>
            <a:off x="1219200" y="5410200"/>
            <a:ext cx="7086600" cy="769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buSzPct val="100000"/>
              <a:buChar char="❖"/>
              <a:defRPr>
                <a:latin typeface="Franklin Gothic Book"/>
                <a:ea typeface="Franklin Gothic Book"/>
                <a:cs typeface="Franklin Gothic Book"/>
                <a:sym typeface="Franklin Gothic Book"/>
              </a:defRPr>
            </a:pPr>
            <a:r>
              <a:rPr dirty="0"/>
              <a:t>  </a:t>
            </a:r>
            <a:r>
              <a:rPr sz="2000" dirty="0">
                <a:latin typeface="+mn-lt"/>
                <a:ea typeface="+mn-ea"/>
                <a:cs typeface="+mn-cs"/>
                <a:sym typeface="Times New Roman"/>
              </a:rPr>
              <a:t>InforME can be contacted at:    </a:t>
            </a:r>
            <a:r>
              <a:rPr lang="en-US" sz="2000" dirty="0">
                <a:latin typeface="+mn-lt"/>
                <a:ea typeface="+mn-ea"/>
                <a:cs typeface="+mn-cs"/>
                <a:sym typeface="Times New Roman"/>
              </a:rPr>
              <a:t> </a:t>
            </a:r>
            <a:r>
              <a:rPr sz="2000" dirty="0">
                <a:latin typeface="+mn-lt"/>
                <a:ea typeface="+mn-ea"/>
                <a:cs typeface="+mn-cs"/>
                <a:sym typeface="Times New Roman"/>
              </a:rPr>
              <a:t> (207) 621-2600</a:t>
            </a:r>
          </a:p>
          <a:p>
            <a:pPr>
              <a:defRPr sz="2000">
                <a:latin typeface="+mn-lt"/>
                <a:ea typeface="+mn-ea"/>
                <a:cs typeface="+mn-cs"/>
                <a:sym typeface="Times New Roman"/>
              </a:defRPr>
            </a:pPr>
            <a:r>
              <a:rPr dirty="0"/>
              <a:t>                                                     or      1-877-212-6500</a:t>
            </a:r>
          </a:p>
        </p:txBody>
      </p:sp>
      <p:grpSp>
        <p:nvGrpSpPr>
          <p:cNvPr id="746" name="Group"/>
          <p:cNvGrpSpPr/>
          <p:nvPr/>
        </p:nvGrpSpPr>
        <p:grpSpPr>
          <a:xfrm>
            <a:off x="4724400" y="3048000"/>
            <a:ext cx="3624263" cy="2133600"/>
            <a:chOff x="0" y="0"/>
            <a:chExt cx="3624262" cy="2133600"/>
          </a:xfrm>
        </p:grpSpPr>
        <p:pic>
          <p:nvPicPr>
            <p:cNvPr id="744" name="image.png" descr="image.png"/>
            <p:cNvPicPr>
              <a:picLocks noChangeAspect="1"/>
            </p:cNvPicPr>
            <p:nvPr/>
          </p:nvPicPr>
          <p:blipFill>
            <a:blip r:embed="rId3"/>
            <a:stretch>
              <a:fillRect/>
            </a:stretch>
          </p:blipFill>
          <p:spPr>
            <a:xfrm>
              <a:off x="881062" y="0"/>
              <a:ext cx="2743201" cy="2133600"/>
            </a:xfrm>
            <a:prstGeom prst="rect">
              <a:avLst/>
            </a:prstGeom>
            <a:ln w="12700" cap="flat">
              <a:solidFill>
                <a:srgbClr val="000000"/>
              </a:solidFill>
              <a:prstDash val="solid"/>
              <a:round/>
            </a:ln>
            <a:effectLst/>
          </p:spPr>
        </p:pic>
        <p:sp>
          <p:nvSpPr>
            <p:cNvPr id="745" name="Line"/>
            <p:cNvSpPr/>
            <p:nvPr/>
          </p:nvSpPr>
          <p:spPr>
            <a:xfrm>
              <a:off x="0" y="1338262"/>
              <a:ext cx="914400" cy="1"/>
            </a:xfrm>
            <a:prstGeom prst="line">
              <a:avLst/>
            </a:prstGeom>
            <a:noFill/>
            <a:ln w="38100" cap="flat">
              <a:solidFill>
                <a:srgbClr val="A50021"/>
              </a:solidFill>
              <a:prstDash val="solid"/>
              <a:round/>
              <a:tailEnd type="triangle" w="med" len="med"/>
            </a:ln>
            <a:effectLst/>
          </p:spPr>
          <p:txBody>
            <a:bodyPr wrap="square" lIns="45719" tIns="45719" rIns="45719" bIns="45719" numCol="1" anchor="t">
              <a:noAutofit/>
            </a:bodyPr>
            <a:lstStyle/>
            <a:p>
              <a:endParaRPr dirty="0"/>
            </a:p>
          </p:txBody>
        </p:sp>
      </p:grpSp>
      <p:sp>
        <p:nvSpPr>
          <p:cNvPr id="747" name="5"/>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38</a:t>
            </a:fld>
            <a:endParaRPr lang="en-US" dirty="0"/>
          </a:p>
        </p:txBody>
      </p:sp>
    </p:spTree>
    <p:extLst>
      <p:ext uri="{BB962C8B-B14F-4D97-AF65-F5344CB8AC3E}">
        <p14:creationId xmlns:p14="http://schemas.microsoft.com/office/powerpoint/2010/main" val="216266109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 name="image.jpeg" descr="image.jpeg"/>
          <p:cNvPicPr>
            <a:picLocks noChangeAspect="1"/>
          </p:cNvPicPr>
          <p:nvPr/>
        </p:nvPicPr>
        <p:blipFill>
          <a:blip r:embed="rId3"/>
          <a:stretch>
            <a:fillRect/>
          </a:stretch>
        </p:blipFill>
        <p:spPr>
          <a:xfrm>
            <a:off x="2430462" y="1922462"/>
            <a:ext cx="6153151" cy="4803776"/>
          </a:xfrm>
          <a:prstGeom prst="rect">
            <a:avLst/>
          </a:prstGeom>
          <a:ln>
            <a:solidFill>
              <a:srgbClr val="BFBFBF"/>
            </a:solidFill>
          </a:ln>
        </p:spPr>
      </p:pic>
      <p:sp>
        <p:nvSpPr>
          <p:cNvPr id="752" name="INFOR-ME On-Line Duplicate Title"/>
          <p:cNvSpPr txBox="1">
            <a:spLocks noGrp="1"/>
          </p:cNvSpPr>
          <p:nvPr>
            <p:ph type="title" idx="4294967295"/>
          </p:nvPr>
        </p:nvSpPr>
        <p:spPr>
          <a:xfrm>
            <a:off x="457200" y="338137"/>
            <a:ext cx="8229600" cy="1252538"/>
          </a:xfrm>
          <a:prstGeom prst="rect">
            <a:avLst/>
          </a:prstGeom>
        </p:spPr>
        <p:txBody>
          <a:bodyPr>
            <a:normAutofit fontScale="90000"/>
          </a:bodyPr>
          <a:lstStyle/>
          <a:p>
            <a:pPr defTabSz="822959">
              <a:defRPr sz="3959" b="1">
                <a:solidFill>
                  <a:srgbClr val="000000"/>
                </a:solidFill>
              </a:defRPr>
            </a:pPr>
            <a:r>
              <a:rPr dirty="0"/>
              <a:t>INFOR-ME</a:t>
            </a:r>
            <a:br>
              <a:rPr dirty="0"/>
            </a:br>
            <a:r>
              <a:rPr dirty="0"/>
              <a:t>On-Line Duplicate Title</a:t>
            </a:r>
          </a:p>
        </p:txBody>
      </p:sp>
      <p:sp>
        <p:nvSpPr>
          <p:cNvPr id="753" name="41"/>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754" name="$46.00 Fee…"/>
          <p:cNvSpPr txBox="1"/>
          <p:nvPr/>
        </p:nvSpPr>
        <p:spPr>
          <a:xfrm>
            <a:off x="407987" y="2085975"/>
            <a:ext cx="1989138" cy="19389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b="0">
                <a:solidFill>
                  <a:srgbClr val="FF0000"/>
                </a:solidFill>
              </a:defRPr>
            </a:pPr>
            <a:r>
              <a:rPr dirty="0">
                <a:effectLst>
                  <a:outerShdw blurRad="38100" dist="38100" dir="2700000" algn="tl">
                    <a:srgbClr val="000000">
                      <a:alpha val="43137"/>
                    </a:srgbClr>
                  </a:outerShdw>
                </a:effectLst>
                <a:latin typeface="+mn-lt"/>
              </a:rPr>
              <a:t>$46.00 Fee</a:t>
            </a:r>
          </a:p>
          <a:p>
            <a:pPr>
              <a:defRPr sz="2000" b="0"/>
            </a:pPr>
            <a:endParaRPr dirty="0">
              <a:latin typeface="+mn-lt"/>
            </a:endParaRPr>
          </a:p>
          <a:p>
            <a:pPr>
              <a:defRPr sz="2000" b="0"/>
            </a:pPr>
            <a:r>
              <a:rPr dirty="0">
                <a:latin typeface="+mn-lt"/>
              </a:rPr>
              <a:t>$33.00 Title Fee</a:t>
            </a:r>
          </a:p>
          <a:p>
            <a:pPr>
              <a:defRPr sz="2000" b="0"/>
            </a:pPr>
            <a:r>
              <a:rPr dirty="0">
                <a:latin typeface="+mn-lt"/>
              </a:rPr>
              <a:t>$10.00 Rush Fee</a:t>
            </a:r>
          </a:p>
          <a:p>
            <a:pPr>
              <a:defRPr sz="2000" b="0"/>
            </a:pPr>
            <a:r>
              <a:rPr dirty="0">
                <a:latin typeface="+mn-lt"/>
              </a:rPr>
              <a:t>$3.00 Processing</a:t>
            </a:r>
          </a:p>
          <a:p>
            <a:pPr>
              <a:defRPr sz="2000" b="0"/>
            </a:pPr>
            <a:r>
              <a:rPr dirty="0">
                <a:latin typeface="+mn-lt"/>
              </a:rPr>
              <a:t>Fee</a:t>
            </a:r>
          </a:p>
        </p:txBody>
      </p:sp>
      <p:sp>
        <p:nvSpPr>
          <p:cNvPr id="3" name="Slide Number Placeholder 2"/>
          <p:cNvSpPr>
            <a:spLocks noGrp="1"/>
          </p:cNvSpPr>
          <p:nvPr>
            <p:ph type="sldNum" sz="quarter" idx="2"/>
          </p:nvPr>
        </p:nvSpPr>
        <p:spPr>
          <a:xfrm>
            <a:off x="8839200" y="6626860"/>
            <a:ext cx="237342" cy="231140"/>
          </a:xfrm>
        </p:spPr>
        <p:txBody>
          <a:bodyPr/>
          <a:lstStyle/>
          <a:p>
            <a:fld id="{86CB4B4D-7CA3-9044-876B-883B54F8677D}" type="slidenum">
              <a:rPr lang="en-US" smtClean="0"/>
              <a:t>39</a:t>
            </a:fld>
            <a:endParaRPr lang="en-US" dirty="0"/>
          </a:p>
        </p:txBody>
      </p:sp>
    </p:spTree>
    <p:extLst>
      <p:ext uri="{BB962C8B-B14F-4D97-AF65-F5344CB8AC3E}">
        <p14:creationId xmlns:p14="http://schemas.microsoft.com/office/powerpoint/2010/main" val="43493894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Vehicles from other Title Jurisdictions?"/>
          <p:cNvSpPr txBox="1">
            <a:spLocks noGrp="1"/>
          </p:cNvSpPr>
          <p:nvPr>
            <p:ph type="title" idx="4294967295"/>
          </p:nvPr>
        </p:nvSpPr>
        <p:spPr>
          <a:xfrm>
            <a:off x="228600" y="338137"/>
            <a:ext cx="8686800" cy="1252538"/>
          </a:xfrm>
          <a:prstGeom prst="rect">
            <a:avLst/>
          </a:prstGeom>
        </p:spPr>
        <p:txBody>
          <a:bodyPr>
            <a:normAutofit/>
          </a:bodyPr>
          <a:lstStyle>
            <a:lvl1pPr>
              <a:defRPr sz="3200" b="1">
                <a:solidFill>
                  <a:srgbClr val="000000"/>
                </a:solidFill>
                <a:latin typeface="+mn-lt"/>
                <a:ea typeface="+mn-ea"/>
                <a:cs typeface="+mn-cs"/>
                <a:sym typeface="Times New Roman"/>
              </a:defRPr>
            </a:lvl1pPr>
          </a:lstStyle>
          <a:p>
            <a:r>
              <a:rPr dirty="0"/>
              <a:t>Vehicles from other Title Jurisdictions?</a:t>
            </a:r>
          </a:p>
        </p:txBody>
      </p:sp>
      <p:sp>
        <p:nvSpPr>
          <p:cNvPr id="160" name="New Hampshire ~ Title required for model year 2000 and newer."/>
          <p:cNvSpPr txBox="1"/>
          <p:nvPr/>
        </p:nvSpPr>
        <p:spPr>
          <a:xfrm>
            <a:off x="1833562" y="2839864"/>
            <a:ext cx="6319838" cy="38214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400"/>
              </a:spcBef>
              <a:defRPr>
                <a:latin typeface="+mn-lt"/>
                <a:ea typeface="+mn-ea"/>
                <a:cs typeface="+mn-cs"/>
                <a:sym typeface="Times New Roman"/>
              </a:defRPr>
            </a:lvl1pPr>
          </a:lstStyle>
          <a:p>
            <a:r>
              <a:rPr dirty="0"/>
              <a:t>New Hampshire ~ Title required for model year 2000 and newer.</a:t>
            </a:r>
          </a:p>
        </p:txBody>
      </p:sp>
      <p:sp>
        <p:nvSpPr>
          <p:cNvPr id="161" name="Rhode Island ~ Title model year 2001 and newer"/>
          <p:cNvSpPr txBox="1"/>
          <p:nvPr/>
        </p:nvSpPr>
        <p:spPr>
          <a:xfrm>
            <a:off x="1828800" y="3388608"/>
            <a:ext cx="65151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Rhode Island ~ Title model year 2001 and newer</a:t>
            </a:r>
          </a:p>
        </p:txBody>
      </p:sp>
      <p:sp>
        <p:nvSpPr>
          <p:cNvPr id="162" name="Vermont ~ 15 year Title State"/>
          <p:cNvSpPr txBox="1"/>
          <p:nvPr/>
        </p:nvSpPr>
        <p:spPr>
          <a:xfrm>
            <a:off x="1847850" y="3922008"/>
            <a:ext cx="531495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Vermont ~ 15 year Title State </a:t>
            </a:r>
          </a:p>
        </p:txBody>
      </p:sp>
      <p:sp>
        <p:nvSpPr>
          <p:cNvPr id="163" name="9"/>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164" name="Connecticut ~ 20 year Title State"/>
          <p:cNvSpPr txBox="1"/>
          <p:nvPr/>
        </p:nvSpPr>
        <p:spPr>
          <a:xfrm>
            <a:off x="1874620" y="4338935"/>
            <a:ext cx="3154580"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b="0"/>
            </a:lvl1pPr>
          </a:lstStyle>
          <a:p>
            <a:r>
              <a:rPr dirty="0">
                <a:latin typeface="+mn-lt"/>
              </a:rPr>
              <a:t>Connecticut</a:t>
            </a:r>
            <a:r>
              <a:rPr sz="2400" dirty="0">
                <a:latin typeface="+mn-lt"/>
              </a:rPr>
              <a:t> </a:t>
            </a:r>
            <a:r>
              <a:rPr dirty="0">
                <a:latin typeface="+mn-lt"/>
              </a:rPr>
              <a:t>~ 20 year Title State</a:t>
            </a:r>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4</a:t>
            </a:fld>
            <a:endParaRPr lang="en-US" dirty="0"/>
          </a:p>
        </p:txBody>
      </p:sp>
    </p:spTree>
    <p:extLst>
      <p:ext uri="{BB962C8B-B14F-4D97-AF65-F5344CB8AC3E}">
        <p14:creationId xmlns:p14="http://schemas.microsoft.com/office/powerpoint/2010/main" val="10650960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750"/>
                                  </p:stCondLst>
                                  <p:iterate>
                                    <p:tmAbs val="0"/>
                                  </p:iterate>
                                  <p:childTnLst>
                                    <p:set>
                                      <p:cBhvr>
                                        <p:cTn id="6" fill="hold"/>
                                        <p:tgtEl>
                                          <p:spTgt spid="160"/>
                                        </p:tgtEl>
                                        <p:attrNameLst>
                                          <p:attrName>style.visibility</p:attrName>
                                        </p:attrNameLst>
                                      </p:cBhvr>
                                      <p:to>
                                        <p:strVal val="visible"/>
                                      </p:to>
                                    </p:set>
                                    <p:animEffect transition="in" filter="dissolve">
                                      <p:cBhvr>
                                        <p:cTn id="7" dur="1000"/>
                                        <p:tgtEl>
                                          <p:spTgt spid="160"/>
                                        </p:tgtEl>
                                      </p:cBhvr>
                                    </p:animEffect>
                                  </p:childTnLst>
                                </p:cTn>
                              </p:par>
                            </p:childTnLst>
                          </p:cTn>
                        </p:par>
                        <p:par>
                          <p:cTn id="8" fill="hold">
                            <p:stCondLst>
                              <p:cond delay="2750"/>
                            </p:stCondLst>
                            <p:childTnLst>
                              <p:par>
                                <p:cTn id="9" presetID="22" presetClass="entr" presetSubtype="8" fill="hold" grpId="0" nodeType="afterEffect">
                                  <p:stCondLst>
                                    <p:cond delay="2000"/>
                                  </p:stCondLst>
                                  <p:iterate>
                                    <p:tmAbs val="0"/>
                                  </p:iterate>
                                  <p:childTnLst>
                                    <p:set>
                                      <p:cBhvr>
                                        <p:cTn id="10" fill="hold"/>
                                        <p:tgtEl>
                                          <p:spTgt spid="161"/>
                                        </p:tgtEl>
                                        <p:attrNameLst>
                                          <p:attrName>style.visibility</p:attrName>
                                        </p:attrNameLst>
                                      </p:cBhvr>
                                      <p:to>
                                        <p:strVal val="visible"/>
                                      </p:to>
                                    </p:set>
                                    <p:animEffect transition="in" filter="wipe(left)">
                                      <p:cBhvr>
                                        <p:cTn id="11" dur="1000"/>
                                        <p:tgtEl>
                                          <p:spTgt spid="161"/>
                                        </p:tgtEl>
                                      </p:cBhvr>
                                    </p:animEffect>
                                  </p:childTnLst>
                                </p:cTn>
                              </p:par>
                            </p:childTnLst>
                          </p:cTn>
                        </p:par>
                        <p:par>
                          <p:cTn id="12" fill="hold">
                            <p:stCondLst>
                              <p:cond delay="5750"/>
                            </p:stCondLst>
                            <p:childTnLst>
                              <p:par>
                                <p:cTn id="13" presetID="9" presetClass="entr" fill="hold" grpId="0" nodeType="afterEffect">
                                  <p:stCondLst>
                                    <p:cond delay="2000"/>
                                  </p:stCondLst>
                                  <p:iterate>
                                    <p:tmAbs val="0"/>
                                  </p:iterate>
                                  <p:childTnLst>
                                    <p:set>
                                      <p:cBhvr>
                                        <p:cTn id="14" fill="hold"/>
                                        <p:tgtEl>
                                          <p:spTgt spid="162"/>
                                        </p:tgtEl>
                                        <p:attrNameLst>
                                          <p:attrName>style.visibility</p:attrName>
                                        </p:attrNameLst>
                                      </p:cBhvr>
                                      <p:to>
                                        <p:strVal val="visible"/>
                                      </p:to>
                                    </p:set>
                                    <p:animEffect transition="in" filter="dissolve">
                                      <p:cBhvr>
                                        <p:cTn id="15" dur="1000"/>
                                        <p:tgtEl>
                                          <p:spTgt spid="162"/>
                                        </p:tgtEl>
                                      </p:cBhvr>
                                    </p:animEffect>
                                  </p:childTnLst>
                                </p:cTn>
                              </p:par>
                            </p:childTnLst>
                          </p:cTn>
                        </p:par>
                        <p:par>
                          <p:cTn id="16" fill="hold">
                            <p:stCondLst>
                              <p:cond delay="8750"/>
                            </p:stCondLst>
                            <p:childTnLst>
                              <p:par>
                                <p:cTn id="17" presetID="9" presetClass="entr" fill="hold" grpId="0" nodeType="afterEffect">
                                  <p:stCondLst>
                                    <p:cond delay="2000"/>
                                  </p:stCondLst>
                                  <p:iterate>
                                    <p:tmAbs val="0"/>
                                  </p:iterate>
                                  <p:childTnLst>
                                    <p:set>
                                      <p:cBhvr>
                                        <p:cTn id="18" fill="hold"/>
                                        <p:tgtEl>
                                          <p:spTgt spid="164"/>
                                        </p:tgtEl>
                                        <p:attrNameLst>
                                          <p:attrName>style.visibility</p:attrName>
                                        </p:attrNameLst>
                                      </p:cBhvr>
                                      <p:to>
                                        <p:strVal val="visible"/>
                                      </p:to>
                                    </p:set>
                                    <p:animEffect transition="in" filter="dissolve">
                                      <p:cBhvr>
                                        <p:cTn id="19"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advAuto="0"/>
      <p:bldP spid="161" grpId="0" animBg="1" advAuto="0"/>
      <p:bldP spid="162" grpId="0" animBg="1" advAuto="0"/>
      <p:bldP spid="164"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060D5-E2FF-4B30-A195-C7CDFB4DE0F6}"/>
              </a:ext>
            </a:extLst>
          </p:cNvPr>
          <p:cNvPicPr>
            <a:picLocks noChangeAspect="1"/>
          </p:cNvPicPr>
          <p:nvPr/>
        </p:nvPicPr>
        <p:blipFill>
          <a:blip r:embed="rId3"/>
          <a:stretch>
            <a:fillRect/>
          </a:stretch>
        </p:blipFill>
        <p:spPr>
          <a:xfrm>
            <a:off x="4202924" y="1272856"/>
            <a:ext cx="4135401" cy="5354004"/>
          </a:xfrm>
          <a:prstGeom prst="rect">
            <a:avLst/>
          </a:prstGeom>
        </p:spPr>
      </p:pic>
      <p:sp>
        <p:nvSpPr>
          <p:cNvPr id="766" name="Request for Withdrawal MVT-3"/>
          <p:cNvSpPr txBox="1">
            <a:spLocks noGrp="1"/>
          </p:cNvSpPr>
          <p:nvPr>
            <p:ph type="title" idx="4294967295"/>
          </p:nvPr>
        </p:nvSpPr>
        <p:spPr>
          <a:xfrm>
            <a:off x="228600" y="228599"/>
            <a:ext cx="8610600" cy="1161099"/>
          </a:xfrm>
          <a:prstGeom prst="rect">
            <a:avLst/>
          </a:prstGeom>
        </p:spPr>
        <p:txBody>
          <a:bodyPr>
            <a:normAutofit/>
          </a:bodyPr>
          <a:lstStyle/>
          <a:p>
            <a:pPr>
              <a:defRPr sz="3200" b="1">
                <a:solidFill>
                  <a:srgbClr val="000000"/>
                </a:solidFill>
                <a:latin typeface="+mn-lt"/>
                <a:ea typeface="+mn-ea"/>
                <a:cs typeface="+mn-cs"/>
                <a:sym typeface="Times New Roman"/>
              </a:defRPr>
            </a:pPr>
            <a:r>
              <a:rPr dirty="0"/>
              <a:t>Request for Withdrawal</a:t>
            </a:r>
            <a:br>
              <a:rPr dirty="0"/>
            </a:br>
            <a:r>
              <a:rPr sz="1800" dirty="0"/>
              <a:t>MVT-3</a:t>
            </a:r>
          </a:p>
        </p:txBody>
      </p:sp>
      <p:pic>
        <p:nvPicPr>
          <p:cNvPr id="767" name="Checkmark_2" descr="Checkmark_2"/>
          <p:cNvPicPr>
            <a:picLocks noChangeAspect="1"/>
          </p:cNvPicPr>
          <p:nvPr/>
        </p:nvPicPr>
        <p:blipFill>
          <a:blip r:embed="rId4"/>
          <a:stretch>
            <a:fillRect/>
          </a:stretch>
        </p:blipFill>
        <p:spPr>
          <a:xfrm>
            <a:off x="4800600" y="3628489"/>
            <a:ext cx="140476" cy="133084"/>
          </a:xfrm>
          <a:prstGeom prst="rect">
            <a:avLst/>
          </a:prstGeom>
          <a:ln w="12700">
            <a:miter lim="400000"/>
          </a:ln>
        </p:spPr>
      </p:pic>
      <p:pic>
        <p:nvPicPr>
          <p:cNvPr id="768" name="Checkmark_2" descr="Checkmark_2"/>
          <p:cNvPicPr>
            <a:picLocks noChangeAspect="1"/>
          </p:cNvPicPr>
          <p:nvPr/>
        </p:nvPicPr>
        <p:blipFill>
          <a:blip r:embed="rId4"/>
          <a:stretch>
            <a:fillRect/>
          </a:stretch>
        </p:blipFill>
        <p:spPr>
          <a:xfrm>
            <a:off x="5486400" y="4174947"/>
            <a:ext cx="187325" cy="177801"/>
          </a:xfrm>
          <a:prstGeom prst="rect">
            <a:avLst/>
          </a:prstGeom>
          <a:ln w="12700">
            <a:miter lim="400000"/>
          </a:ln>
        </p:spPr>
      </p:pic>
      <p:sp>
        <p:nvSpPr>
          <p:cNvPr id="769" name="N 077801"/>
          <p:cNvSpPr txBox="1"/>
          <p:nvPr/>
        </p:nvSpPr>
        <p:spPr>
          <a:xfrm>
            <a:off x="4252710" y="2460978"/>
            <a:ext cx="755703"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700"/>
              </a:spcBef>
              <a:defRPr sz="1200">
                <a:latin typeface="+mn-lt"/>
                <a:ea typeface="+mn-ea"/>
                <a:cs typeface="+mn-cs"/>
                <a:sym typeface="Times New Roman"/>
              </a:defRPr>
            </a:lvl1pPr>
          </a:lstStyle>
          <a:p>
            <a:r>
              <a:rPr lang="en-US" sz="1000" dirty="0"/>
              <a:t>G</a:t>
            </a:r>
            <a:r>
              <a:rPr sz="1000" dirty="0"/>
              <a:t> </a:t>
            </a:r>
            <a:r>
              <a:rPr lang="en-US" sz="1000" dirty="0"/>
              <a:t>123896</a:t>
            </a:r>
            <a:endParaRPr sz="1000" dirty="0"/>
          </a:p>
        </p:txBody>
      </p:sp>
      <p:sp>
        <p:nvSpPr>
          <p:cNvPr id="770" name="Exceptional Auto"/>
          <p:cNvSpPr txBox="1"/>
          <p:nvPr/>
        </p:nvSpPr>
        <p:spPr>
          <a:xfrm>
            <a:off x="5486400" y="2313865"/>
            <a:ext cx="2806697" cy="2462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700"/>
              </a:spcBef>
              <a:defRPr sz="1200">
                <a:latin typeface="+mn-lt"/>
                <a:ea typeface="+mn-ea"/>
                <a:cs typeface="+mn-cs"/>
                <a:sym typeface="Times New Roman"/>
              </a:defRPr>
            </a:lvl1pPr>
          </a:lstStyle>
          <a:p>
            <a:r>
              <a:rPr sz="1000" dirty="0"/>
              <a:t>Exceptiona</a:t>
            </a:r>
            <a:r>
              <a:rPr lang="en-US" sz="1000" dirty="0"/>
              <a:t>l</a:t>
            </a:r>
            <a:r>
              <a:rPr sz="1000" dirty="0"/>
              <a:t> Auto</a:t>
            </a:r>
          </a:p>
        </p:txBody>
      </p:sp>
      <p:sp>
        <p:nvSpPr>
          <p:cNvPr id="771" name="12/24/13"/>
          <p:cNvSpPr txBox="1"/>
          <p:nvPr/>
        </p:nvSpPr>
        <p:spPr>
          <a:xfrm>
            <a:off x="7291917" y="2463267"/>
            <a:ext cx="838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700"/>
              </a:spcBef>
              <a:defRPr sz="1200">
                <a:latin typeface="+mn-lt"/>
                <a:ea typeface="+mn-ea"/>
                <a:cs typeface="+mn-cs"/>
                <a:sym typeface="Times New Roman"/>
              </a:defRPr>
            </a:lvl1pPr>
          </a:lstStyle>
          <a:p>
            <a:r>
              <a:rPr lang="en-US" sz="1000" dirty="0"/>
              <a:t>01</a:t>
            </a:r>
            <a:r>
              <a:rPr sz="1000" dirty="0"/>
              <a:t>/</a:t>
            </a:r>
            <a:r>
              <a:rPr lang="en-US" sz="1000" dirty="0"/>
              <a:t>11</a:t>
            </a:r>
            <a:r>
              <a:rPr sz="1000" dirty="0"/>
              <a:t>/1</a:t>
            </a:r>
            <a:r>
              <a:rPr lang="en-US" sz="1000" dirty="0"/>
              <a:t>7</a:t>
            </a:r>
            <a:endParaRPr sz="1000" dirty="0"/>
          </a:p>
        </p:txBody>
      </p:sp>
      <p:sp>
        <p:nvSpPr>
          <p:cNvPr id="772" name="Daniel N. &amp; Susan A. Roberts"/>
          <p:cNvSpPr txBox="1"/>
          <p:nvPr/>
        </p:nvSpPr>
        <p:spPr>
          <a:xfrm>
            <a:off x="4270024" y="2700867"/>
            <a:ext cx="22098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lang="en-US" dirty="0"/>
              <a:t>Richard &amp; Angela Smith</a:t>
            </a:r>
            <a:endParaRPr dirty="0"/>
          </a:p>
        </p:txBody>
      </p:sp>
      <p:grpSp>
        <p:nvGrpSpPr>
          <p:cNvPr id="776" name="Group"/>
          <p:cNvGrpSpPr/>
          <p:nvPr/>
        </p:nvGrpSpPr>
        <p:grpSpPr>
          <a:xfrm>
            <a:off x="5856463" y="2693352"/>
            <a:ext cx="2423940" cy="253734"/>
            <a:chOff x="-11289" y="3774"/>
            <a:chExt cx="2423939" cy="253732"/>
          </a:xfrm>
        </p:grpSpPr>
        <p:sp>
          <p:nvSpPr>
            <p:cNvPr id="773" name="12"/>
            <p:cNvSpPr txBox="1"/>
            <p:nvPr/>
          </p:nvSpPr>
          <p:spPr>
            <a:xfrm>
              <a:off x="-11289" y="11289"/>
              <a:ext cx="381000" cy="246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dirty="0"/>
                <a:t>2015</a:t>
              </a:r>
              <a:endParaRPr dirty="0"/>
            </a:p>
          </p:txBody>
        </p:sp>
        <p:sp>
          <p:nvSpPr>
            <p:cNvPr id="774" name="FORD"/>
            <p:cNvSpPr txBox="1"/>
            <p:nvPr/>
          </p:nvSpPr>
          <p:spPr>
            <a:xfrm>
              <a:off x="337257" y="3775"/>
              <a:ext cx="762000" cy="246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dirty="0"/>
                <a:t> FORD</a:t>
              </a:r>
              <a:endParaRPr dirty="0"/>
            </a:p>
          </p:txBody>
        </p:sp>
        <p:sp>
          <p:nvSpPr>
            <p:cNvPr id="775" name="2FMZU7EF3CFB79954"/>
            <p:cNvSpPr txBox="1"/>
            <p:nvPr/>
          </p:nvSpPr>
          <p:spPr>
            <a:xfrm>
              <a:off x="939448" y="3774"/>
              <a:ext cx="1473202" cy="246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sz="1000" dirty="0"/>
                <a:t>1FMCU23JX08762194</a:t>
              </a:r>
              <a:endParaRPr sz="1000" dirty="0"/>
            </a:p>
          </p:txBody>
        </p:sp>
      </p:grpSp>
      <p:sp>
        <p:nvSpPr>
          <p:cNvPr id="778" name="12/29/13"/>
          <p:cNvSpPr txBox="1"/>
          <p:nvPr/>
        </p:nvSpPr>
        <p:spPr>
          <a:xfrm flipH="1">
            <a:off x="7619999" y="1763889"/>
            <a:ext cx="673099" cy="27546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700"/>
              </a:spcBef>
              <a:defRPr sz="1200">
                <a:latin typeface="+mn-lt"/>
                <a:ea typeface="+mn-ea"/>
                <a:cs typeface="+mn-cs"/>
                <a:sym typeface="Times New Roman"/>
              </a:defRPr>
            </a:lvl1pPr>
          </a:lstStyle>
          <a:p>
            <a:r>
              <a:rPr lang="en-US" dirty="0"/>
              <a:t>01/10/17</a:t>
            </a:r>
            <a:endParaRPr dirty="0"/>
          </a:p>
        </p:txBody>
      </p:sp>
      <p:sp>
        <p:nvSpPr>
          <p:cNvPr id="780" name="Alan Churchill"/>
          <p:cNvSpPr txBox="1"/>
          <p:nvPr/>
        </p:nvSpPr>
        <p:spPr>
          <a:xfrm>
            <a:off x="4518025" y="5575300"/>
            <a:ext cx="1752600" cy="2927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b="0">
                <a:latin typeface="Bradley Hand ITC"/>
                <a:ea typeface="Bradley Hand ITC"/>
                <a:cs typeface="Bradley Hand ITC"/>
                <a:sym typeface="Bradley Hand ITC"/>
              </a:defRPr>
            </a:lvl1pPr>
          </a:lstStyle>
          <a:p>
            <a:r>
              <a:rPr dirty="0"/>
              <a:t>Alan Churchill</a:t>
            </a:r>
          </a:p>
        </p:txBody>
      </p:sp>
      <p:sp>
        <p:nvSpPr>
          <p:cNvPr id="781" name="Office Manager, Exceptional Auto"/>
          <p:cNvSpPr txBox="1"/>
          <p:nvPr/>
        </p:nvSpPr>
        <p:spPr>
          <a:xfrm>
            <a:off x="6007099" y="5359400"/>
            <a:ext cx="2286001" cy="2257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600"/>
              </a:spcBef>
              <a:defRPr sz="1000">
                <a:latin typeface="+mn-lt"/>
                <a:ea typeface="+mn-ea"/>
                <a:cs typeface="+mn-cs"/>
                <a:sym typeface="Times New Roman"/>
              </a:defRPr>
            </a:lvl1pPr>
          </a:lstStyle>
          <a:p>
            <a:r>
              <a:rPr dirty="0"/>
              <a:t>Office Manager, Exceptional Auto</a:t>
            </a:r>
          </a:p>
        </p:txBody>
      </p:sp>
      <p:sp>
        <p:nvSpPr>
          <p:cNvPr id="783" name="Please note:  If the vehicle has been registered to the applicant, the Application for Title (MVT-2) cannot    be withdrawn."/>
          <p:cNvSpPr txBox="1"/>
          <p:nvPr/>
        </p:nvSpPr>
        <p:spPr>
          <a:xfrm>
            <a:off x="304800" y="5105400"/>
            <a:ext cx="3276600" cy="10772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2000">
                <a:latin typeface="+mn-lt"/>
                <a:ea typeface="+mn-ea"/>
                <a:cs typeface="+mn-cs"/>
                <a:sym typeface="Times New Roman"/>
              </a:defRPr>
            </a:pPr>
            <a:r>
              <a:rPr sz="1600" dirty="0"/>
              <a:t>Please note:  If the vehicle has been registered to the applicant, the Application for Title (MVT-2)</a:t>
            </a:r>
            <a:r>
              <a:rPr sz="1600" dirty="0">
                <a:solidFill>
                  <a:srgbClr val="FF0000"/>
                </a:solidFill>
              </a:rPr>
              <a:t> </a:t>
            </a:r>
            <a:r>
              <a:rPr sz="1600" i="1" u="sng" dirty="0">
                <a:solidFill>
                  <a:srgbClr val="FF0000"/>
                </a:solidFill>
              </a:rPr>
              <a:t>cannot</a:t>
            </a:r>
            <a:r>
              <a:rPr sz="1600" i="1" dirty="0">
                <a:solidFill>
                  <a:srgbClr val="FF0000"/>
                </a:solidFill>
              </a:rPr>
              <a:t> </a:t>
            </a:r>
            <a:r>
              <a:rPr sz="1600" dirty="0"/>
              <a:t>be withdrawn.</a:t>
            </a:r>
          </a:p>
        </p:txBody>
      </p:sp>
      <p:sp>
        <p:nvSpPr>
          <p:cNvPr id="784" name="Undisclosed Information"/>
          <p:cNvSpPr txBox="1"/>
          <p:nvPr/>
        </p:nvSpPr>
        <p:spPr>
          <a:xfrm>
            <a:off x="6381750" y="3519487"/>
            <a:ext cx="1600200" cy="231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a:latin typeface="Arial Narrow"/>
                <a:ea typeface="Arial Narrow"/>
                <a:cs typeface="Arial Narrow"/>
                <a:sym typeface="Arial Narrow"/>
              </a:defRPr>
            </a:lvl1pPr>
          </a:lstStyle>
          <a:p>
            <a:r>
              <a:rPr dirty="0"/>
              <a:t>Undisclosed Information</a:t>
            </a:r>
          </a:p>
        </p:txBody>
      </p:sp>
      <p:sp>
        <p:nvSpPr>
          <p:cNvPr id="785" name="43"/>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3" name="Daniel &amp; Susan Roberts discovered their recently purchased 2012 Ford Taurus had been in an accident and was not disclosed at the time of sale.  They have brought the vehicle back to Exceptional Auto for a refund."/>
          <p:cNvSpPr txBox="1"/>
          <p:nvPr/>
        </p:nvSpPr>
        <p:spPr>
          <a:xfrm>
            <a:off x="304800" y="1404171"/>
            <a:ext cx="3429000" cy="203132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800">
                <a:solidFill>
                  <a:srgbClr val="C00000"/>
                </a:solidFill>
                <a:latin typeface="+mn-lt"/>
                <a:ea typeface="+mn-ea"/>
                <a:cs typeface="+mn-cs"/>
                <a:sym typeface="Times New Roman"/>
              </a:defRPr>
            </a:lvl1pPr>
          </a:lstStyle>
          <a:p>
            <a:r>
              <a:rPr lang="en-US" dirty="0"/>
              <a:t>Richard &amp; Angela</a:t>
            </a:r>
            <a:r>
              <a:rPr dirty="0"/>
              <a:t> discovered their recently purchased 201</a:t>
            </a:r>
            <a:r>
              <a:rPr lang="en-US" dirty="0"/>
              <a:t>5</a:t>
            </a:r>
            <a:r>
              <a:rPr dirty="0"/>
              <a:t> Ford Taurus had been in an accident and was not disclosed at the time of sale. They have brought the vehicle back to Exceptional Auto for a refund.</a:t>
            </a:r>
          </a:p>
        </p:txBody>
      </p:sp>
      <p:sp>
        <p:nvSpPr>
          <p:cNvPr id="24" name="Can Exceptional Auto reverse this transaction?  If so, how?"/>
          <p:cNvSpPr txBox="1"/>
          <p:nvPr/>
        </p:nvSpPr>
        <p:spPr>
          <a:xfrm>
            <a:off x="457200" y="3537771"/>
            <a:ext cx="3048000" cy="9233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457200" indent="-457200">
              <a:spcBef>
                <a:spcPts val="1000"/>
              </a:spcBef>
              <a:buSzPct val="100000"/>
              <a:buAutoNum type="arabicPeriod"/>
              <a:defRPr sz="1800">
                <a:latin typeface="+mn-lt"/>
                <a:ea typeface="+mn-ea"/>
                <a:cs typeface="+mn-cs"/>
                <a:sym typeface="Times New Roman"/>
              </a:defRPr>
            </a:lvl1pPr>
          </a:lstStyle>
          <a:p>
            <a:r>
              <a:rPr dirty="0"/>
              <a:t>Can Exceptional Auto </a:t>
            </a:r>
            <a:r>
              <a:rPr lang="en-US" dirty="0"/>
              <a:t>cancel</a:t>
            </a:r>
            <a:r>
              <a:rPr dirty="0"/>
              <a:t> this transaction?  If so, how?</a:t>
            </a:r>
          </a:p>
        </p:txBody>
      </p:sp>
      <p:sp>
        <p:nvSpPr>
          <p:cNvPr id="25" name="Is there an additional fee?      If so, what is the cost?"/>
          <p:cNvSpPr txBox="1"/>
          <p:nvPr/>
        </p:nvSpPr>
        <p:spPr>
          <a:xfrm>
            <a:off x="457200" y="4428066"/>
            <a:ext cx="3581400"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457200" indent="-457200">
              <a:spcBef>
                <a:spcPts val="1000"/>
              </a:spcBef>
              <a:buSzPct val="100000"/>
              <a:buAutoNum type="arabicPeriod" startAt="2"/>
              <a:defRPr sz="1800">
                <a:latin typeface="+mn-lt"/>
                <a:ea typeface="+mn-ea"/>
                <a:cs typeface="+mn-cs"/>
                <a:sym typeface="Times New Roman"/>
              </a:defRPr>
            </a:lvl1pPr>
          </a:lstStyle>
          <a:p>
            <a:r>
              <a:rPr dirty="0"/>
              <a:t>Is t</a:t>
            </a:r>
            <a:r>
              <a:rPr lang="en-US" dirty="0"/>
              <a:t>he title fee refunded</a:t>
            </a:r>
            <a:r>
              <a:rPr dirty="0"/>
              <a:t>?</a:t>
            </a:r>
            <a:r>
              <a:rPr lang="en-US" dirty="0"/>
              <a:t>  NO</a:t>
            </a:r>
            <a:r>
              <a:rPr dirty="0"/>
              <a:t> </a:t>
            </a:r>
          </a:p>
        </p:txBody>
      </p:sp>
      <p:sp>
        <p:nvSpPr>
          <p:cNvPr id="2" name="Rectangle 1"/>
          <p:cNvSpPr/>
          <p:nvPr/>
        </p:nvSpPr>
        <p:spPr>
          <a:xfrm>
            <a:off x="4451614" y="3321278"/>
            <a:ext cx="240772" cy="215444"/>
          </a:xfrm>
          <a:prstGeom prst="rect">
            <a:avLst/>
          </a:prstGeom>
        </p:spPr>
        <p:txBody>
          <a:bodyPr wrap="none">
            <a:spAutoFit/>
          </a:bodyPr>
          <a:lstStyle/>
          <a:p>
            <a:r>
              <a:rPr lang="en-US" sz="800" dirty="0"/>
              <a:t>d</a:t>
            </a:r>
            <a:endParaRPr lang="en-US" dirty="0"/>
          </a:p>
        </p:txBody>
      </p:sp>
      <p:sp>
        <p:nvSpPr>
          <p:cNvPr id="31" name="George MacAfee"/>
          <p:cNvSpPr txBox="1"/>
          <p:nvPr/>
        </p:nvSpPr>
        <p:spPr>
          <a:xfrm>
            <a:off x="4478137" y="4889500"/>
            <a:ext cx="1416425"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b="0">
                <a:latin typeface="Edwardian Script ITC"/>
                <a:ea typeface="Edwardian Script ITC"/>
                <a:cs typeface="Edwardian Script ITC"/>
                <a:sym typeface="Edwardian Script ITC"/>
              </a:defRPr>
            </a:lvl1pPr>
          </a:lstStyle>
          <a:p>
            <a:r>
              <a:rPr lang="en-US" dirty="0"/>
              <a:t>Richard Smith</a:t>
            </a:r>
            <a:endParaRPr dirty="0"/>
          </a:p>
        </p:txBody>
      </p:sp>
      <p:sp>
        <p:nvSpPr>
          <p:cNvPr id="32" name="TextBox 31"/>
          <p:cNvSpPr txBox="1"/>
          <p:nvPr/>
        </p:nvSpPr>
        <p:spPr>
          <a:xfrm>
            <a:off x="6007448" y="4927600"/>
            <a:ext cx="123046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Segoe Script" panose="020B0504020000000003" pitchFamily="34" charset="0"/>
                <a:sym typeface="Candara"/>
              </a:rPr>
              <a:t>Angela Smith</a:t>
            </a:r>
          </a:p>
        </p:txBody>
      </p:sp>
      <p:sp>
        <p:nvSpPr>
          <p:cNvPr id="33" name="Alan Churchill"/>
          <p:cNvSpPr txBox="1"/>
          <p:nvPr/>
        </p:nvSpPr>
        <p:spPr>
          <a:xfrm>
            <a:off x="4499864" y="5326011"/>
            <a:ext cx="1659636"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Verdana"/>
                <a:ea typeface="Verdana"/>
                <a:cs typeface="Verdana"/>
                <a:sym typeface="Verdana"/>
              </a:defRPr>
            </a:lvl1pPr>
          </a:lstStyle>
          <a:p>
            <a:r>
              <a:rPr sz="1600" dirty="0">
                <a:latin typeface="Vladimir Script" panose="03050402040407070305" pitchFamily="66" charset="0"/>
              </a:rPr>
              <a:t>Alan Churchill</a:t>
            </a:r>
          </a:p>
        </p:txBody>
      </p:sp>
      <p:sp>
        <p:nvSpPr>
          <p:cNvPr id="34" name="James Snowman"/>
          <p:cNvSpPr txBox="1"/>
          <p:nvPr/>
        </p:nvSpPr>
        <p:spPr>
          <a:xfrm>
            <a:off x="4144492" y="5648015"/>
            <a:ext cx="2387248"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000"/>
              </a:spcBef>
              <a:defRPr sz="1800" b="0">
                <a:latin typeface="Edwardian Script ITC"/>
                <a:ea typeface="Edwardian Script ITC"/>
                <a:cs typeface="Edwardian Script ITC"/>
                <a:sym typeface="Edwardian Script ITC"/>
              </a:defRPr>
            </a:lvl1pPr>
          </a:lstStyle>
          <a:p>
            <a:r>
              <a:rPr dirty="0"/>
              <a:t>James Snowman</a:t>
            </a:r>
          </a:p>
        </p:txBody>
      </p:sp>
      <p:sp>
        <p:nvSpPr>
          <p:cNvPr id="35" name="Loan Officer"/>
          <p:cNvSpPr txBox="1"/>
          <p:nvPr/>
        </p:nvSpPr>
        <p:spPr>
          <a:xfrm>
            <a:off x="5850396" y="5705775"/>
            <a:ext cx="1007604"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sz="1100" dirty="0"/>
              <a:t>Loan Officer</a:t>
            </a:r>
            <a:r>
              <a:rPr lang="en-US" sz="1100" dirty="0"/>
              <a:t>,</a:t>
            </a:r>
            <a:endParaRPr sz="1100" dirty="0"/>
          </a:p>
        </p:txBody>
      </p:sp>
      <p:sp>
        <p:nvSpPr>
          <p:cNvPr id="36" name="Klondike Bank &amp; Trust"/>
          <p:cNvSpPr txBox="1"/>
          <p:nvPr/>
        </p:nvSpPr>
        <p:spPr>
          <a:xfrm>
            <a:off x="6781800" y="5707392"/>
            <a:ext cx="2286002" cy="2616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sz="1100" dirty="0"/>
              <a:t>Klondike Bank &amp; Trust</a:t>
            </a:r>
          </a:p>
        </p:txBody>
      </p:sp>
      <p:sp>
        <p:nvSpPr>
          <p:cNvPr id="4" name="Rectangle 3"/>
          <p:cNvSpPr/>
          <p:nvPr/>
        </p:nvSpPr>
        <p:spPr>
          <a:xfrm>
            <a:off x="350026" y="4493051"/>
            <a:ext cx="7988299" cy="320492"/>
          </a:xfrm>
          <a:prstGeom prst="rect">
            <a:avLst/>
          </a:prstGeom>
          <a:noFill/>
          <a:ln w="44450" cap="flat">
            <a:solidFill>
              <a:srgbClr val="0000F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5" name="Slide Number Placeholder 4"/>
          <p:cNvSpPr>
            <a:spLocks noGrp="1"/>
          </p:cNvSpPr>
          <p:nvPr>
            <p:ph type="sldNum" sz="quarter" idx="2"/>
          </p:nvPr>
        </p:nvSpPr>
        <p:spPr>
          <a:xfrm>
            <a:off x="8830458" y="6626860"/>
            <a:ext cx="237342" cy="231140"/>
          </a:xfrm>
        </p:spPr>
        <p:txBody>
          <a:bodyPr/>
          <a:lstStyle/>
          <a:p>
            <a:fld id="{86CB4B4D-7CA3-9044-876B-883B54F8677D}" type="slidenum">
              <a:rPr lang="en-US" smtClean="0"/>
              <a:t>40</a:t>
            </a:fld>
            <a:endParaRPr lang="en-US" dirty="0"/>
          </a:p>
        </p:txBody>
      </p:sp>
    </p:spTree>
    <p:extLst>
      <p:ext uri="{BB962C8B-B14F-4D97-AF65-F5344CB8AC3E}">
        <p14:creationId xmlns:p14="http://schemas.microsoft.com/office/powerpoint/2010/main" val="17797015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ppt_w</p:attrName>
                                        </p:attrNameLst>
                                      </p:cBhvr>
                                      <p:tavLst>
                                        <p:tav tm="0" fmla="#ppt_w*sin(2.5*pi*$)">
                                          <p:val>
                                            <p:fltVal val="0"/>
                                          </p:val>
                                        </p:tav>
                                        <p:tav tm="100000">
                                          <p:val>
                                            <p:fltVal val="1"/>
                                          </p:val>
                                        </p:tav>
                                      </p:tavLst>
                                    </p:anim>
                                    <p:anim calcmode="lin" valueType="num">
                                      <p:cBhvr>
                                        <p:cTn id="9"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25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1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83"/>
                                        </p:tgtEl>
                                        <p:attrNameLst>
                                          <p:attrName>style.visibility</p:attrName>
                                        </p:attrNameLst>
                                      </p:cBhvr>
                                      <p:to>
                                        <p:strVal val="visible"/>
                                      </p:to>
                                    </p:set>
                                    <p:animEffect transition="in" filter="barn(inVertical)">
                                      <p:cBhvr>
                                        <p:cTn id="31" dur="1500"/>
                                        <p:tgtEl>
                                          <p:spTgt spid="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animBg="1"/>
      <p:bldP spid="23" grpId="0" animBg="1"/>
      <p:bldP spid="24" grpId="0" animBg="1"/>
      <p:bldP spid="25"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 name="image.jpeg" descr="image.jpeg"/>
          <p:cNvPicPr>
            <a:picLocks noChangeAspect="1"/>
          </p:cNvPicPr>
          <p:nvPr/>
        </p:nvPicPr>
        <p:blipFill>
          <a:blip r:embed="rId3"/>
          <a:stretch>
            <a:fillRect/>
          </a:stretch>
        </p:blipFill>
        <p:spPr>
          <a:xfrm>
            <a:off x="1066800" y="1752600"/>
            <a:ext cx="3997325" cy="4800600"/>
          </a:xfrm>
          <a:prstGeom prst="rect">
            <a:avLst/>
          </a:prstGeom>
          <a:ln>
            <a:solidFill>
              <a:srgbClr val="E8F5FE"/>
            </a:solidFill>
          </a:ln>
        </p:spPr>
      </p:pic>
      <p:sp>
        <p:nvSpPr>
          <p:cNvPr id="790" name="Inspection of Vehicle Identification MVT-10"/>
          <p:cNvSpPr txBox="1">
            <a:spLocks noGrp="1"/>
          </p:cNvSpPr>
          <p:nvPr>
            <p:ph type="title" idx="4294967295"/>
          </p:nvPr>
        </p:nvSpPr>
        <p:spPr>
          <a:xfrm>
            <a:off x="457200" y="457199"/>
            <a:ext cx="7772400" cy="1143002"/>
          </a:xfrm>
          <a:prstGeom prst="rect">
            <a:avLst/>
          </a:prstGeom>
        </p:spPr>
        <p:txBody>
          <a:bodyPr>
            <a:normAutofit fontScale="90000"/>
          </a:bodyPr>
          <a:lstStyle/>
          <a:p>
            <a:pPr>
              <a:defRPr sz="3600" b="1">
                <a:solidFill>
                  <a:srgbClr val="000000"/>
                </a:solidFill>
                <a:latin typeface="+mn-lt"/>
                <a:ea typeface="+mn-ea"/>
                <a:cs typeface="+mn-cs"/>
                <a:sym typeface="Times New Roman"/>
              </a:defRPr>
            </a:pPr>
            <a:r>
              <a:rPr dirty="0"/>
              <a:t>Inspection of Vehicle Identification</a:t>
            </a:r>
            <a:br>
              <a:rPr dirty="0"/>
            </a:br>
            <a:r>
              <a:rPr dirty="0"/>
              <a:t>MVT-10</a:t>
            </a:r>
          </a:p>
        </p:txBody>
      </p:sp>
      <p:pic>
        <p:nvPicPr>
          <p:cNvPr id="791" name="Checkmark_2" descr="Checkmark_2"/>
          <p:cNvPicPr>
            <a:picLocks noChangeAspect="1"/>
          </p:cNvPicPr>
          <p:nvPr/>
        </p:nvPicPr>
        <p:blipFill>
          <a:blip r:embed="rId4"/>
          <a:stretch>
            <a:fillRect/>
          </a:stretch>
        </p:blipFill>
        <p:spPr>
          <a:xfrm>
            <a:off x="2019022" y="5098285"/>
            <a:ext cx="102155" cy="96780"/>
          </a:xfrm>
          <a:prstGeom prst="rect">
            <a:avLst/>
          </a:prstGeom>
          <a:ln w="12700">
            <a:miter lim="400000"/>
          </a:ln>
        </p:spPr>
      </p:pic>
      <p:sp>
        <p:nvSpPr>
          <p:cNvPr id="792" name="MVT-10 is used for all 1995 vehicles and newer and previously registered and/or titled in another country.…"/>
          <p:cNvSpPr txBox="1"/>
          <p:nvPr/>
        </p:nvSpPr>
        <p:spPr>
          <a:xfrm>
            <a:off x="5257800" y="2430462"/>
            <a:ext cx="3429000" cy="23083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buSzPct val="100000"/>
              <a:buChar char="✓"/>
              <a:defRPr>
                <a:latin typeface="+mn-lt"/>
                <a:ea typeface="+mn-ea"/>
                <a:cs typeface="+mn-cs"/>
                <a:sym typeface="Times New Roman"/>
              </a:defRPr>
            </a:pPr>
            <a:r>
              <a:rPr dirty="0"/>
              <a:t>Required whenever the  Vehicle Identification Number of a vehicle is questionable</a:t>
            </a:r>
            <a:r>
              <a:rPr lang="en-US" dirty="0"/>
              <a:t> or a vehicle coming in from another country</a:t>
            </a:r>
            <a:r>
              <a:rPr dirty="0"/>
              <a:t>.</a:t>
            </a:r>
          </a:p>
        </p:txBody>
      </p:sp>
      <p:sp>
        <p:nvSpPr>
          <p:cNvPr id="793" name="12     FORD  TAURUS  4D              Maine                               V 123456"/>
          <p:cNvSpPr txBox="1"/>
          <p:nvPr/>
        </p:nvSpPr>
        <p:spPr>
          <a:xfrm>
            <a:off x="1295400" y="4146550"/>
            <a:ext cx="36576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500"/>
              </a:spcBef>
              <a:defRPr sz="900">
                <a:latin typeface="+mn-lt"/>
                <a:ea typeface="+mn-ea"/>
                <a:cs typeface="+mn-cs"/>
                <a:sym typeface="Times New Roman"/>
              </a:defRPr>
            </a:lvl1pPr>
          </a:lstStyle>
          <a:p>
            <a:r>
              <a:rPr lang="en-US" dirty="0"/>
              <a:t>20</a:t>
            </a:r>
            <a:r>
              <a:rPr dirty="0"/>
              <a:t>1</a:t>
            </a:r>
            <a:r>
              <a:rPr lang="en-US" dirty="0"/>
              <a:t>3</a:t>
            </a:r>
            <a:r>
              <a:rPr dirty="0"/>
              <a:t>   FORD </a:t>
            </a:r>
            <a:r>
              <a:rPr lang="en-US" dirty="0"/>
              <a:t> </a:t>
            </a:r>
            <a:r>
              <a:rPr dirty="0"/>
              <a:t>TAURUS  </a:t>
            </a:r>
            <a:r>
              <a:rPr lang="en-US" dirty="0"/>
              <a:t>SD</a:t>
            </a:r>
            <a:r>
              <a:rPr dirty="0"/>
              <a:t>         </a:t>
            </a:r>
            <a:r>
              <a:rPr lang="en-US" dirty="0"/>
              <a:t> </a:t>
            </a:r>
            <a:r>
              <a:rPr dirty="0"/>
              <a:t>   </a:t>
            </a:r>
            <a:r>
              <a:rPr lang="en-US" dirty="0"/>
              <a:t> </a:t>
            </a:r>
            <a:r>
              <a:rPr dirty="0"/>
              <a:t>Maine                               </a:t>
            </a:r>
            <a:r>
              <a:rPr lang="en-US" dirty="0"/>
              <a:t>G 123896</a:t>
            </a:r>
            <a:endParaRPr dirty="0"/>
          </a:p>
        </p:txBody>
      </p:sp>
      <p:sp>
        <p:nvSpPr>
          <p:cNvPr id="794" name="2FMZU7EF3CFB79954                  2FMZU7EF3CFB79954"/>
          <p:cNvSpPr txBox="1"/>
          <p:nvPr/>
        </p:nvSpPr>
        <p:spPr>
          <a:xfrm>
            <a:off x="1295400" y="4438650"/>
            <a:ext cx="3733800" cy="448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500"/>
              </a:spcBef>
              <a:defRPr sz="900">
                <a:latin typeface="+mn-lt"/>
                <a:ea typeface="+mn-ea"/>
                <a:cs typeface="+mn-cs"/>
                <a:sym typeface="Times New Roman"/>
              </a:defRPr>
            </a:lvl1pPr>
          </a:lstStyle>
          <a:p>
            <a:r>
              <a:rPr lang="en-US" dirty="0"/>
              <a:t>1FMCU23JX08762194</a:t>
            </a:r>
            <a:r>
              <a:rPr dirty="0"/>
              <a:t>       </a:t>
            </a:r>
            <a:r>
              <a:rPr lang="en-US" dirty="0"/>
              <a:t>          </a:t>
            </a:r>
            <a:r>
              <a:rPr dirty="0"/>
              <a:t>           </a:t>
            </a:r>
            <a:r>
              <a:rPr lang="en-US" dirty="0"/>
              <a:t>1FMCU23JX08762194</a:t>
            </a:r>
          </a:p>
          <a:p>
            <a:endParaRPr dirty="0"/>
          </a:p>
        </p:txBody>
      </p:sp>
      <p:sp>
        <p:nvSpPr>
          <p:cNvPr id="795" name="Claude’s Ford ~ Claude Morin     234 Ames St. ~ Fort Fairfield, ME  04742"/>
          <p:cNvSpPr txBox="1"/>
          <p:nvPr/>
        </p:nvSpPr>
        <p:spPr>
          <a:xfrm>
            <a:off x="1295400" y="4648200"/>
            <a:ext cx="3657600"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500"/>
              </a:spcBef>
              <a:defRPr sz="900">
                <a:latin typeface="+mn-lt"/>
                <a:ea typeface="+mn-ea"/>
                <a:cs typeface="+mn-cs"/>
                <a:sym typeface="Times New Roman"/>
              </a:defRPr>
            </a:pPr>
            <a:endParaRPr sz="800" dirty="0"/>
          </a:p>
        </p:txBody>
      </p:sp>
      <p:grpSp>
        <p:nvGrpSpPr>
          <p:cNvPr id="799" name="Group"/>
          <p:cNvGrpSpPr/>
          <p:nvPr/>
        </p:nvGrpSpPr>
        <p:grpSpPr>
          <a:xfrm>
            <a:off x="1309410" y="4832349"/>
            <a:ext cx="2561311" cy="246219"/>
            <a:chOff x="39410" y="0"/>
            <a:chExt cx="2561311" cy="246217"/>
          </a:xfrm>
        </p:grpSpPr>
        <p:pic>
          <p:nvPicPr>
            <p:cNvPr id="796" name="Checkmark_2" descr="Checkmark_2"/>
            <p:cNvPicPr>
              <a:picLocks noChangeAspect="1"/>
            </p:cNvPicPr>
            <p:nvPr/>
          </p:nvPicPr>
          <p:blipFill>
            <a:blip r:embed="rId4"/>
            <a:stretch>
              <a:fillRect/>
            </a:stretch>
          </p:blipFill>
          <p:spPr>
            <a:xfrm>
              <a:off x="2507853" y="79833"/>
              <a:ext cx="92868" cy="87981"/>
            </a:xfrm>
            <a:prstGeom prst="rect">
              <a:avLst/>
            </a:prstGeom>
            <a:ln w="12700" cap="flat">
              <a:noFill/>
              <a:miter lim="400000"/>
            </a:ln>
            <a:effectLst/>
          </p:spPr>
        </p:pic>
        <p:pic>
          <p:nvPicPr>
            <p:cNvPr id="797" name="Checkmark_2" descr="Checkmark_2"/>
            <p:cNvPicPr>
              <a:picLocks noChangeAspect="1"/>
            </p:cNvPicPr>
            <p:nvPr/>
          </p:nvPicPr>
          <p:blipFill>
            <a:blip r:embed="rId4"/>
            <a:stretch>
              <a:fillRect/>
            </a:stretch>
          </p:blipFill>
          <p:spPr>
            <a:xfrm>
              <a:off x="39410" y="94484"/>
              <a:ext cx="102155" cy="96779"/>
            </a:xfrm>
            <a:prstGeom prst="rect">
              <a:avLst/>
            </a:prstGeom>
            <a:ln w="12700" cap="flat">
              <a:noFill/>
              <a:miter lim="400000"/>
            </a:ln>
            <a:effectLst/>
          </p:spPr>
        </p:pic>
        <p:sp>
          <p:nvSpPr>
            <p:cNvPr id="798" name="1   8   1"/>
            <p:cNvSpPr txBox="1"/>
            <p:nvPr/>
          </p:nvSpPr>
          <p:spPr>
            <a:xfrm>
              <a:off x="1442720" y="0"/>
              <a:ext cx="1089660" cy="246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lang="en-US" dirty="0"/>
                <a:t> 4    4    5    2    7 </a:t>
              </a:r>
              <a:endParaRPr dirty="0"/>
            </a:p>
          </p:txBody>
        </p:sp>
      </p:grpSp>
      <p:grpSp>
        <p:nvGrpSpPr>
          <p:cNvPr id="802" name="Group"/>
          <p:cNvGrpSpPr/>
          <p:nvPr/>
        </p:nvGrpSpPr>
        <p:grpSpPr>
          <a:xfrm>
            <a:off x="1295400" y="5403849"/>
            <a:ext cx="3594100" cy="252569"/>
            <a:chOff x="0" y="0"/>
            <a:chExt cx="3594100" cy="252568"/>
          </a:xfrm>
        </p:grpSpPr>
        <p:sp>
          <p:nvSpPr>
            <p:cNvPr id="800" name="Shawn Niely         12/15/2013"/>
            <p:cNvSpPr txBox="1"/>
            <p:nvPr/>
          </p:nvSpPr>
          <p:spPr>
            <a:xfrm>
              <a:off x="0" y="6350"/>
              <a:ext cx="1828800" cy="246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600"/>
                </a:spcBef>
                <a:defRPr sz="1000" b="0">
                  <a:latin typeface="Bradley Hand ITC"/>
                  <a:ea typeface="Bradley Hand ITC"/>
                  <a:cs typeface="Bradley Hand ITC"/>
                  <a:sym typeface="Bradley Hand ITC"/>
                </a:defRPr>
              </a:pPr>
              <a:r>
                <a:rPr dirty="0"/>
                <a:t>Shawn Niely</a:t>
              </a:r>
              <a:r>
                <a:rPr b="1" dirty="0">
                  <a:latin typeface="+mn-lt"/>
                  <a:ea typeface="+mn-ea"/>
                  <a:cs typeface="+mn-cs"/>
                  <a:sym typeface="Times New Roman"/>
                </a:rPr>
                <a:t>         </a:t>
              </a:r>
              <a:r>
                <a:rPr lang="en-US" sz="800" b="1" dirty="0">
                  <a:latin typeface="+mn-lt"/>
                  <a:ea typeface="+mn-ea"/>
                  <a:cs typeface="+mn-cs"/>
                  <a:sym typeface="Times New Roman"/>
                </a:rPr>
                <a:t>03/15/17</a:t>
              </a:r>
              <a:endParaRPr sz="800" b="1" dirty="0">
                <a:latin typeface="+mn-lt"/>
                <a:ea typeface="+mn-ea"/>
                <a:cs typeface="+mn-cs"/>
                <a:sym typeface="Times New Roman"/>
              </a:endParaRPr>
            </a:p>
          </p:txBody>
        </p:sp>
        <p:sp>
          <p:nvSpPr>
            <p:cNvPr id="801" name="Claude Morin                 12/15/2013"/>
            <p:cNvSpPr txBox="1"/>
            <p:nvPr/>
          </p:nvSpPr>
          <p:spPr>
            <a:xfrm>
              <a:off x="1765300" y="0"/>
              <a:ext cx="1828800" cy="246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600"/>
                </a:spcBef>
                <a:defRPr sz="1000" b="0">
                  <a:latin typeface="Freestyle Script"/>
                  <a:ea typeface="Freestyle Script"/>
                  <a:cs typeface="Freestyle Script"/>
                  <a:sym typeface="Freestyle Script"/>
                </a:defRPr>
              </a:pPr>
              <a:r>
                <a:rPr lang="en-US" sz="1000" dirty="0"/>
                <a:t>Richard Smith                            </a:t>
              </a:r>
              <a:r>
                <a:rPr lang="en-US" sz="800" b="1" dirty="0">
                  <a:latin typeface="+mn-lt"/>
                  <a:ea typeface="+mn-ea"/>
                  <a:cs typeface="+mn-cs"/>
                  <a:sym typeface="Times New Roman"/>
                </a:rPr>
                <a:t>03/15/17</a:t>
              </a:r>
              <a:endParaRPr sz="800" b="1" dirty="0">
                <a:latin typeface="+mn-lt"/>
                <a:ea typeface="+mn-ea"/>
                <a:cs typeface="+mn-cs"/>
                <a:sym typeface="Times New Roman"/>
              </a:endParaRPr>
            </a:p>
          </p:txBody>
        </p:sp>
      </p:grpSp>
      <p:grpSp>
        <p:nvGrpSpPr>
          <p:cNvPr id="808" name="Group"/>
          <p:cNvGrpSpPr/>
          <p:nvPr/>
        </p:nvGrpSpPr>
        <p:grpSpPr>
          <a:xfrm>
            <a:off x="1295400" y="5607049"/>
            <a:ext cx="3657600" cy="612932"/>
            <a:chOff x="0" y="0"/>
            <a:chExt cx="3657600" cy="612930"/>
          </a:xfrm>
        </p:grpSpPr>
        <p:sp>
          <p:nvSpPr>
            <p:cNvPr id="803" name="Shawn Niely, State Inspection Agent"/>
            <p:cNvSpPr txBox="1"/>
            <p:nvPr/>
          </p:nvSpPr>
          <p:spPr>
            <a:xfrm>
              <a:off x="0" y="12700"/>
              <a:ext cx="19050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500"/>
                </a:spcBef>
                <a:defRPr sz="900">
                  <a:latin typeface="Arial Narrow"/>
                  <a:ea typeface="Arial Narrow"/>
                  <a:cs typeface="Arial Narrow"/>
                  <a:sym typeface="Arial Narrow"/>
                </a:defRPr>
              </a:pPr>
              <a:r>
                <a:rPr dirty="0"/>
                <a:t>Shawn Niely</a:t>
              </a:r>
              <a:r>
                <a:rPr dirty="0">
                  <a:latin typeface="+mn-lt"/>
                  <a:ea typeface="+mn-ea"/>
                  <a:cs typeface="+mn-cs"/>
                  <a:sym typeface="Times New Roman"/>
                </a:rPr>
                <a:t>, State Inspection Agent</a:t>
              </a:r>
            </a:p>
          </p:txBody>
        </p:sp>
        <p:sp>
          <p:nvSpPr>
            <p:cNvPr id="804" name="Claude’s Ford           #1687"/>
            <p:cNvSpPr txBox="1"/>
            <p:nvPr/>
          </p:nvSpPr>
          <p:spPr>
            <a:xfrm>
              <a:off x="6350" y="184150"/>
              <a:ext cx="18288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Arial Narrow"/>
                  <a:ea typeface="Arial Narrow"/>
                  <a:cs typeface="Arial Narrow"/>
                  <a:sym typeface="Arial Narrow"/>
                </a:defRPr>
              </a:lvl1pPr>
            </a:lstStyle>
            <a:p>
              <a:r>
                <a:rPr lang="en-US" sz="900" dirty="0"/>
                <a:t>Exceptional Auto</a:t>
              </a:r>
              <a:r>
                <a:rPr sz="900" dirty="0"/>
                <a:t>      #1687</a:t>
              </a:r>
            </a:p>
          </p:txBody>
        </p:sp>
        <p:sp>
          <p:nvSpPr>
            <p:cNvPr id="805" name="# 1234567"/>
            <p:cNvSpPr txBox="1"/>
            <p:nvPr/>
          </p:nvSpPr>
          <p:spPr>
            <a:xfrm>
              <a:off x="762000" y="366712"/>
              <a:ext cx="762000" cy="246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Arial Narrow"/>
                  <a:ea typeface="Arial Narrow"/>
                  <a:cs typeface="Arial Narrow"/>
                  <a:sym typeface="Arial Narrow"/>
                </a:defRPr>
              </a:lvl1pPr>
            </a:lstStyle>
            <a:p>
              <a:endParaRPr dirty="0"/>
            </a:p>
          </p:txBody>
        </p:sp>
        <p:sp>
          <p:nvSpPr>
            <p:cNvPr id="806" name="207-472-1234"/>
            <p:cNvSpPr txBox="1"/>
            <p:nvPr/>
          </p:nvSpPr>
          <p:spPr>
            <a:xfrm>
              <a:off x="2209800" y="355600"/>
              <a:ext cx="1130300" cy="246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Arial Narrow"/>
                  <a:ea typeface="Arial Narrow"/>
                  <a:cs typeface="Arial Narrow"/>
                  <a:sym typeface="Arial Narrow"/>
                </a:defRPr>
              </a:lvl1pPr>
            </a:lstStyle>
            <a:p>
              <a:r>
                <a:rPr lang="en-US" dirty="0"/>
                <a:t>207-555-6528</a:t>
              </a:r>
            </a:p>
          </p:txBody>
        </p:sp>
        <p:sp>
          <p:nvSpPr>
            <p:cNvPr id="807" name="Claude Morin, Owner"/>
            <p:cNvSpPr txBox="1"/>
            <p:nvPr/>
          </p:nvSpPr>
          <p:spPr>
            <a:xfrm>
              <a:off x="1905000" y="0"/>
              <a:ext cx="17526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Arial Narrow"/>
                  <a:ea typeface="Arial Narrow"/>
                  <a:cs typeface="Arial Narrow"/>
                  <a:sym typeface="Arial Narrow"/>
                </a:defRPr>
              </a:lvl1pPr>
            </a:lstStyle>
            <a:p>
              <a:r>
                <a:rPr lang="en-US" dirty="0"/>
                <a:t>Richard Smith</a:t>
              </a:r>
              <a:r>
                <a:rPr dirty="0"/>
                <a:t>, </a:t>
              </a:r>
              <a:r>
                <a:rPr lang="en-US" dirty="0"/>
                <a:t>  </a:t>
              </a:r>
              <a:r>
                <a:rPr dirty="0"/>
                <a:t>Owner</a:t>
              </a:r>
            </a:p>
          </p:txBody>
        </p:sp>
      </p:grpSp>
      <p:sp>
        <p:nvSpPr>
          <p:cNvPr id="809" name="57"/>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3" name="Daniel N. &amp; Susan A. Roberts"/>
          <p:cNvSpPr txBox="1"/>
          <p:nvPr/>
        </p:nvSpPr>
        <p:spPr>
          <a:xfrm>
            <a:off x="1371600" y="4629150"/>
            <a:ext cx="3581400" cy="2462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600"/>
              </a:spcBef>
              <a:defRPr sz="1000">
                <a:latin typeface="+mn-lt"/>
                <a:ea typeface="+mn-ea"/>
                <a:cs typeface="+mn-cs"/>
                <a:sym typeface="Times New Roman"/>
              </a:defRPr>
            </a:lvl1pPr>
          </a:lstStyle>
          <a:p>
            <a:r>
              <a:rPr lang="en-US" dirty="0"/>
              <a:t>Richard &amp; Angela Smith              PO Box 54, Augusta ME </a:t>
            </a:r>
            <a:endParaRPr dirty="0"/>
          </a:p>
        </p:txBody>
      </p:sp>
      <p:sp>
        <p:nvSpPr>
          <p:cNvPr id="2" name="TextBox 1"/>
          <p:cNvSpPr txBox="1"/>
          <p:nvPr/>
        </p:nvSpPr>
        <p:spPr>
          <a:xfrm>
            <a:off x="1797050" y="3917950"/>
            <a:ext cx="502700" cy="190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mn-lt"/>
              </a:rPr>
              <a:t>03/15/17</a:t>
            </a:r>
            <a:endParaRPr kumimoji="0" lang="en-US" sz="900" b="1" i="0" u="none" strike="noStrike" cap="none" spc="0" normalizeH="0" baseline="0" dirty="0">
              <a:ln>
                <a:noFill/>
              </a:ln>
              <a:solidFill>
                <a:srgbClr val="000000"/>
              </a:solidFill>
              <a:effectLst/>
              <a:uFillTx/>
              <a:latin typeface="+mn-lt"/>
              <a:sym typeface="Candara"/>
            </a:endParaRPr>
          </a:p>
        </p:txBody>
      </p:sp>
      <p:sp>
        <p:nvSpPr>
          <p:cNvPr id="26" name="45 Second Street, Randolph, ME  04345"/>
          <p:cNvSpPr txBox="1"/>
          <p:nvPr/>
        </p:nvSpPr>
        <p:spPr>
          <a:xfrm>
            <a:off x="4019550" y="3900331"/>
            <a:ext cx="818677"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pPr>
              <a:spcBef>
                <a:spcPts val="0"/>
              </a:spcBef>
            </a:pPr>
            <a:r>
              <a:rPr sz="500" dirty="0"/>
              <a:t>45 Second Street</a:t>
            </a:r>
            <a:endParaRPr lang="en-US" sz="500" dirty="0"/>
          </a:p>
          <a:p>
            <a:pPr>
              <a:spcBef>
                <a:spcPts val="0"/>
              </a:spcBef>
            </a:pPr>
            <a:r>
              <a:rPr sz="500" dirty="0"/>
              <a:t>Randolph</a:t>
            </a:r>
            <a:r>
              <a:rPr lang="en-US" sz="500" dirty="0"/>
              <a:t> </a:t>
            </a:r>
            <a:r>
              <a:rPr sz="500" dirty="0"/>
              <a:t>ME</a:t>
            </a:r>
          </a:p>
        </p:txBody>
      </p:sp>
      <p:sp>
        <p:nvSpPr>
          <p:cNvPr id="4" name="Rectangle 3"/>
          <p:cNvSpPr/>
          <p:nvPr/>
        </p:nvSpPr>
        <p:spPr>
          <a:xfrm>
            <a:off x="1375693" y="3596615"/>
            <a:ext cx="3747655" cy="240790"/>
          </a:xfrm>
          <a:prstGeom prst="rect">
            <a:avLst/>
          </a:prstGeom>
          <a:noFill/>
          <a:ln w="4762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5" name="Slide Number Placeholder 4"/>
          <p:cNvSpPr>
            <a:spLocks noGrp="1"/>
          </p:cNvSpPr>
          <p:nvPr>
            <p:ph type="sldNum" sz="quarter" idx="2"/>
          </p:nvPr>
        </p:nvSpPr>
        <p:spPr>
          <a:xfrm>
            <a:off x="8830458" y="6626860"/>
            <a:ext cx="237342" cy="231140"/>
          </a:xfrm>
        </p:spPr>
        <p:txBody>
          <a:bodyPr/>
          <a:lstStyle/>
          <a:p>
            <a:fld id="{86CB4B4D-7CA3-9044-876B-883B54F8677D}" type="slidenum">
              <a:rPr lang="en-US" smtClean="0"/>
              <a:t>41</a:t>
            </a:fld>
            <a:endParaRPr lang="en-US" dirty="0"/>
          </a:p>
        </p:txBody>
      </p:sp>
    </p:spTree>
    <p:extLst>
      <p:ext uri="{BB962C8B-B14F-4D97-AF65-F5344CB8AC3E}">
        <p14:creationId xmlns:p14="http://schemas.microsoft.com/office/powerpoint/2010/main" val="1464759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Vehicles Coming Into Maine  from Another Country  (New Vehicles)"/>
          <p:cNvSpPr txBox="1">
            <a:spLocks noGrp="1"/>
          </p:cNvSpPr>
          <p:nvPr>
            <p:ph type="title" idx="4294967295"/>
          </p:nvPr>
        </p:nvSpPr>
        <p:spPr>
          <a:xfrm>
            <a:off x="685800" y="304799"/>
            <a:ext cx="7772400" cy="1143002"/>
          </a:xfrm>
          <a:prstGeom prst="rect">
            <a:avLst/>
          </a:prstGeom>
        </p:spPr>
        <p:txBody>
          <a:bodyPr>
            <a:normAutofit fontScale="90000"/>
          </a:bodyPr>
          <a:lstStyle/>
          <a:p>
            <a:pPr defTabSz="896111">
              <a:defRPr sz="2744" b="1">
                <a:solidFill>
                  <a:srgbClr val="000000"/>
                </a:solidFill>
                <a:latin typeface="+mn-lt"/>
                <a:ea typeface="+mn-ea"/>
                <a:cs typeface="+mn-cs"/>
                <a:sym typeface="Times New Roman"/>
              </a:defRPr>
            </a:pPr>
            <a:r>
              <a:rPr dirty="0"/>
              <a:t>Vehicles Coming Into Maine </a:t>
            </a:r>
            <a:br>
              <a:rPr dirty="0"/>
            </a:br>
            <a:r>
              <a:rPr dirty="0"/>
              <a:t>from Another Country</a:t>
            </a:r>
            <a:r>
              <a:rPr sz="1764" dirty="0"/>
              <a:t> </a:t>
            </a:r>
            <a:br>
              <a:rPr sz="1764" dirty="0"/>
            </a:br>
            <a:endParaRPr sz="1764" dirty="0"/>
          </a:p>
        </p:txBody>
      </p:sp>
      <p:sp>
        <p:nvSpPr>
          <p:cNvPr id="856" name="MVT-2 ~ Title Application in the owner (s) name.…"/>
          <p:cNvSpPr txBox="1"/>
          <p:nvPr/>
        </p:nvSpPr>
        <p:spPr>
          <a:xfrm>
            <a:off x="914400" y="1636712"/>
            <a:ext cx="8077200" cy="50064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buSzPct val="100000"/>
              <a:buChar char="✓"/>
              <a:defRPr sz="1800">
                <a:latin typeface="Arial"/>
                <a:ea typeface="Arial"/>
                <a:cs typeface="Arial"/>
                <a:sym typeface="Arial"/>
              </a:defRPr>
            </a:pPr>
            <a:r>
              <a:rPr dirty="0"/>
              <a:t>MVT-2 ~ Title Application in the owner(s) name.</a:t>
            </a:r>
          </a:p>
          <a:p>
            <a:pPr>
              <a:spcBef>
                <a:spcPts val="1000"/>
              </a:spcBef>
              <a:buSzPct val="100000"/>
              <a:buChar char="✓"/>
              <a:defRPr sz="1800">
                <a:latin typeface="Arial"/>
                <a:ea typeface="Arial"/>
                <a:cs typeface="Arial"/>
                <a:sym typeface="Arial"/>
              </a:defRPr>
            </a:pPr>
            <a:r>
              <a:rPr dirty="0"/>
              <a:t>Manufacturer’s Certificate of Origin (MCO), from Canada, </a:t>
            </a:r>
          </a:p>
          <a:p>
            <a:pPr>
              <a:spcBef>
                <a:spcPts val="1000"/>
              </a:spcBef>
              <a:defRPr sz="1800">
                <a:latin typeface="Arial"/>
                <a:ea typeface="Arial"/>
                <a:cs typeface="Arial"/>
                <a:sym typeface="Arial"/>
              </a:defRPr>
            </a:pPr>
            <a:r>
              <a:rPr dirty="0"/>
              <a:t>   a Canadian registration in the selling dealer’s name.</a:t>
            </a:r>
          </a:p>
          <a:p>
            <a:pPr>
              <a:spcBef>
                <a:spcPts val="1000"/>
              </a:spcBef>
              <a:buSzPct val="100000"/>
              <a:buChar char="✓"/>
              <a:defRPr sz="1800">
                <a:latin typeface="Arial"/>
                <a:ea typeface="Arial"/>
                <a:cs typeface="Arial"/>
                <a:sym typeface="Arial"/>
              </a:defRPr>
            </a:pPr>
            <a:r>
              <a:rPr dirty="0"/>
              <a:t>MVT-10 Vehicle Identification Statement  </a:t>
            </a:r>
          </a:p>
          <a:p>
            <a:pPr>
              <a:spcBef>
                <a:spcPts val="1000"/>
              </a:spcBef>
              <a:buSzPct val="100000"/>
              <a:buChar char="✓"/>
              <a:defRPr sz="1800">
                <a:latin typeface="Arial"/>
                <a:ea typeface="Arial"/>
                <a:cs typeface="Arial"/>
                <a:sym typeface="Arial"/>
              </a:defRPr>
            </a:pPr>
            <a:r>
              <a:rPr dirty="0"/>
              <a:t>A Bill of Sale</a:t>
            </a:r>
            <a:endParaRPr dirty="0">
              <a:solidFill>
                <a:srgbClr val="A50021"/>
              </a:solidFill>
            </a:endParaRPr>
          </a:p>
          <a:p>
            <a:pPr>
              <a:spcBef>
                <a:spcPts val="1200"/>
              </a:spcBef>
              <a:buSzPct val="100000"/>
              <a:buChar char="✓"/>
              <a:defRPr sz="2000" i="1">
                <a:solidFill>
                  <a:srgbClr val="C00000"/>
                </a:solidFill>
                <a:latin typeface="Arial"/>
                <a:ea typeface="Arial"/>
                <a:cs typeface="Arial"/>
                <a:sym typeface="Arial"/>
              </a:defRPr>
            </a:pPr>
            <a:r>
              <a:rPr dirty="0"/>
              <a:t>Import Documents:  </a:t>
            </a:r>
          </a:p>
          <a:p>
            <a:pPr>
              <a:defRPr sz="1800">
                <a:latin typeface="Arial"/>
                <a:ea typeface="Arial"/>
                <a:cs typeface="Arial"/>
                <a:sym typeface="Arial"/>
              </a:defRPr>
            </a:pPr>
            <a:r>
              <a:rPr dirty="0"/>
              <a:t>       A.  Dept. or Transportation’s  HS-Form 7 Declaration</a:t>
            </a:r>
            <a:endParaRPr lang="en-US" dirty="0"/>
          </a:p>
          <a:p>
            <a:pPr>
              <a:defRPr sz="1800">
                <a:latin typeface="Arial"/>
                <a:ea typeface="Arial"/>
                <a:cs typeface="Arial"/>
                <a:sym typeface="Arial"/>
              </a:defRPr>
            </a:pPr>
            <a:endParaRPr sz="800" dirty="0"/>
          </a:p>
          <a:p>
            <a:pPr>
              <a:defRPr sz="1800">
                <a:latin typeface="Arial"/>
                <a:ea typeface="Arial"/>
                <a:cs typeface="Arial"/>
                <a:sym typeface="Arial"/>
              </a:defRPr>
            </a:pPr>
            <a:r>
              <a:rPr dirty="0"/>
              <a:t>       B.  U.S. Customs Entry Form #7501, or  CF-3299  or  CF-368</a:t>
            </a:r>
            <a:endParaRPr lang="en-US" dirty="0"/>
          </a:p>
          <a:p>
            <a:pPr>
              <a:defRPr sz="1800">
                <a:latin typeface="Arial"/>
                <a:ea typeface="Arial"/>
                <a:cs typeface="Arial"/>
                <a:sym typeface="Arial"/>
              </a:defRPr>
            </a:pPr>
            <a:endParaRPr sz="800" dirty="0"/>
          </a:p>
          <a:p>
            <a:pPr>
              <a:defRPr sz="1800">
                <a:latin typeface="Arial"/>
                <a:ea typeface="Arial"/>
                <a:cs typeface="Arial"/>
                <a:sym typeface="Arial"/>
              </a:defRPr>
            </a:pPr>
            <a:r>
              <a:rPr dirty="0"/>
              <a:t>       C.  Military documentation ~ DD 1252 &amp; DD 788  or Only HS-Form 7</a:t>
            </a:r>
            <a:endParaRPr lang="en-US" dirty="0"/>
          </a:p>
          <a:p>
            <a:pPr>
              <a:defRPr sz="1800">
                <a:latin typeface="Arial"/>
                <a:ea typeface="Arial"/>
                <a:cs typeface="Arial"/>
                <a:sym typeface="Arial"/>
              </a:defRPr>
            </a:pPr>
            <a:endParaRPr lang="en-US" sz="800" dirty="0"/>
          </a:p>
          <a:p>
            <a:pPr>
              <a:defRPr sz="1800">
                <a:latin typeface="Arial"/>
                <a:ea typeface="Arial"/>
                <a:cs typeface="Arial"/>
                <a:sym typeface="Arial"/>
              </a:defRPr>
            </a:pPr>
            <a:r>
              <a:rPr dirty="0"/>
              <a:t>       D.  </a:t>
            </a:r>
            <a:r>
              <a:rPr lang="en-US" dirty="0"/>
              <a:t>Bond or </a:t>
            </a:r>
            <a:r>
              <a:rPr dirty="0"/>
              <a:t>Bond release if question #3 has been answered on</a:t>
            </a:r>
            <a:r>
              <a:rPr lang="en-US" dirty="0"/>
              <a:t>                </a:t>
            </a:r>
          </a:p>
          <a:p>
            <a:pPr marL="801688" indent="-744538">
              <a:defRPr sz="1800">
                <a:latin typeface="Arial"/>
                <a:ea typeface="Arial"/>
                <a:cs typeface="Arial"/>
                <a:sym typeface="Arial"/>
              </a:defRPr>
            </a:pPr>
            <a:r>
              <a:rPr lang="en-US" dirty="0"/>
              <a:t>            De</a:t>
            </a:r>
            <a:r>
              <a:rPr dirty="0"/>
              <a:t>claration</a:t>
            </a:r>
            <a:endParaRPr lang="en-US" dirty="0"/>
          </a:p>
          <a:p>
            <a:pPr>
              <a:defRPr sz="1800">
                <a:latin typeface="Arial"/>
                <a:ea typeface="Arial"/>
                <a:cs typeface="Arial"/>
                <a:sym typeface="Arial"/>
              </a:defRPr>
            </a:pPr>
            <a:r>
              <a:rPr lang="en-US" sz="800" dirty="0"/>
              <a:t>                                     </a:t>
            </a:r>
            <a:endParaRPr sz="800" dirty="0"/>
          </a:p>
          <a:p>
            <a:pPr>
              <a:defRPr sz="1800">
                <a:latin typeface="Arial"/>
                <a:ea typeface="Arial"/>
                <a:cs typeface="Arial"/>
                <a:sym typeface="Arial"/>
              </a:defRPr>
            </a:pPr>
            <a:r>
              <a:rPr dirty="0"/>
              <a:t>       E.  Work order for odometer change, if one was done</a:t>
            </a:r>
            <a:endParaRPr lang="en-US" dirty="0"/>
          </a:p>
          <a:p>
            <a:pPr>
              <a:defRPr sz="1800">
                <a:latin typeface="Arial"/>
                <a:ea typeface="Arial"/>
                <a:cs typeface="Arial"/>
                <a:sym typeface="Arial"/>
              </a:defRPr>
            </a:pPr>
            <a:endParaRPr sz="800" dirty="0"/>
          </a:p>
          <a:p>
            <a:pPr>
              <a:buSzPct val="100000"/>
              <a:buChar char="✓"/>
              <a:defRPr sz="1800">
                <a:latin typeface="Arial"/>
                <a:ea typeface="Arial"/>
                <a:cs typeface="Arial"/>
                <a:sym typeface="Arial"/>
              </a:defRPr>
            </a:pPr>
            <a:r>
              <a:rPr dirty="0"/>
              <a:t>  Required Title Fee</a:t>
            </a:r>
          </a:p>
        </p:txBody>
      </p:sp>
      <p:sp>
        <p:nvSpPr>
          <p:cNvPr id="860" name="58"/>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42</a:t>
            </a:fld>
            <a:endParaRPr lang="en-US" dirty="0"/>
          </a:p>
        </p:txBody>
      </p:sp>
    </p:spTree>
    <p:extLst>
      <p:ext uri="{BB962C8B-B14F-4D97-AF65-F5344CB8AC3E}">
        <p14:creationId xmlns:p14="http://schemas.microsoft.com/office/powerpoint/2010/main" val="112507459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1651C-BEDA-40E8-80C7-2957D798DDE1}"/>
              </a:ext>
            </a:extLst>
          </p:cNvPr>
          <p:cNvPicPr>
            <a:picLocks noChangeAspect="1"/>
          </p:cNvPicPr>
          <p:nvPr/>
        </p:nvPicPr>
        <p:blipFill>
          <a:blip r:embed="rId3"/>
          <a:stretch>
            <a:fillRect/>
          </a:stretch>
        </p:blipFill>
        <p:spPr>
          <a:xfrm>
            <a:off x="457761" y="1760536"/>
            <a:ext cx="3842778" cy="4868863"/>
          </a:xfrm>
          <a:prstGeom prst="rect">
            <a:avLst/>
          </a:prstGeom>
        </p:spPr>
      </p:pic>
      <p:grpSp>
        <p:nvGrpSpPr>
          <p:cNvPr id="821" name="Group"/>
          <p:cNvGrpSpPr/>
          <p:nvPr/>
        </p:nvGrpSpPr>
        <p:grpSpPr>
          <a:xfrm>
            <a:off x="882650" y="5602287"/>
            <a:ext cx="3352800" cy="807278"/>
            <a:chOff x="0" y="-12700"/>
            <a:chExt cx="3352800" cy="807276"/>
          </a:xfrm>
        </p:grpSpPr>
        <p:sp>
          <p:nvSpPr>
            <p:cNvPr id="814" name="Mildred Standish"/>
            <p:cNvSpPr txBox="1"/>
            <p:nvPr/>
          </p:nvSpPr>
          <p:spPr>
            <a:xfrm>
              <a:off x="1036637" y="-12700"/>
              <a:ext cx="1173163"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Richard Smith</a:t>
              </a:r>
              <a:endParaRPr dirty="0"/>
            </a:p>
          </p:txBody>
        </p:sp>
        <p:sp>
          <p:nvSpPr>
            <p:cNvPr id="815" name="10th"/>
            <p:cNvSpPr txBox="1"/>
            <p:nvPr/>
          </p:nvSpPr>
          <p:spPr>
            <a:xfrm>
              <a:off x="939800" y="247650"/>
              <a:ext cx="4318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28</a:t>
              </a:r>
              <a:r>
                <a:rPr dirty="0"/>
                <a:t>th</a:t>
              </a:r>
            </a:p>
          </p:txBody>
        </p:sp>
        <p:sp>
          <p:nvSpPr>
            <p:cNvPr id="816" name="November"/>
            <p:cNvSpPr txBox="1"/>
            <p:nvPr/>
          </p:nvSpPr>
          <p:spPr>
            <a:xfrm>
              <a:off x="1809750" y="247650"/>
              <a:ext cx="70485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September</a:t>
              </a:r>
              <a:endParaRPr dirty="0"/>
            </a:p>
          </p:txBody>
        </p:sp>
        <p:sp>
          <p:nvSpPr>
            <p:cNvPr id="817" name="13"/>
            <p:cNvSpPr txBox="1"/>
            <p:nvPr/>
          </p:nvSpPr>
          <p:spPr>
            <a:xfrm>
              <a:off x="2690812" y="263525"/>
              <a:ext cx="312738"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 17</a:t>
              </a:r>
              <a:endParaRPr dirty="0"/>
            </a:p>
          </p:txBody>
        </p:sp>
        <p:sp>
          <p:nvSpPr>
            <p:cNvPr id="818" name="Aroostook"/>
            <p:cNvSpPr txBox="1"/>
            <p:nvPr/>
          </p:nvSpPr>
          <p:spPr>
            <a:xfrm>
              <a:off x="0" y="371475"/>
              <a:ext cx="860425"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Kennebec</a:t>
              </a:r>
              <a:endParaRPr dirty="0"/>
            </a:p>
          </p:txBody>
        </p:sp>
        <p:sp>
          <p:nvSpPr>
            <p:cNvPr id="819" name="Maine"/>
            <p:cNvSpPr txBox="1"/>
            <p:nvPr/>
          </p:nvSpPr>
          <p:spPr>
            <a:xfrm>
              <a:off x="1585912" y="387350"/>
              <a:ext cx="547689" cy="2135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dirty="0"/>
                <a:t>Maine</a:t>
              </a:r>
            </a:p>
          </p:txBody>
        </p:sp>
        <p:sp>
          <p:nvSpPr>
            <p:cNvPr id="820" name="Mary T. O’Donnell"/>
            <p:cNvSpPr txBox="1"/>
            <p:nvPr/>
          </p:nvSpPr>
          <p:spPr>
            <a:xfrm>
              <a:off x="2100262" y="514350"/>
              <a:ext cx="1252538" cy="2802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b="0">
                  <a:latin typeface="Freestyle Script"/>
                  <a:ea typeface="Freestyle Script"/>
                  <a:cs typeface="Freestyle Script"/>
                  <a:sym typeface="Freestyle Script"/>
                </a:defRPr>
              </a:lvl1pPr>
            </a:lstStyle>
            <a:p>
              <a:r>
                <a:rPr dirty="0"/>
                <a:t>Mary T. O’Donnell</a:t>
              </a:r>
            </a:p>
          </p:txBody>
        </p:sp>
      </p:grpSp>
      <p:sp>
        <p:nvSpPr>
          <p:cNvPr id="822" name="Affidavit of Surviving Spouse MVT-22"/>
          <p:cNvSpPr txBox="1">
            <a:spLocks noGrp="1"/>
          </p:cNvSpPr>
          <p:nvPr>
            <p:ph type="title" idx="4294967295"/>
          </p:nvPr>
        </p:nvSpPr>
        <p:spPr>
          <a:xfrm>
            <a:off x="609600" y="457199"/>
            <a:ext cx="7772400" cy="1143002"/>
          </a:xfrm>
          <a:prstGeom prst="rect">
            <a:avLst/>
          </a:prstGeom>
        </p:spPr>
        <p:txBody>
          <a:bodyPr>
            <a:normAutofit fontScale="90000"/>
          </a:bodyPr>
          <a:lstStyle/>
          <a:p>
            <a:pPr defTabSz="905255">
              <a:defRPr sz="3564" b="1">
                <a:solidFill>
                  <a:srgbClr val="000000"/>
                </a:solidFill>
              </a:defRPr>
            </a:pPr>
            <a:r>
              <a:rPr dirty="0"/>
              <a:t>Affidavit of Surviving Spouse</a:t>
            </a:r>
            <a:br>
              <a:rPr dirty="0"/>
            </a:br>
            <a:r>
              <a:rPr b="0" dirty="0"/>
              <a:t>MVT-22</a:t>
            </a:r>
          </a:p>
        </p:txBody>
      </p:sp>
      <p:sp>
        <p:nvSpPr>
          <p:cNvPr id="827" name="MVT-22 is used when the owner (s) of a vehicle has died."/>
          <p:cNvSpPr txBox="1"/>
          <p:nvPr/>
        </p:nvSpPr>
        <p:spPr>
          <a:xfrm>
            <a:off x="4811712" y="3841025"/>
            <a:ext cx="3722688"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solidFill>
                  <a:srgbClr val="FF0000"/>
                </a:solidFill>
                <a:latin typeface="+mn-lt"/>
                <a:ea typeface="+mn-ea"/>
                <a:cs typeface="+mn-cs"/>
                <a:sym typeface="Times New Roman"/>
              </a:defRPr>
            </a:lvl1pPr>
          </a:lstStyle>
          <a:p>
            <a:r>
              <a:rPr sz="2000" dirty="0"/>
              <a:t>MVT-22 is used when the owner(s) of a vehicle has died.</a:t>
            </a:r>
          </a:p>
        </p:txBody>
      </p:sp>
      <p:grpSp>
        <p:nvGrpSpPr>
          <p:cNvPr id="835" name="Group"/>
          <p:cNvGrpSpPr/>
          <p:nvPr/>
        </p:nvGrpSpPr>
        <p:grpSpPr>
          <a:xfrm>
            <a:off x="1358900" y="5191758"/>
            <a:ext cx="2590800" cy="281943"/>
            <a:chOff x="107950" y="-1"/>
            <a:chExt cx="2590800" cy="281942"/>
          </a:xfrm>
        </p:grpSpPr>
        <p:sp>
          <p:nvSpPr>
            <p:cNvPr id="830" name="11/10/13"/>
            <p:cNvSpPr txBox="1"/>
            <p:nvPr/>
          </p:nvSpPr>
          <p:spPr>
            <a:xfrm>
              <a:off x="107950" y="12699"/>
              <a:ext cx="6858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09/28/17</a:t>
              </a:r>
              <a:endParaRPr dirty="0"/>
            </a:p>
          </p:txBody>
        </p:sp>
        <p:sp>
          <p:nvSpPr>
            <p:cNvPr id="833" name="Mildred Standish"/>
            <p:cNvSpPr txBox="1"/>
            <p:nvPr/>
          </p:nvSpPr>
          <p:spPr>
            <a:xfrm>
              <a:off x="1327150" y="-1"/>
              <a:ext cx="1371600" cy="2819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b="0">
                  <a:latin typeface="Brush Script MT"/>
                  <a:ea typeface="Brush Script MT"/>
                  <a:cs typeface="Brush Script MT"/>
                  <a:sym typeface="Brush Script MT"/>
                </a:defRPr>
              </a:lvl1pPr>
            </a:lstStyle>
            <a:p>
              <a:endParaRPr dirty="0"/>
            </a:p>
          </p:txBody>
        </p:sp>
      </p:grpSp>
      <p:grpSp>
        <p:nvGrpSpPr>
          <p:cNvPr id="842" name="Group"/>
          <p:cNvGrpSpPr/>
          <p:nvPr/>
        </p:nvGrpSpPr>
        <p:grpSpPr>
          <a:xfrm>
            <a:off x="692150" y="2328862"/>
            <a:ext cx="3663950" cy="432929"/>
            <a:chOff x="-57150" y="15875"/>
            <a:chExt cx="3663950" cy="432928"/>
          </a:xfrm>
        </p:grpSpPr>
        <p:sp>
          <p:nvSpPr>
            <p:cNvPr id="836" name="04/01/25"/>
            <p:cNvSpPr txBox="1"/>
            <p:nvPr/>
          </p:nvSpPr>
          <p:spPr>
            <a:xfrm>
              <a:off x="2687637" y="31750"/>
              <a:ext cx="690563" cy="2154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lang="en-US" dirty="0"/>
                <a:t>08/25/64</a:t>
              </a:r>
              <a:endParaRPr dirty="0"/>
            </a:p>
          </p:txBody>
        </p:sp>
        <p:sp>
          <p:nvSpPr>
            <p:cNvPr id="837" name="Henry Standish"/>
            <p:cNvSpPr txBox="1"/>
            <p:nvPr/>
          </p:nvSpPr>
          <p:spPr>
            <a:xfrm>
              <a:off x="974725" y="15875"/>
              <a:ext cx="1057275" cy="2154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lang="en-US" dirty="0"/>
                <a:t>Angela Smith</a:t>
              </a:r>
              <a:endParaRPr dirty="0"/>
            </a:p>
          </p:txBody>
        </p:sp>
        <p:sp>
          <p:nvSpPr>
            <p:cNvPr id="838" name="2FMZU7EF3CFB79954"/>
            <p:cNvSpPr txBox="1"/>
            <p:nvPr/>
          </p:nvSpPr>
          <p:spPr>
            <a:xfrm>
              <a:off x="1138237" y="233362"/>
              <a:ext cx="1312863" cy="215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lang="en-US" dirty="0"/>
                <a:t>5TFSZ5AN3JX084629</a:t>
              </a:r>
              <a:endParaRPr dirty="0"/>
            </a:p>
          </p:txBody>
        </p:sp>
        <p:sp>
          <p:nvSpPr>
            <p:cNvPr id="839" name="FORD"/>
            <p:cNvSpPr txBox="1"/>
            <p:nvPr/>
          </p:nvSpPr>
          <p:spPr>
            <a:xfrm>
              <a:off x="285750" y="214771"/>
              <a:ext cx="568326" cy="215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400"/>
                </a:spcBef>
                <a:defRPr sz="800">
                  <a:latin typeface="+mn-lt"/>
                  <a:ea typeface="+mn-ea"/>
                  <a:cs typeface="+mn-cs"/>
                  <a:sym typeface="Times New Roman"/>
                </a:defRPr>
              </a:lvl1pPr>
            </a:lstStyle>
            <a:p>
              <a:r>
                <a:rPr lang="en-US" dirty="0"/>
                <a:t>   TOYT</a:t>
              </a:r>
              <a:endParaRPr dirty="0"/>
            </a:p>
          </p:txBody>
        </p:sp>
        <p:sp>
          <p:nvSpPr>
            <p:cNvPr id="840" name="12"/>
            <p:cNvSpPr txBox="1"/>
            <p:nvPr/>
          </p:nvSpPr>
          <p:spPr>
            <a:xfrm>
              <a:off x="-57150" y="199383"/>
              <a:ext cx="325438"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2018</a:t>
              </a:r>
              <a:endParaRPr dirty="0"/>
            </a:p>
          </p:txBody>
        </p:sp>
        <p:sp>
          <p:nvSpPr>
            <p:cNvPr id="841" name="11/08/2013"/>
            <p:cNvSpPr txBox="1"/>
            <p:nvPr/>
          </p:nvSpPr>
          <p:spPr>
            <a:xfrm>
              <a:off x="2794000" y="215900"/>
              <a:ext cx="8128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500"/>
                </a:spcBef>
                <a:defRPr sz="900">
                  <a:latin typeface="+mn-lt"/>
                  <a:ea typeface="+mn-ea"/>
                  <a:cs typeface="+mn-cs"/>
                  <a:sym typeface="Times New Roman"/>
                </a:defRPr>
              </a:lvl1pPr>
            </a:lstStyle>
            <a:p>
              <a:r>
                <a:rPr lang="en-US" dirty="0"/>
                <a:t>     09/10/17</a:t>
              </a:r>
              <a:endParaRPr dirty="0"/>
            </a:p>
          </p:txBody>
        </p:sp>
      </p:grpSp>
      <p:sp>
        <p:nvSpPr>
          <p:cNvPr id="844" name="55"/>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5" name="George MacAfee"/>
          <p:cNvSpPr txBox="1"/>
          <p:nvPr/>
        </p:nvSpPr>
        <p:spPr>
          <a:xfrm>
            <a:off x="2852504" y="5195731"/>
            <a:ext cx="728896"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900"/>
              </a:spcBef>
              <a:defRPr sz="1600" b="0">
                <a:latin typeface="Edwardian Script ITC"/>
                <a:ea typeface="Edwardian Script ITC"/>
                <a:cs typeface="Edwardian Script ITC"/>
                <a:sym typeface="Edwardian Script ITC"/>
              </a:defRPr>
            </a:lvl1pPr>
          </a:lstStyle>
          <a:p>
            <a:r>
              <a:rPr lang="en-US" sz="1000" dirty="0"/>
              <a:t>Richard Smith</a:t>
            </a:r>
            <a:endParaRPr sz="1000"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43</a:t>
            </a:fld>
            <a:endParaRPr lang="en-US" dirty="0"/>
          </a:p>
        </p:txBody>
      </p:sp>
    </p:spTree>
    <p:extLst>
      <p:ext uri="{BB962C8B-B14F-4D97-AF65-F5344CB8AC3E}">
        <p14:creationId xmlns:p14="http://schemas.microsoft.com/office/powerpoint/2010/main" val="38180495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28256038"/>
              </p:ext>
            </p:extLst>
          </p:nvPr>
        </p:nvGraphicFramePr>
        <p:xfrm>
          <a:off x="228600" y="1136179"/>
          <a:ext cx="8686800" cy="5188421"/>
        </p:xfrm>
        <a:graphic>
          <a:graphicData uri="http://schemas.openxmlformats.org/drawingml/2006/table">
            <a:tbl>
              <a:tblPr firstRow="1" firstCol="1" lastRow="1" lastCol="1" bandRow="1" bandCol="1">
                <a:tableStyleId>{5940675A-B579-460E-94D1-54222C63F5DA}</a:tableStyleId>
              </a:tblPr>
              <a:tblGrid>
                <a:gridCol w="4283250">
                  <a:extLst>
                    <a:ext uri="{9D8B030D-6E8A-4147-A177-3AD203B41FA5}">
                      <a16:colId xmlns:a16="http://schemas.microsoft.com/office/drawing/2014/main" val="20000"/>
                    </a:ext>
                  </a:extLst>
                </a:gridCol>
                <a:gridCol w="4403550">
                  <a:extLst>
                    <a:ext uri="{9D8B030D-6E8A-4147-A177-3AD203B41FA5}">
                      <a16:colId xmlns:a16="http://schemas.microsoft.com/office/drawing/2014/main" val="20001"/>
                    </a:ext>
                  </a:extLst>
                </a:gridCol>
              </a:tblGrid>
              <a:tr h="2346707">
                <a:tc>
                  <a:txBody>
                    <a:bodyPr/>
                    <a:lstStyle/>
                    <a:p>
                      <a:pPr marL="0" marR="0" algn="l">
                        <a:spcBef>
                          <a:spcPts val="0"/>
                        </a:spcBef>
                        <a:spcAft>
                          <a:spcPts val="0"/>
                        </a:spcAft>
                      </a:pPr>
                      <a:r>
                        <a:rPr lang="en-US" sz="1600" b="1" dirty="0">
                          <a:solidFill>
                            <a:srgbClr val="FF0000"/>
                          </a:solidFill>
                          <a:effectLst/>
                          <a:latin typeface="Calibri" panose="020F0502020204030204" pitchFamily="34" charset="0"/>
                          <a:cs typeface="Arial" panose="020B0604020202020204" pitchFamily="34" charset="0"/>
                        </a:rPr>
                        <a:t>Keeping Vehicle:</a:t>
                      </a:r>
                    </a:p>
                    <a:p>
                      <a:pPr marL="0" marR="0">
                        <a:spcBef>
                          <a:spcPts val="0"/>
                        </a:spcBef>
                        <a:spcAft>
                          <a:spcPts val="0"/>
                        </a:spcAft>
                      </a:pPr>
                      <a:endParaRPr lang="en-US" sz="1600" dirty="0">
                        <a:effectLst/>
                        <a:latin typeface="Calibri" panose="020F0502020204030204" pitchFamily="34" charset="0"/>
                        <a:cs typeface="Arial" panose="020B0604020202020204" pitchFamily="34" charset="0"/>
                      </a:endParaRP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cs typeface="Arial" panose="020B0604020202020204" pitchFamily="34" charset="0"/>
                        </a:rPr>
                        <a:t>Title</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cs typeface="Arial" panose="020B0604020202020204" pitchFamily="34" charset="0"/>
                        </a:rPr>
                        <a:t>MVT-22 completed by surviving spouse</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cs typeface="Arial" panose="020B0604020202020204" pitchFamily="34" charset="0"/>
                        </a:rPr>
                        <a:t>MVT-2 in surviving spouse’s name</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cs typeface="Arial" panose="020B0604020202020204" pitchFamily="34" charset="0"/>
                        </a:rPr>
                        <a:t>No Fee for MVT-2 only if </a:t>
                      </a:r>
                      <a:r>
                        <a:rPr lang="en-US" sz="1600" b="1" dirty="0">
                          <a:effectLst/>
                          <a:latin typeface="Calibri" panose="020F0502020204030204" pitchFamily="34" charset="0"/>
                          <a:cs typeface="Arial" panose="020B0604020202020204" pitchFamily="34" charset="0"/>
                        </a:rPr>
                        <a:t>prior title is Maine</a:t>
                      </a:r>
                    </a:p>
                    <a:p>
                      <a:pPr marL="581025" marR="0" indent="-342900" algn="l">
                        <a:spcBef>
                          <a:spcPts val="0"/>
                        </a:spcBef>
                        <a:spcAft>
                          <a:spcPts val="0"/>
                        </a:spcAft>
                        <a:tabLst/>
                      </a:pPr>
                      <a:r>
                        <a:rPr lang="en-US" sz="1600" dirty="0">
                          <a:effectLst/>
                          <a:latin typeface="Calibri" panose="020F0502020204030204" pitchFamily="34" charset="0"/>
                          <a:cs typeface="Arial" panose="020B0604020202020204" pitchFamily="34" charset="0"/>
                        </a:rPr>
                        <a:t>            </a:t>
                      </a:r>
                      <a:r>
                        <a:rPr lang="en-US" sz="1600" b="1" dirty="0">
                          <a:solidFill>
                            <a:srgbClr val="FF0000"/>
                          </a:solidFill>
                          <a:effectLst/>
                          <a:latin typeface="Calibri" panose="020F0502020204030204" pitchFamily="34" charset="0"/>
                          <a:cs typeface="Arial" panose="020B0604020202020204" pitchFamily="34" charset="0"/>
                        </a:rPr>
                        <a:t>A $33.00 fee if spouse is adding a name</a:t>
                      </a:r>
                    </a:p>
                    <a:p>
                      <a:pPr marL="581025" marR="0" indent="-342900" algn="l">
                        <a:spcBef>
                          <a:spcPts val="0"/>
                        </a:spcBef>
                        <a:spcAft>
                          <a:spcPts val="0"/>
                        </a:spcAft>
                        <a:tabLst/>
                      </a:pPr>
                      <a:r>
                        <a:rPr lang="en-US" sz="1600" dirty="0">
                          <a:effectLst/>
                          <a:latin typeface="Calibri" panose="020F0502020204030204" pitchFamily="34" charset="0"/>
                          <a:cs typeface="Arial" panose="020B0604020202020204" pitchFamily="34" charset="0"/>
                        </a:rPr>
                        <a:t> 5. $10.00 fee for a rush process                  </a:t>
                      </a:r>
                      <a:endParaRPr lang="en-US" sz="1600" dirty="0">
                        <a:effectLst/>
                        <a:latin typeface="Calibri" panose="020F0502020204030204" pitchFamily="34" charset="0"/>
                        <a:ea typeface="Calibri"/>
                        <a:cs typeface="Arial" panose="020B0604020202020204" pitchFamily="34" charset="0"/>
                      </a:endParaRPr>
                    </a:p>
                  </a:txBody>
                  <a:tcPr marL="67456" marR="67456" marT="0" marB="0"/>
                </a:tc>
                <a:tc>
                  <a:txBody>
                    <a:bodyPr/>
                    <a:lstStyle/>
                    <a:p>
                      <a:pPr marL="0" marR="0" algn="l">
                        <a:spcBef>
                          <a:spcPts val="0"/>
                        </a:spcBef>
                        <a:spcAft>
                          <a:spcPts val="0"/>
                        </a:spcAft>
                      </a:pPr>
                      <a:r>
                        <a:rPr lang="en-US" sz="1600" b="1" dirty="0">
                          <a:solidFill>
                            <a:srgbClr val="0000FF"/>
                          </a:solidFill>
                          <a:effectLst/>
                          <a:latin typeface="Calibri" panose="020F0502020204030204" pitchFamily="34" charset="0"/>
                          <a:cs typeface="Arial" panose="020B0604020202020204" pitchFamily="34" charset="0"/>
                        </a:rPr>
                        <a:t>Selling Vehicle-Provide New Owner with the following:</a:t>
                      </a:r>
                    </a:p>
                    <a:p>
                      <a:pPr marL="0" marR="0" algn="l">
                        <a:spcBef>
                          <a:spcPts val="0"/>
                        </a:spcBef>
                        <a:spcAft>
                          <a:spcPts val="0"/>
                        </a:spcAft>
                      </a:pPr>
                      <a:endParaRPr lang="en-US" sz="1600" b="1" dirty="0">
                        <a:solidFill>
                          <a:srgbClr val="FF0000"/>
                        </a:solidFill>
                        <a:effectLst/>
                        <a:latin typeface="Calibri" panose="020F0502020204030204" pitchFamily="34" charset="0"/>
                        <a:cs typeface="Arial" panose="020B0604020202020204" pitchFamily="34" charset="0"/>
                      </a:endParaRP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cs typeface="Arial" panose="020B0604020202020204" pitchFamily="34" charset="0"/>
                        </a:rPr>
                        <a:t>Title</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cs typeface="Arial" panose="020B0604020202020204" pitchFamily="34" charset="0"/>
                        </a:rPr>
                        <a:t>MVT-22 completed by surviving spouse</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cs typeface="Arial" panose="020B0604020202020204" pitchFamily="34" charset="0"/>
                        </a:rPr>
                        <a:t>Transfer of ownership from surviving spouse to new owner</a:t>
                      </a:r>
                      <a:endParaRPr lang="en-US" sz="1600" dirty="0">
                        <a:effectLst/>
                        <a:latin typeface="Calibri" panose="020F0502020204030204" pitchFamily="34" charset="0"/>
                        <a:ea typeface="Calibri"/>
                        <a:cs typeface="Arial" panose="020B0604020202020204" pitchFamily="34" charset="0"/>
                      </a:endParaRPr>
                    </a:p>
                  </a:txBody>
                  <a:tcPr marL="67456" marR="67456" marT="0" marB="0"/>
                </a:tc>
                <a:extLst>
                  <a:ext uri="{0D108BD9-81ED-4DB2-BD59-A6C34878D82A}">
                    <a16:rowId xmlns:a16="http://schemas.microsoft.com/office/drawing/2014/main" val="10000"/>
                  </a:ext>
                </a:extLst>
              </a:tr>
              <a:tr h="2841714">
                <a:tc>
                  <a:txBody>
                    <a:bodyPr/>
                    <a:lstStyle/>
                    <a:p>
                      <a:pPr marL="0" marR="0" algn="l">
                        <a:spcBef>
                          <a:spcPts val="0"/>
                        </a:spcBef>
                        <a:spcAft>
                          <a:spcPts val="0"/>
                        </a:spcAft>
                      </a:pPr>
                      <a:r>
                        <a:rPr lang="en-US" sz="1600" b="1" dirty="0">
                          <a:solidFill>
                            <a:srgbClr val="FF0000"/>
                          </a:solidFill>
                          <a:effectLst/>
                          <a:latin typeface="Calibri" panose="020F0502020204030204" pitchFamily="34" charset="0"/>
                          <a:cs typeface="Arial" panose="020B0604020202020204" pitchFamily="34" charset="0"/>
                        </a:rPr>
                        <a:t>Keeping Vehicle - Maine Title Lost:</a:t>
                      </a:r>
                    </a:p>
                    <a:p>
                      <a:pPr marL="0" marR="0" algn="l">
                        <a:spcBef>
                          <a:spcPts val="0"/>
                        </a:spcBef>
                        <a:spcAft>
                          <a:spcPts val="0"/>
                        </a:spcAft>
                      </a:pPr>
                      <a:endParaRPr lang="en-US" sz="1600" b="1" dirty="0">
                        <a:solidFill>
                          <a:srgbClr val="FF0000"/>
                        </a:solidFill>
                        <a:effectLst/>
                        <a:latin typeface="Calibri" panose="020F0502020204030204" pitchFamily="34" charset="0"/>
                        <a:cs typeface="Arial" panose="020B0604020202020204" pitchFamily="34" charset="0"/>
                      </a:endParaRPr>
                    </a:p>
                    <a:p>
                      <a:pPr marL="581025" marR="0" lvl="0" indent="-342900" algn="l">
                        <a:spcBef>
                          <a:spcPts val="0"/>
                        </a:spcBef>
                        <a:spcAft>
                          <a:spcPts val="0"/>
                        </a:spcAft>
                        <a:buFont typeface="+mj-lt"/>
                        <a:buAutoNum type="arabicPeriod"/>
                        <a:tabLst>
                          <a:tab pos="419100" algn="l"/>
                        </a:tabLst>
                      </a:pPr>
                      <a:r>
                        <a:rPr lang="en-US" sz="1600" dirty="0">
                          <a:effectLst/>
                          <a:latin typeface="Calibri" panose="020F0502020204030204" pitchFamily="34" charset="0"/>
                          <a:cs typeface="Arial" panose="020B0604020202020204" pitchFamily="34" charset="0"/>
                        </a:rPr>
                        <a:t>MVT-8 in prior owner’s name(s) signed by the surviving spouse </a:t>
                      </a:r>
                    </a:p>
                    <a:p>
                      <a:pPr marL="581025" marR="0" lvl="0" indent="-342900" algn="l">
                        <a:spcBef>
                          <a:spcPts val="0"/>
                        </a:spcBef>
                        <a:spcAft>
                          <a:spcPts val="0"/>
                        </a:spcAft>
                        <a:buFont typeface="+mj-lt"/>
                        <a:buAutoNum type="arabicPeriod"/>
                        <a:tabLst>
                          <a:tab pos="419100" algn="l"/>
                        </a:tabLst>
                      </a:pPr>
                      <a:r>
                        <a:rPr lang="en-US" sz="1600" dirty="0">
                          <a:effectLst/>
                          <a:latin typeface="Calibri" panose="020F0502020204030204" pitchFamily="34" charset="0"/>
                          <a:cs typeface="Arial" panose="020B0604020202020204" pitchFamily="34" charset="0"/>
                        </a:rPr>
                        <a:t>MVT-22 completed by surviving spouse</a:t>
                      </a:r>
                    </a:p>
                    <a:p>
                      <a:pPr marL="581025" marR="0" lvl="0" indent="-342900" algn="l">
                        <a:spcBef>
                          <a:spcPts val="0"/>
                        </a:spcBef>
                        <a:spcAft>
                          <a:spcPts val="0"/>
                        </a:spcAft>
                        <a:buFont typeface="+mj-lt"/>
                        <a:buAutoNum type="arabicPeriod"/>
                        <a:tabLst>
                          <a:tab pos="419100" algn="l"/>
                        </a:tabLst>
                      </a:pPr>
                      <a:r>
                        <a:rPr lang="en-US" sz="1600" dirty="0">
                          <a:effectLst/>
                          <a:latin typeface="Calibri" panose="020F0502020204030204" pitchFamily="34" charset="0"/>
                          <a:cs typeface="Arial" panose="020B0604020202020204" pitchFamily="34" charset="0"/>
                        </a:rPr>
                        <a:t>MVT-2 in surviving spouse’s name</a:t>
                      </a:r>
                    </a:p>
                    <a:p>
                      <a:pPr marL="581025" marR="0" lvl="0" indent="-342900" algn="l">
                        <a:spcBef>
                          <a:spcPts val="0"/>
                        </a:spcBef>
                        <a:spcAft>
                          <a:spcPts val="0"/>
                        </a:spcAft>
                        <a:buFont typeface="+mj-lt"/>
                        <a:buAutoNum type="arabicPeriod"/>
                        <a:tabLst>
                          <a:tab pos="419100" algn="l"/>
                        </a:tabLst>
                      </a:pPr>
                      <a:r>
                        <a:rPr lang="en-US" sz="1600" dirty="0">
                          <a:effectLst/>
                          <a:latin typeface="Calibri" panose="020F0502020204030204" pitchFamily="34" charset="0"/>
                          <a:cs typeface="Arial" panose="020B0604020202020204" pitchFamily="34" charset="0"/>
                        </a:rPr>
                        <a:t>No Fee for MVT-2 and MVT-8</a:t>
                      </a:r>
                    </a:p>
                    <a:p>
                      <a:pPr marL="803275" marR="0" lvl="1" indent="0" algn="l">
                        <a:spcBef>
                          <a:spcPts val="0"/>
                        </a:spcBef>
                        <a:spcAft>
                          <a:spcPts val="0"/>
                        </a:spcAft>
                        <a:buFont typeface="+mj-lt"/>
                        <a:buNone/>
                        <a:tabLst/>
                      </a:pPr>
                      <a:r>
                        <a:rPr lang="en-US" sz="1600" b="1" dirty="0">
                          <a:solidFill>
                            <a:srgbClr val="FF0000"/>
                          </a:solidFill>
                          <a:effectLst/>
                          <a:latin typeface="Calibri" panose="020F0502020204030204" pitchFamily="34" charset="0"/>
                          <a:cs typeface="Arial" panose="020B0604020202020204" pitchFamily="34" charset="0"/>
                        </a:rPr>
                        <a:t>A $33.00 fee for MVT-2 if spouse is adding a name</a:t>
                      </a:r>
                    </a:p>
                    <a:p>
                      <a:pPr marL="581025" marR="0" indent="-342900" algn="l">
                        <a:spcBef>
                          <a:spcPts val="0"/>
                        </a:spcBef>
                        <a:spcAft>
                          <a:spcPts val="0"/>
                        </a:spcAft>
                      </a:pPr>
                      <a:r>
                        <a:rPr lang="en-US" sz="1600" dirty="0">
                          <a:effectLst/>
                          <a:latin typeface="Calibri" panose="020F0502020204030204" pitchFamily="34" charset="0"/>
                          <a:cs typeface="Arial" panose="020B0604020202020204" pitchFamily="34" charset="0"/>
                        </a:rPr>
                        <a:t> 5. $10.00 fee for a rush process</a:t>
                      </a:r>
                    </a:p>
                    <a:p>
                      <a:pPr marL="190500" marR="0">
                        <a:spcBef>
                          <a:spcPts val="0"/>
                        </a:spcBef>
                        <a:spcAft>
                          <a:spcPts val="0"/>
                        </a:spcAft>
                      </a:pPr>
                      <a:r>
                        <a:rPr lang="en-US" sz="1600" dirty="0">
                          <a:effectLst/>
                          <a:latin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a:cs typeface="Arial" panose="020B0604020202020204" pitchFamily="34" charset="0"/>
                      </a:endParaRPr>
                    </a:p>
                  </a:txBody>
                  <a:tcPr marL="67456" marR="67456" marT="0" marB="0"/>
                </a:tc>
                <a:tc>
                  <a:txBody>
                    <a:bodyPr/>
                    <a:lstStyle/>
                    <a:p>
                      <a:pPr marL="0" marR="0" algn="l">
                        <a:spcBef>
                          <a:spcPts val="0"/>
                        </a:spcBef>
                        <a:spcAft>
                          <a:spcPts val="0"/>
                        </a:spcAft>
                      </a:pPr>
                      <a:r>
                        <a:rPr lang="en-US" sz="1600" b="1" dirty="0">
                          <a:solidFill>
                            <a:srgbClr val="0000FF"/>
                          </a:solidFill>
                          <a:effectLst/>
                          <a:latin typeface="Calibri" panose="020F0502020204030204" pitchFamily="34" charset="0"/>
                          <a:cs typeface="Arial" panose="020B0604020202020204" pitchFamily="34" charset="0"/>
                        </a:rPr>
                        <a:t>Selling Vehicle - Maine Title Lost:</a:t>
                      </a:r>
                    </a:p>
                    <a:p>
                      <a:pPr marL="190500" marR="0" algn="l">
                        <a:spcBef>
                          <a:spcPts val="0"/>
                        </a:spcBef>
                        <a:spcAft>
                          <a:spcPts val="0"/>
                        </a:spcAft>
                      </a:pPr>
                      <a:r>
                        <a:rPr lang="en-US" sz="1600" b="1" i="1" dirty="0">
                          <a:solidFill>
                            <a:srgbClr val="FF0000"/>
                          </a:solidFill>
                          <a:effectLst/>
                          <a:latin typeface="Calibri" panose="020F0502020204030204" pitchFamily="34" charset="0"/>
                          <a:cs typeface="Arial" panose="020B0604020202020204" pitchFamily="34" charset="0"/>
                        </a:rPr>
                        <a:t>Surviving spouse must obtain a title in their name first before selling.</a:t>
                      </a:r>
                    </a:p>
                    <a:p>
                      <a:pPr marL="190500" marR="0" algn="l">
                        <a:spcBef>
                          <a:spcPts val="0"/>
                        </a:spcBef>
                        <a:spcAft>
                          <a:spcPts val="0"/>
                        </a:spcAft>
                      </a:pPr>
                      <a:endParaRPr lang="en-US" sz="1600" b="1" i="1" dirty="0">
                        <a:solidFill>
                          <a:srgbClr val="FF0000"/>
                        </a:solidFill>
                        <a:effectLst/>
                        <a:latin typeface="Calibri" panose="020F0502020204030204" pitchFamily="34" charset="0"/>
                        <a:cs typeface="Arial" panose="020B0604020202020204" pitchFamily="34" charset="0"/>
                      </a:endParaRPr>
                    </a:p>
                    <a:p>
                      <a:pPr marL="581025" marR="0" lvl="0" indent="-342900" algn="l">
                        <a:spcBef>
                          <a:spcPts val="0"/>
                        </a:spcBef>
                        <a:spcAft>
                          <a:spcPts val="0"/>
                        </a:spcAft>
                        <a:buFont typeface="+mj-lt"/>
                        <a:buAutoNum type="arabicPeriod"/>
                        <a:tabLst>
                          <a:tab pos="447675" algn="l"/>
                        </a:tabLst>
                      </a:pPr>
                      <a:r>
                        <a:rPr lang="en-US" sz="1600" dirty="0">
                          <a:effectLst/>
                          <a:latin typeface="Calibri" panose="020F0502020204030204" pitchFamily="34" charset="0"/>
                          <a:cs typeface="Arial" panose="020B0604020202020204" pitchFamily="34" charset="0"/>
                        </a:rPr>
                        <a:t>See instructions in </a:t>
                      </a:r>
                      <a:r>
                        <a:rPr lang="en-US" sz="1600" b="1" dirty="0">
                          <a:effectLst/>
                          <a:latin typeface="Calibri" panose="020F0502020204030204" pitchFamily="34" charset="0"/>
                          <a:cs typeface="Arial" panose="020B0604020202020204" pitchFamily="34" charset="0"/>
                        </a:rPr>
                        <a:t>Keeping Vehicle – Maine Title Lost</a:t>
                      </a:r>
                    </a:p>
                    <a:p>
                      <a:pPr marL="581025" marR="0" lvl="0" indent="-342900" algn="l">
                        <a:spcBef>
                          <a:spcPts val="0"/>
                        </a:spcBef>
                        <a:spcAft>
                          <a:spcPts val="0"/>
                        </a:spcAft>
                        <a:buFont typeface="+mj-lt"/>
                        <a:buAutoNum type="arabicPeriod"/>
                        <a:tabLst>
                          <a:tab pos="447675" algn="l"/>
                        </a:tabLst>
                      </a:pPr>
                      <a:r>
                        <a:rPr lang="en-US" sz="1600" dirty="0">
                          <a:effectLst/>
                          <a:latin typeface="Calibri" panose="020F0502020204030204" pitchFamily="34" charset="0"/>
                          <a:cs typeface="Arial" panose="020B0604020202020204" pitchFamily="34" charset="0"/>
                        </a:rPr>
                        <a:t>Provide new owner with the following:</a:t>
                      </a:r>
                    </a:p>
                    <a:p>
                      <a:pPr marL="919163" marR="0" lvl="0" indent="-342900" algn="l">
                        <a:spcBef>
                          <a:spcPts val="0"/>
                        </a:spcBef>
                        <a:spcAft>
                          <a:spcPts val="0"/>
                        </a:spcAft>
                        <a:buFont typeface="Wingdings" panose="05000000000000000000" pitchFamily="2" charset="2"/>
                        <a:buChar char="Ø"/>
                        <a:tabLst/>
                      </a:pPr>
                      <a:r>
                        <a:rPr lang="en-US" sz="1600" dirty="0">
                          <a:effectLst/>
                          <a:latin typeface="Calibri" panose="020F0502020204030204" pitchFamily="34" charset="0"/>
                          <a:cs typeface="Arial" panose="020B0604020202020204" pitchFamily="34" charset="0"/>
                        </a:rPr>
                        <a:t>Title in surviving spouse’s name</a:t>
                      </a:r>
                    </a:p>
                    <a:p>
                      <a:pPr marL="919163" marR="0" lvl="0" indent="-342900" algn="l">
                        <a:spcBef>
                          <a:spcPts val="0"/>
                        </a:spcBef>
                        <a:spcAft>
                          <a:spcPts val="0"/>
                        </a:spcAft>
                        <a:buFont typeface="Wingdings" panose="05000000000000000000" pitchFamily="2" charset="2"/>
                        <a:buChar char="Ø"/>
                        <a:tabLst/>
                      </a:pPr>
                      <a:r>
                        <a:rPr lang="en-US" sz="1600" dirty="0">
                          <a:effectLst/>
                          <a:latin typeface="Calibri" panose="020F0502020204030204" pitchFamily="34" charset="0"/>
                          <a:cs typeface="Arial" panose="020B0604020202020204" pitchFamily="34" charset="0"/>
                        </a:rPr>
                        <a:t>Transfer of ownership from all owners named on new title to new owner </a:t>
                      </a:r>
                      <a:endParaRPr lang="en-US" sz="1600" dirty="0">
                        <a:effectLst/>
                        <a:latin typeface="Calibri" panose="020F0502020204030204" pitchFamily="34" charset="0"/>
                        <a:ea typeface="Calibri"/>
                        <a:cs typeface="Arial" panose="020B0604020202020204" pitchFamily="34" charset="0"/>
                      </a:endParaRPr>
                    </a:p>
                  </a:txBody>
                  <a:tcPr marL="67456" marR="67456" marT="0" marB="0"/>
                </a:tc>
                <a:extLst>
                  <a:ext uri="{0D108BD9-81ED-4DB2-BD59-A6C34878D82A}">
                    <a16:rowId xmlns:a16="http://schemas.microsoft.com/office/drawing/2014/main" val="10001"/>
                  </a:ext>
                </a:extLst>
              </a:tr>
            </a:tbl>
          </a:graphicData>
        </a:graphic>
      </p:graphicFrame>
      <p:sp>
        <p:nvSpPr>
          <p:cNvPr id="4" name="Rectangle 1"/>
          <p:cNvSpPr>
            <a:spLocks noChangeArrowheads="1"/>
          </p:cNvSpPr>
          <p:nvPr/>
        </p:nvSpPr>
        <p:spPr bwMode="auto">
          <a:xfrm>
            <a:off x="228600" y="255689"/>
            <a:ext cx="868680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876300" algn="l"/>
              </a:tabLst>
              <a:defRPr>
                <a:solidFill>
                  <a:schemeClr val="tx1"/>
                </a:solidFill>
                <a:latin typeface="Arial" pitchFamily="34" charset="0"/>
                <a:cs typeface="Arial" pitchFamily="34" charset="0"/>
              </a:defRPr>
            </a:lvl1pPr>
            <a:lvl2pPr marL="457200" fontAlgn="base">
              <a:spcBef>
                <a:spcPct val="0"/>
              </a:spcBef>
              <a:spcAft>
                <a:spcPct val="0"/>
              </a:spcAft>
              <a:tabLst>
                <a:tab pos="876300" algn="l"/>
              </a:tabLst>
              <a:defRPr>
                <a:solidFill>
                  <a:schemeClr val="tx1"/>
                </a:solidFill>
                <a:latin typeface="Arial" pitchFamily="34" charset="0"/>
                <a:cs typeface="Arial" pitchFamily="34" charset="0"/>
              </a:defRPr>
            </a:lvl2pPr>
            <a:lvl3pPr marL="914400" fontAlgn="base">
              <a:spcBef>
                <a:spcPct val="0"/>
              </a:spcBef>
              <a:spcAft>
                <a:spcPct val="0"/>
              </a:spcAft>
              <a:tabLst>
                <a:tab pos="876300" algn="l"/>
              </a:tabLst>
              <a:defRPr>
                <a:solidFill>
                  <a:schemeClr val="tx1"/>
                </a:solidFill>
                <a:latin typeface="Arial" pitchFamily="34" charset="0"/>
                <a:cs typeface="Arial" pitchFamily="34" charset="0"/>
              </a:defRPr>
            </a:lvl3pPr>
            <a:lvl4pPr marL="1371600" fontAlgn="base">
              <a:spcBef>
                <a:spcPct val="0"/>
              </a:spcBef>
              <a:spcAft>
                <a:spcPct val="0"/>
              </a:spcAft>
              <a:tabLst>
                <a:tab pos="876300" algn="l"/>
              </a:tabLst>
              <a:defRPr>
                <a:solidFill>
                  <a:schemeClr val="tx1"/>
                </a:solidFill>
                <a:latin typeface="Arial" pitchFamily="34" charset="0"/>
                <a:cs typeface="Arial" pitchFamily="34" charset="0"/>
              </a:defRPr>
            </a:lvl4pPr>
            <a:lvl5pPr marL="1828800" fontAlgn="base">
              <a:spcBef>
                <a:spcPct val="0"/>
              </a:spcBef>
              <a:spcAft>
                <a:spcPct val="0"/>
              </a:spcAft>
              <a:tabLst>
                <a:tab pos="876300" algn="l"/>
              </a:tabLst>
              <a:defRPr>
                <a:solidFill>
                  <a:schemeClr val="tx1"/>
                </a:solidFill>
                <a:latin typeface="Arial" pitchFamily="34" charset="0"/>
                <a:cs typeface="Arial" pitchFamily="34" charset="0"/>
              </a:defRPr>
            </a:lvl5pPr>
            <a:lvl6pPr marL="2286000" fontAlgn="base">
              <a:spcBef>
                <a:spcPct val="0"/>
              </a:spcBef>
              <a:spcAft>
                <a:spcPct val="0"/>
              </a:spcAft>
              <a:tabLst>
                <a:tab pos="876300" algn="l"/>
              </a:tabLst>
              <a:defRPr>
                <a:solidFill>
                  <a:schemeClr val="tx1"/>
                </a:solidFill>
                <a:latin typeface="Arial" pitchFamily="34" charset="0"/>
                <a:cs typeface="Arial" pitchFamily="34" charset="0"/>
              </a:defRPr>
            </a:lvl6pPr>
            <a:lvl7pPr marL="2743200" fontAlgn="base">
              <a:spcBef>
                <a:spcPct val="0"/>
              </a:spcBef>
              <a:spcAft>
                <a:spcPct val="0"/>
              </a:spcAft>
              <a:tabLst>
                <a:tab pos="876300" algn="l"/>
              </a:tabLst>
              <a:defRPr>
                <a:solidFill>
                  <a:schemeClr val="tx1"/>
                </a:solidFill>
                <a:latin typeface="Arial" pitchFamily="34" charset="0"/>
                <a:cs typeface="Arial" pitchFamily="34" charset="0"/>
              </a:defRPr>
            </a:lvl7pPr>
            <a:lvl8pPr marL="3200400" fontAlgn="base">
              <a:spcBef>
                <a:spcPct val="0"/>
              </a:spcBef>
              <a:spcAft>
                <a:spcPct val="0"/>
              </a:spcAft>
              <a:tabLst>
                <a:tab pos="876300" algn="l"/>
              </a:tabLst>
              <a:defRPr>
                <a:solidFill>
                  <a:schemeClr val="tx1"/>
                </a:solidFill>
                <a:latin typeface="Arial" pitchFamily="34" charset="0"/>
                <a:cs typeface="Arial" pitchFamily="34" charset="0"/>
              </a:defRPr>
            </a:lvl8pPr>
            <a:lvl9pPr marL="3657600" fontAlgn="base">
              <a:spcBef>
                <a:spcPct val="0"/>
              </a:spcBef>
              <a:spcAft>
                <a:spcPct val="0"/>
              </a:spcAft>
              <a:tabLst>
                <a:tab pos="8763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876300" algn="l"/>
                <a:tab pos="1196975" algn="l"/>
              </a:tabLst>
            </a:pPr>
            <a:r>
              <a:rPr kumimoji="0" lang="en-US" altLang="en-US" sz="3300" b="1" i="0" u="sng" strike="noStrike" cap="none" normalizeH="0" baseline="0" dirty="0">
                <a:ln>
                  <a:noFill/>
                </a:ln>
                <a:solidFill>
                  <a:schemeClr val="tx1"/>
                </a:solidFill>
                <a:effectLst/>
                <a:latin typeface="Candara" panose="020E0502030303020204" pitchFamily="34" charset="0"/>
                <a:ea typeface="Calibri" pitchFamily="34" charset="0"/>
                <a:cs typeface="Times New Roman" pitchFamily="18" charset="0"/>
              </a:rPr>
              <a:t>Death of an Owner  -  Surviving Spouse</a:t>
            </a:r>
            <a:endParaRPr kumimoji="0" lang="en-US" altLang="en-US" sz="3300" b="0" i="0" u="none" strike="noStrike" cap="none" normalizeH="0" baseline="0" dirty="0">
              <a:ln>
                <a:noFill/>
              </a:ln>
              <a:solidFill>
                <a:schemeClr val="tx1"/>
              </a:solidFill>
              <a:effectLst/>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876300" algn="l"/>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2"/>
          </p:nvPr>
        </p:nvSpPr>
        <p:spPr>
          <a:xfrm>
            <a:off x="8830458" y="6626860"/>
            <a:ext cx="237342" cy="231140"/>
          </a:xfrm>
        </p:spPr>
        <p:txBody>
          <a:bodyPr/>
          <a:lstStyle/>
          <a:p>
            <a:fld id="{86CB4B4D-7CA3-9044-876B-883B54F8677D}" type="slidenum">
              <a:rPr lang="en-US" smtClean="0"/>
              <a:t>44</a:t>
            </a:fld>
            <a:endParaRPr lang="en-US" dirty="0"/>
          </a:p>
        </p:txBody>
      </p:sp>
    </p:spTree>
    <p:extLst>
      <p:ext uri="{BB962C8B-B14F-4D97-AF65-F5344CB8AC3E}">
        <p14:creationId xmlns:p14="http://schemas.microsoft.com/office/powerpoint/2010/main" val="101290345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28600" y="255688"/>
            <a:ext cx="868680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876300" algn="l"/>
              </a:tabLst>
              <a:defRPr>
                <a:solidFill>
                  <a:schemeClr val="tx1"/>
                </a:solidFill>
                <a:latin typeface="Arial" pitchFamily="34" charset="0"/>
                <a:cs typeface="Arial" pitchFamily="34" charset="0"/>
              </a:defRPr>
            </a:lvl1pPr>
            <a:lvl2pPr marL="457200" fontAlgn="base">
              <a:spcBef>
                <a:spcPct val="0"/>
              </a:spcBef>
              <a:spcAft>
                <a:spcPct val="0"/>
              </a:spcAft>
              <a:tabLst>
                <a:tab pos="876300" algn="l"/>
              </a:tabLst>
              <a:defRPr>
                <a:solidFill>
                  <a:schemeClr val="tx1"/>
                </a:solidFill>
                <a:latin typeface="Arial" pitchFamily="34" charset="0"/>
                <a:cs typeface="Arial" pitchFamily="34" charset="0"/>
              </a:defRPr>
            </a:lvl2pPr>
            <a:lvl3pPr marL="914400" fontAlgn="base">
              <a:spcBef>
                <a:spcPct val="0"/>
              </a:spcBef>
              <a:spcAft>
                <a:spcPct val="0"/>
              </a:spcAft>
              <a:tabLst>
                <a:tab pos="876300" algn="l"/>
              </a:tabLst>
              <a:defRPr>
                <a:solidFill>
                  <a:schemeClr val="tx1"/>
                </a:solidFill>
                <a:latin typeface="Arial" pitchFamily="34" charset="0"/>
                <a:cs typeface="Arial" pitchFamily="34" charset="0"/>
              </a:defRPr>
            </a:lvl3pPr>
            <a:lvl4pPr marL="1371600" fontAlgn="base">
              <a:spcBef>
                <a:spcPct val="0"/>
              </a:spcBef>
              <a:spcAft>
                <a:spcPct val="0"/>
              </a:spcAft>
              <a:tabLst>
                <a:tab pos="876300" algn="l"/>
              </a:tabLst>
              <a:defRPr>
                <a:solidFill>
                  <a:schemeClr val="tx1"/>
                </a:solidFill>
                <a:latin typeface="Arial" pitchFamily="34" charset="0"/>
                <a:cs typeface="Arial" pitchFamily="34" charset="0"/>
              </a:defRPr>
            </a:lvl4pPr>
            <a:lvl5pPr marL="1828800" fontAlgn="base">
              <a:spcBef>
                <a:spcPct val="0"/>
              </a:spcBef>
              <a:spcAft>
                <a:spcPct val="0"/>
              </a:spcAft>
              <a:tabLst>
                <a:tab pos="876300" algn="l"/>
              </a:tabLst>
              <a:defRPr>
                <a:solidFill>
                  <a:schemeClr val="tx1"/>
                </a:solidFill>
                <a:latin typeface="Arial" pitchFamily="34" charset="0"/>
                <a:cs typeface="Arial" pitchFamily="34" charset="0"/>
              </a:defRPr>
            </a:lvl5pPr>
            <a:lvl6pPr marL="2286000" fontAlgn="base">
              <a:spcBef>
                <a:spcPct val="0"/>
              </a:spcBef>
              <a:spcAft>
                <a:spcPct val="0"/>
              </a:spcAft>
              <a:tabLst>
                <a:tab pos="876300" algn="l"/>
              </a:tabLst>
              <a:defRPr>
                <a:solidFill>
                  <a:schemeClr val="tx1"/>
                </a:solidFill>
                <a:latin typeface="Arial" pitchFamily="34" charset="0"/>
                <a:cs typeface="Arial" pitchFamily="34" charset="0"/>
              </a:defRPr>
            </a:lvl6pPr>
            <a:lvl7pPr marL="2743200" fontAlgn="base">
              <a:spcBef>
                <a:spcPct val="0"/>
              </a:spcBef>
              <a:spcAft>
                <a:spcPct val="0"/>
              </a:spcAft>
              <a:tabLst>
                <a:tab pos="876300" algn="l"/>
              </a:tabLst>
              <a:defRPr>
                <a:solidFill>
                  <a:schemeClr val="tx1"/>
                </a:solidFill>
                <a:latin typeface="Arial" pitchFamily="34" charset="0"/>
                <a:cs typeface="Arial" pitchFamily="34" charset="0"/>
              </a:defRPr>
            </a:lvl7pPr>
            <a:lvl8pPr marL="3200400" fontAlgn="base">
              <a:spcBef>
                <a:spcPct val="0"/>
              </a:spcBef>
              <a:spcAft>
                <a:spcPct val="0"/>
              </a:spcAft>
              <a:tabLst>
                <a:tab pos="876300" algn="l"/>
              </a:tabLst>
              <a:defRPr>
                <a:solidFill>
                  <a:schemeClr val="tx1"/>
                </a:solidFill>
                <a:latin typeface="Arial" pitchFamily="34" charset="0"/>
                <a:cs typeface="Arial" pitchFamily="34" charset="0"/>
              </a:defRPr>
            </a:lvl8pPr>
            <a:lvl9pPr marL="3657600" fontAlgn="base">
              <a:spcBef>
                <a:spcPct val="0"/>
              </a:spcBef>
              <a:spcAft>
                <a:spcPct val="0"/>
              </a:spcAft>
              <a:tabLst>
                <a:tab pos="876300" algn="l"/>
              </a:tabLst>
              <a:defRPr>
                <a:solidFill>
                  <a:schemeClr val="tx1"/>
                </a:solidFill>
                <a:latin typeface="Arial" pitchFamily="34" charset="0"/>
                <a:cs typeface="Arial" pitchFamily="34" charset="0"/>
              </a:defRPr>
            </a:lvl9pPr>
          </a:lstStyle>
          <a:p>
            <a:pPr lvl="0" algn="ctr" hangingPunct="1"/>
            <a:r>
              <a:rPr kumimoji="0" lang="en-US" altLang="en-US" sz="3300" b="1" i="0" u="sng" strike="noStrike" cap="none" normalizeH="0" baseline="0" dirty="0">
                <a:ln>
                  <a:noFill/>
                </a:ln>
                <a:solidFill>
                  <a:schemeClr val="tx1"/>
                </a:solidFill>
                <a:effectLst/>
                <a:latin typeface="Candara" panose="020E0502030303020204" pitchFamily="34" charset="0"/>
                <a:ea typeface="Calibri" pitchFamily="34" charset="0"/>
                <a:cs typeface="Times New Roman" pitchFamily="18" charset="0"/>
              </a:rPr>
              <a:t>Death of an Owner  -  </a:t>
            </a:r>
            <a:r>
              <a:rPr lang="en-US" sz="3300" u="sng" dirty="0">
                <a:latin typeface="Candara" panose="020E0502030303020204" pitchFamily="34" charset="0"/>
              </a:rPr>
              <a:t>Personal Representative</a:t>
            </a:r>
            <a:endParaRPr kumimoji="0" lang="en-US" altLang="en-US" sz="3300" b="0" i="0" u="none" strike="noStrike" cap="none" normalizeH="0" baseline="0" dirty="0">
              <a:ln>
                <a:noFill/>
              </a:ln>
              <a:solidFill>
                <a:schemeClr val="tx1"/>
              </a:solidFill>
              <a:effectLst/>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876300" algn="l"/>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02448486"/>
              </p:ext>
            </p:extLst>
          </p:nvPr>
        </p:nvGraphicFramePr>
        <p:xfrm>
          <a:off x="228600" y="1132851"/>
          <a:ext cx="8686800" cy="5191749"/>
        </p:xfrm>
        <a:graphic>
          <a:graphicData uri="http://schemas.openxmlformats.org/drawingml/2006/table">
            <a:tbl>
              <a:tblPr firstRow="1" firstCol="1" lastRow="1" lastCol="1" bandRow="1" bandCol="1">
                <a:tableStyleId>{5940675A-B579-460E-94D1-54222C63F5DA}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2076700">
                <a:tc>
                  <a:txBody>
                    <a:bodyPr/>
                    <a:lstStyle/>
                    <a:p>
                      <a:pPr marL="0" marR="0" algn="l">
                        <a:spcBef>
                          <a:spcPts val="0"/>
                        </a:spcBef>
                        <a:spcAft>
                          <a:spcPts val="0"/>
                        </a:spcAft>
                      </a:pPr>
                      <a:r>
                        <a:rPr lang="en-US" sz="1600" b="1" dirty="0">
                          <a:solidFill>
                            <a:srgbClr val="FF0000"/>
                          </a:solidFill>
                          <a:effectLst/>
                          <a:latin typeface="Calibri" panose="020F0502020204030204" pitchFamily="34" charset="0"/>
                        </a:rPr>
                        <a:t>Keeping Vehicle:</a:t>
                      </a:r>
                    </a:p>
                    <a:p>
                      <a:pPr marL="0" marR="0" algn="l">
                        <a:spcBef>
                          <a:spcPts val="0"/>
                        </a:spcBef>
                        <a:spcAft>
                          <a:spcPts val="0"/>
                        </a:spcAft>
                      </a:pPr>
                      <a:endParaRPr lang="en-US" sz="1600" b="1" dirty="0">
                        <a:solidFill>
                          <a:srgbClr val="FF0000"/>
                        </a:solidFill>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Title</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Copy of personal rep’s court appointment</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MVT-2 in personal rep’s name(s)</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$33.00 fee</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Additional $10.00 fee if rush request</a:t>
                      </a:r>
                      <a:endParaRPr lang="en-US" sz="1600" dirty="0">
                        <a:effectLst/>
                        <a:latin typeface="Calibri" panose="020F0502020204030204" pitchFamily="34" charset="0"/>
                        <a:ea typeface="Calibri"/>
                        <a:cs typeface="Times New Roman"/>
                      </a:endParaRPr>
                    </a:p>
                  </a:txBody>
                  <a:tcPr marL="67456" marR="67456" marT="0" marB="0"/>
                </a:tc>
                <a:tc>
                  <a:txBody>
                    <a:bodyPr/>
                    <a:lstStyle/>
                    <a:p>
                      <a:pPr marL="0" marR="0" algn="l">
                        <a:spcBef>
                          <a:spcPts val="0"/>
                        </a:spcBef>
                        <a:spcAft>
                          <a:spcPts val="0"/>
                        </a:spcAft>
                      </a:pPr>
                      <a:r>
                        <a:rPr lang="en-US" sz="1600" b="1" dirty="0">
                          <a:solidFill>
                            <a:srgbClr val="0000FF"/>
                          </a:solidFill>
                          <a:effectLst/>
                          <a:latin typeface="Calibri" panose="020F0502020204030204" pitchFamily="34" charset="0"/>
                        </a:rPr>
                        <a:t>Selling Vehicle - Provide New Owner with the following:</a:t>
                      </a:r>
                    </a:p>
                    <a:p>
                      <a:pPr marL="0" marR="0">
                        <a:spcBef>
                          <a:spcPts val="0"/>
                        </a:spcBef>
                        <a:spcAft>
                          <a:spcPts val="0"/>
                        </a:spcAft>
                      </a:pPr>
                      <a:endParaRPr lang="en-US" sz="1600" dirty="0">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Title</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Copy of personal rep’s court appointment</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Transfer of ownership from personal rep(s) to new owner</a:t>
                      </a:r>
                      <a:endParaRPr lang="en-US" sz="1600" dirty="0">
                        <a:effectLst/>
                        <a:latin typeface="Calibri" panose="020F0502020204030204" pitchFamily="34" charset="0"/>
                        <a:ea typeface="Calibri"/>
                        <a:cs typeface="Times New Roman"/>
                      </a:endParaRPr>
                    </a:p>
                  </a:txBody>
                  <a:tcPr marL="67456" marR="67456" marT="0" marB="0"/>
                </a:tc>
                <a:extLst>
                  <a:ext uri="{0D108BD9-81ED-4DB2-BD59-A6C34878D82A}">
                    <a16:rowId xmlns:a16="http://schemas.microsoft.com/office/drawing/2014/main" val="10000"/>
                  </a:ext>
                </a:extLst>
              </a:tr>
              <a:tr h="3115049">
                <a:tc>
                  <a:txBody>
                    <a:bodyPr/>
                    <a:lstStyle/>
                    <a:p>
                      <a:pPr marL="0" marR="0" algn="l">
                        <a:spcBef>
                          <a:spcPts val="0"/>
                        </a:spcBef>
                        <a:spcAft>
                          <a:spcPts val="0"/>
                        </a:spcAft>
                      </a:pPr>
                      <a:r>
                        <a:rPr lang="en-US" sz="1600" b="1" dirty="0">
                          <a:solidFill>
                            <a:srgbClr val="FF0000"/>
                          </a:solidFill>
                          <a:effectLst/>
                          <a:latin typeface="Calibri" panose="020F0502020204030204" pitchFamily="34" charset="0"/>
                        </a:rPr>
                        <a:t>Keeping Vehicle – Maine Title Lost:</a:t>
                      </a:r>
                    </a:p>
                    <a:p>
                      <a:pPr marL="0" marR="0">
                        <a:spcBef>
                          <a:spcPts val="0"/>
                        </a:spcBef>
                        <a:spcAft>
                          <a:spcPts val="0"/>
                        </a:spcAft>
                      </a:pPr>
                      <a:endParaRPr lang="en-US" sz="1600" dirty="0">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MVT-8 in prior owner’s names(s) signed by the personal rep </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Copy of personal rep’s court appointment</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MVT-2 in personal rep’s name(s)</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$33.00 fee for MVT-2</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Additional $10.00 fee if rush request</a:t>
                      </a:r>
                      <a:endParaRPr lang="en-US" sz="1600" dirty="0">
                        <a:effectLst/>
                        <a:latin typeface="Calibri" panose="020F0502020204030204" pitchFamily="34" charset="0"/>
                        <a:ea typeface="Calibri"/>
                        <a:cs typeface="Times New Roman"/>
                      </a:endParaRPr>
                    </a:p>
                  </a:txBody>
                  <a:tcPr marL="67456" marR="67456" marT="0" marB="0"/>
                </a:tc>
                <a:tc>
                  <a:txBody>
                    <a:bodyPr/>
                    <a:lstStyle/>
                    <a:p>
                      <a:pPr marL="0" marR="0" algn="l">
                        <a:spcBef>
                          <a:spcPts val="0"/>
                        </a:spcBef>
                        <a:spcAft>
                          <a:spcPts val="0"/>
                        </a:spcAft>
                      </a:pPr>
                      <a:r>
                        <a:rPr lang="en-US" sz="1600" b="1" dirty="0">
                          <a:solidFill>
                            <a:srgbClr val="0000FF"/>
                          </a:solidFill>
                          <a:effectLst/>
                          <a:latin typeface="Calibri" panose="020F0502020204030204" pitchFamily="34" charset="0"/>
                        </a:rPr>
                        <a:t>Selling Vehicle – Maine Title Lost:</a:t>
                      </a:r>
                    </a:p>
                    <a:p>
                      <a:pPr marL="0" marR="0">
                        <a:spcBef>
                          <a:spcPts val="0"/>
                        </a:spcBef>
                        <a:spcAft>
                          <a:spcPts val="0"/>
                        </a:spcAft>
                      </a:pPr>
                      <a:r>
                        <a:rPr lang="en-US" sz="1600" dirty="0">
                          <a:effectLst/>
                          <a:latin typeface="Calibri" panose="020F0502020204030204" pitchFamily="34" charset="0"/>
                        </a:rPr>
                        <a:t>      </a:t>
                      </a:r>
                      <a:r>
                        <a:rPr lang="en-US" sz="1600" b="1" i="1" dirty="0">
                          <a:solidFill>
                            <a:srgbClr val="FF0000"/>
                          </a:solidFill>
                          <a:effectLst/>
                          <a:latin typeface="Calibri" panose="020F0502020204030204" pitchFamily="34" charset="0"/>
                        </a:rPr>
                        <a:t>Personal Rep must obtain a title in their name first before selling.</a:t>
                      </a:r>
                    </a:p>
                    <a:p>
                      <a:pPr marL="0" marR="0">
                        <a:spcBef>
                          <a:spcPts val="0"/>
                        </a:spcBef>
                        <a:spcAft>
                          <a:spcPts val="0"/>
                        </a:spcAft>
                      </a:pPr>
                      <a:endParaRPr lang="en-US" sz="1600" b="1" i="1" dirty="0">
                        <a:solidFill>
                          <a:srgbClr val="FF0000"/>
                        </a:solidFill>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See instructions in </a:t>
                      </a:r>
                      <a:r>
                        <a:rPr lang="en-US" sz="1600" b="1" dirty="0">
                          <a:effectLst/>
                          <a:latin typeface="Calibri" panose="020F0502020204030204" pitchFamily="34" charset="0"/>
                        </a:rPr>
                        <a:t>Keeping Vehicle – Maine Title Lost</a:t>
                      </a:r>
                    </a:p>
                    <a:p>
                      <a:pPr marL="581025" marR="0" lvl="0" indent="-342900" algn="l">
                        <a:spcBef>
                          <a:spcPts val="0"/>
                        </a:spcBef>
                        <a:spcAft>
                          <a:spcPts val="0"/>
                        </a:spcAft>
                        <a:buFont typeface="+mj-lt"/>
                        <a:buAutoNum type="arabicPeriod"/>
                        <a:tabLst/>
                      </a:pPr>
                      <a:r>
                        <a:rPr lang="en-US" sz="1600" dirty="0">
                          <a:effectLst/>
                          <a:latin typeface="Calibri" panose="020F0502020204030204" pitchFamily="34" charset="0"/>
                        </a:rPr>
                        <a:t>Provide new owner with the following:</a:t>
                      </a:r>
                    </a:p>
                    <a:p>
                      <a:pPr marL="862013" marR="0" lvl="1" indent="-285750" algn="l">
                        <a:spcBef>
                          <a:spcPts val="0"/>
                        </a:spcBef>
                        <a:spcAft>
                          <a:spcPts val="0"/>
                        </a:spcAft>
                        <a:buFont typeface="Wingdings" panose="05000000000000000000" pitchFamily="2" charset="2"/>
                        <a:buChar char="Ø"/>
                        <a:tabLst/>
                      </a:pPr>
                      <a:r>
                        <a:rPr lang="en-US" sz="1600" dirty="0">
                          <a:effectLst/>
                          <a:latin typeface="Calibri" panose="020F0502020204030204" pitchFamily="34" charset="0"/>
                        </a:rPr>
                        <a:t>Title in personal rep’s name(s)</a:t>
                      </a:r>
                    </a:p>
                    <a:p>
                      <a:pPr marL="862013" marR="0" lvl="1" indent="-285750" algn="l">
                        <a:spcBef>
                          <a:spcPts val="0"/>
                        </a:spcBef>
                        <a:spcAft>
                          <a:spcPts val="0"/>
                        </a:spcAft>
                        <a:buFont typeface="Wingdings" panose="05000000000000000000" pitchFamily="2" charset="2"/>
                        <a:buChar char="Ø"/>
                        <a:tabLst/>
                      </a:pPr>
                      <a:r>
                        <a:rPr lang="en-US" sz="1600" dirty="0">
                          <a:effectLst/>
                          <a:latin typeface="Calibri" panose="020F0502020204030204" pitchFamily="34" charset="0"/>
                        </a:rPr>
                        <a:t>Transfer of ownership from all owners named on new title to new owner</a:t>
                      </a:r>
                      <a:endParaRPr lang="en-US" sz="1600" dirty="0">
                        <a:effectLst/>
                        <a:latin typeface="Calibri" panose="020F0502020204030204" pitchFamily="34" charset="0"/>
                        <a:ea typeface="Calibri"/>
                        <a:cs typeface="Times New Roman"/>
                      </a:endParaRPr>
                    </a:p>
                  </a:txBody>
                  <a:tcPr marL="67456" marR="67456" marT="0" marB="0"/>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2"/>
          </p:nvPr>
        </p:nvSpPr>
        <p:spPr>
          <a:xfrm>
            <a:off x="8839200" y="6626860"/>
            <a:ext cx="237342" cy="231140"/>
          </a:xfrm>
        </p:spPr>
        <p:txBody>
          <a:bodyPr/>
          <a:lstStyle/>
          <a:p>
            <a:fld id="{86CB4B4D-7CA3-9044-876B-883B54F8677D}" type="slidenum">
              <a:rPr lang="en-US" smtClean="0"/>
              <a:t>45</a:t>
            </a:fld>
            <a:endParaRPr lang="en-US" dirty="0"/>
          </a:p>
        </p:txBody>
      </p:sp>
    </p:spTree>
    <p:extLst>
      <p:ext uri="{BB962C8B-B14F-4D97-AF65-F5344CB8AC3E}">
        <p14:creationId xmlns:p14="http://schemas.microsoft.com/office/powerpoint/2010/main" val="6249035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28600" y="255688"/>
            <a:ext cx="868680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876300" algn="l"/>
              </a:tabLst>
              <a:defRPr>
                <a:solidFill>
                  <a:schemeClr val="tx1"/>
                </a:solidFill>
                <a:latin typeface="Arial" pitchFamily="34" charset="0"/>
                <a:cs typeface="Arial" pitchFamily="34" charset="0"/>
              </a:defRPr>
            </a:lvl1pPr>
            <a:lvl2pPr marL="457200" fontAlgn="base">
              <a:spcBef>
                <a:spcPct val="0"/>
              </a:spcBef>
              <a:spcAft>
                <a:spcPct val="0"/>
              </a:spcAft>
              <a:tabLst>
                <a:tab pos="876300" algn="l"/>
              </a:tabLst>
              <a:defRPr>
                <a:solidFill>
                  <a:schemeClr val="tx1"/>
                </a:solidFill>
                <a:latin typeface="Arial" pitchFamily="34" charset="0"/>
                <a:cs typeface="Arial" pitchFamily="34" charset="0"/>
              </a:defRPr>
            </a:lvl2pPr>
            <a:lvl3pPr marL="914400" fontAlgn="base">
              <a:spcBef>
                <a:spcPct val="0"/>
              </a:spcBef>
              <a:spcAft>
                <a:spcPct val="0"/>
              </a:spcAft>
              <a:tabLst>
                <a:tab pos="876300" algn="l"/>
              </a:tabLst>
              <a:defRPr>
                <a:solidFill>
                  <a:schemeClr val="tx1"/>
                </a:solidFill>
                <a:latin typeface="Arial" pitchFamily="34" charset="0"/>
                <a:cs typeface="Arial" pitchFamily="34" charset="0"/>
              </a:defRPr>
            </a:lvl3pPr>
            <a:lvl4pPr marL="1371600" fontAlgn="base">
              <a:spcBef>
                <a:spcPct val="0"/>
              </a:spcBef>
              <a:spcAft>
                <a:spcPct val="0"/>
              </a:spcAft>
              <a:tabLst>
                <a:tab pos="876300" algn="l"/>
              </a:tabLst>
              <a:defRPr>
                <a:solidFill>
                  <a:schemeClr val="tx1"/>
                </a:solidFill>
                <a:latin typeface="Arial" pitchFamily="34" charset="0"/>
                <a:cs typeface="Arial" pitchFamily="34" charset="0"/>
              </a:defRPr>
            </a:lvl4pPr>
            <a:lvl5pPr marL="1828800" fontAlgn="base">
              <a:spcBef>
                <a:spcPct val="0"/>
              </a:spcBef>
              <a:spcAft>
                <a:spcPct val="0"/>
              </a:spcAft>
              <a:tabLst>
                <a:tab pos="876300" algn="l"/>
              </a:tabLst>
              <a:defRPr>
                <a:solidFill>
                  <a:schemeClr val="tx1"/>
                </a:solidFill>
                <a:latin typeface="Arial" pitchFamily="34" charset="0"/>
                <a:cs typeface="Arial" pitchFamily="34" charset="0"/>
              </a:defRPr>
            </a:lvl5pPr>
            <a:lvl6pPr marL="2286000" fontAlgn="base">
              <a:spcBef>
                <a:spcPct val="0"/>
              </a:spcBef>
              <a:spcAft>
                <a:spcPct val="0"/>
              </a:spcAft>
              <a:tabLst>
                <a:tab pos="876300" algn="l"/>
              </a:tabLst>
              <a:defRPr>
                <a:solidFill>
                  <a:schemeClr val="tx1"/>
                </a:solidFill>
                <a:latin typeface="Arial" pitchFamily="34" charset="0"/>
                <a:cs typeface="Arial" pitchFamily="34" charset="0"/>
              </a:defRPr>
            </a:lvl6pPr>
            <a:lvl7pPr marL="2743200" fontAlgn="base">
              <a:spcBef>
                <a:spcPct val="0"/>
              </a:spcBef>
              <a:spcAft>
                <a:spcPct val="0"/>
              </a:spcAft>
              <a:tabLst>
                <a:tab pos="876300" algn="l"/>
              </a:tabLst>
              <a:defRPr>
                <a:solidFill>
                  <a:schemeClr val="tx1"/>
                </a:solidFill>
                <a:latin typeface="Arial" pitchFamily="34" charset="0"/>
                <a:cs typeface="Arial" pitchFamily="34" charset="0"/>
              </a:defRPr>
            </a:lvl7pPr>
            <a:lvl8pPr marL="3200400" fontAlgn="base">
              <a:spcBef>
                <a:spcPct val="0"/>
              </a:spcBef>
              <a:spcAft>
                <a:spcPct val="0"/>
              </a:spcAft>
              <a:tabLst>
                <a:tab pos="876300" algn="l"/>
              </a:tabLst>
              <a:defRPr>
                <a:solidFill>
                  <a:schemeClr val="tx1"/>
                </a:solidFill>
                <a:latin typeface="Arial" pitchFamily="34" charset="0"/>
                <a:cs typeface="Arial" pitchFamily="34" charset="0"/>
              </a:defRPr>
            </a:lvl8pPr>
            <a:lvl9pPr marL="3657600" fontAlgn="base">
              <a:spcBef>
                <a:spcPct val="0"/>
              </a:spcBef>
              <a:spcAft>
                <a:spcPct val="0"/>
              </a:spcAft>
              <a:tabLst>
                <a:tab pos="876300" algn="l"/>
              </a:tabLst>
              <a:defRPr>
                <a:solidFill>
                  <a:schemeClr val="tx1"/>
                </a:solidFill>
                <a:latin typeface="Arial" pitchFamily="34" charset="0"/>
                <a:cs typeface="Arial" pitchFamily="34" charset="0"/>
              </a:defRPr>
            </a:lvl9pPr>
          </a:lstStyle>
          <a:p>
            <a:pPr lvl="0" algn="ctr" hangingPunct="1"/>
            <a:r>
              <a:rPr kumimoji="0" lang="en-US" altLang="en-US" sz="3300" b="1" i="0" u="sng" strike="noStrike" cap="none" normalizeH="0" baseline="0" dirty="0">
                <a:ln>
                  <a:noFill/>
                </a:ln>
                <a:solidFill>
                  <a:schemeClr val="tx1"/>
                </a:solidFill>
                <a:effectLst/>
                <a:latin typeface="Candara" panose="020E0502030303020204" pitchFamily="34" charset="0"/>
                <a:ea typeface="Calibri" pitchFamily="34" charset="0"/>
                <a:cs typeface="Times New Roman" pitchFamily="18" charset="0"/>
              </a:rPr>
              <a:t>Death of an Owner  -  Joint Owner</a:t>
            </a:r>
            <a:endParaRPr kumimoji="0" lang="en-US" altLang="en-US" sz="3300" b="0" i="0" u="none" strike="noStrike" cap="none" normalizeH="0" baseline="0" dirty="0">
              <a:ln>
                <a:noFill/>
              </a:ln>
              <a:solidFill>
                <a:schemeClr val="tx1"/>
              </a:solidFill>
              <a:effectLst/>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876300" algn="l"/>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20756288"/>
              </p:ext>
            </p:extLst>
          </p:nvPr>
        </p:nvGraphicFramePr>
        <p:xfrm>
          <a:off x="228600" y="990600"/>
          <a:ext cx="8686800" cy="5715000"/>
        </p:xfrm>
        <a:graphic>
          <a:graphicData uri="http://schemas.openxmlformats.org/drawingml/2006/table">
            <a:tbl>
              <a:tblPr firstRow="1" firstCol="1" lastRow="1" lastCol="1" bandRow="1" bandCol="1">
                <a:tableStyleId>{5940675A-B579-460E-94D1-54222C63F5DA}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2599887">
                <a:tc>
                  <a:txBody>
                    <a:bodyPr/>
                    <a:lstStyle/>
                    <a:p>
                      <a:pPr marL="0" marR="0" algn="l">
                        <a:spcBef>
                          <a:spcPts val="0"/>
                        </a:spcBef>
                        <a:spcAft>
                          <a:spcPts val="0"/>
                        </a:spcAft>
                      </a:pPr>
                      <a:r>
                        <a:rPr lang="en-US" sz="1600" b="1" dirty="0">
                          <a:solidFill>
                            <a:srgbClr val="FF0000"/>
                          </a:solidFill>
                          <a:effectLst/>
                          <a:latin typeface="Calibri" panose="020F0502020204030204" pitchFamily="34" charset="0"/>
                        </a:rPr>
                        <a:t>Keeping Vehicle:</a:t>
                      </a:r>
                    </a:p>
                    <a:p>
                      <a:pPr marL="0" marR="0" algn="l">
                        <a:spcBef>
                          <a:spcPts val="0"/>
                        </a:spcBef>
                        <a:spcAft>
                          <a:spcPts val="0"/>
                        </a:spcAft>
                      </a:pPr>
                      <a:endParaRPr lang="en-US" sz="1600" b="1" dirty="0">
                        <a:solidFill>
                          <a:srgbClr val="FF0000"/>
                        </a:solidFill>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Title</a:t>
                      </a: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Copy of death certificate</a:t>
                      </a: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MVT-2 in joint owner’s name</a:t>
                      </a:r>
                    </a:p>
                    <a:p>
                      <a:pPr marL="581025" marR="0" indent="-342900" algn="l">
                        <a:spcBef>
                          <a:spcPts val="0"/>
                        </a:spcBef>
                        <a:spcAft>
                          <a:spcPts val="0"/>
                        </a:spcAft>
                        <a:tabLst/>
                      </a:pPr>
                      <a:r>
                        <a:rPr lang="en-US" sz="1500" dirty="0">
                          <a:effectLst/>
                          <a:latin typeface="Calibri" panose="020F0502020204030204" pitchFamily="34" charset="0"/>
                        </a:rPr>
                        <a:t>4.     No fee for MVT-2 </a:t>
                      </a:r>
                      <a:r>
                        <a:rPr lang="en-US" sz="1500" b="1" dirty="0">
                          <a:effectLst/>
                          <a:latin typeface="Calibri" panose="020F0502020204030204" pitchFamily="34" charset="0"/>
                        </a:rPr>
                        <a:t>if surviving joint owner is surviving spouse</a:t>
                      </a:r>
                    </a:p>
                    <a:p>
                      <a:pPr marL="581025" marR="0" indent="-342900" algn="l">
                        <a:spcBef>
                          <a:spcPts val="0"/>
                        </a:spcBef>
                        <a:spcAft>
                          <a:spcPts val="0"/>
                        </a:spcAft>
                        <a:tabLst/>
                      </a:pPr>
                      <a:r>
                        <a:rPr lang="en-US" sz="1500" b="1" dirty="0">
                          <a:solidFill>
                            <a:srgbClr val="FF0000"/>
                          </a:solidFill>
                          <a:effectLst/>
                          <a:latin typeface="Calibri" panose="020F0502020204030204" pitchFamily="34" charset="0"/>
                        </a:rPr>
                        <a:t>              A</a:t>
                      </a:r>
                      <a:r>
                        <a:rPr lang="en-US" sz="1500" b="1" baseline="0" dirty="0">
                          <a:solidFill>
                            <a:srgbClr val="FF0000"/>
                          </a:solidFill>
                          <a:effectLst/>
                          <a:latin typeface="Calibri" panose="020F0502020204030204" pitchFamily="34" charset="0"/>
                        </a:rPr>
                        <a:t> </a:t>
                      </a:r>
                      <a:r>
                        <a:rPr lang="en-US" sz="1500" b="1" dirty="0">
                          <a:solidFill>
                            <a:srgbClr val="FF0000"/>
                          </a:solidFill>
                          <a:effectLst/>
                          <a:latin typeface="Calibri" panose="020F0502020204030204" pitchFamily="34" charset="0"/>
                        </a:rPr>
                        <a:t>$33.00 fee if surviving joint owner is not       </a:t>
                      </a:r>
                    </a:p>
                    <a:p>
                      <a:pPr marL="581025" marR="0" indent="-342900" algn="l">
                        <a:spcBef>
                          <a:spcPts val="0"/>
                        </a:spcBef>
                        <a:spcAft>
                          <a:spcPts val="0"/>
                        </a:spcAft>
                        <a:tabLst/>
                      </a:pPr>
                      <a:r>
                        <a:rPr lang="en-US" sz="1500" b="1" dirty="0">
                          <a:solidFill>
                            <a:srgbClr val="FF0000"/>
                          </a:solidFill>
                          <a:effectLst/>
                          <a:latin typeface="Calibri" panose="020F0502020204030204" pitchFamily="34" charset="0"/>
                        </a:rPr>
                        <a:t>              the surviving spouse or if another name is         </a:t>
                      </a:r>
                    </a:p>
                    <a:p>
                      <a:pPr marL="581025" marR="0" indent="-342900" algn="l">
                        <a:spcBef>
                          <a:spcPts val="0"/>
                        </a:spcBef>
                        <a:spcAft>
                          <a:spcPts val="0"/>
                        </a:spcAft>
                        <a:tabLst/>
                      </a:pPr>
                      <a:r>
                        <a:rPr lang="en-US" sz="1500" b="1" dirty="0">
                          <a:solidFill>
                            <a:srgbClr val="FF0000"/>
                          </a:solidFill>
                          <a:effectLst/>
                          <a:latin typeface="Calibri" panose="020F0502020204030204" pitchFamily="34" charset="0"/>
                        </a:rPr>
                        <a:t>              added</a:t>
                      </a:r>
                    </a:p>
                    <a:p>
                      <a:pPr marL="581025" marR="0" indent="-342900" algn="l">
                        <a:spcBef>
                          <a:spcPts val="0"/>
                        </a:spcBef>
                        <a:spcAft>
                          <a:spcPts val="0"/>
                        </a:spcAft>
                        <a:tabLst/>
                      </a:pPr>
                      <a:r>
                        <a:rPr lang="en-US" sz="1500" dirty="0">
                          <a:effectLst/>
                          <a:latin typeface="Calibri" panose="020F0502020204030204" pitchFamily="34" charset="0"/>
                        </a:rPr>
                        <a:t>5.    Additional $10.00 fee if rush request</a:t>
                      </a:r>
                      <a:endParaRPr lang="en-US" sz="1500" dirty="0">
                        <a:effectLst/>
                        <a:latin typeface="Calibri" panose="020F0502020204030204" pitchFamily="34" charset="0"/>
                        <a:ea typeface="Calibri"/>
                        <a:cs typeface="Times New Roman"/>
                      </a:endParaRPr>
                    </a:p>
                  </a:txBody>
                  <a:tcPr marL="67456" marR="67456" marT="0" marB="0"/>
                </a:tc>
                <a:tc>
                  <a:txBody>
                    <a:bodyPr/>
                    <a:lstStyle/>
                    <a:p>
                      <a:pPr marL="0" marR="0" algn="l">
                        <a:spcBef>
                          <a:spcPts val="0"/>
                        </a:spcBef>
                        <a:spcAft>
                          <a:spcPts val="0"/>
                        </a:spcAft>
                      </a:pPr>
                      <a:r>
                        <a:rPr lang="en-US" sz="1500" b="1" dirty="0">
                          <a:solidFill>
                            <a:srgbClr val="0000FF"/>
                          </a:solidFill>
                          <a:effectLst/>
                          <a:latin typeface="Calibri" panose="020F0502020204030204" pitchFamily="34" charset="0"/>
                        </a:rPr>
                        <a:t>Selling Vehicle - Provide New Owner with the following:</a:t>
                      </a:r>
                    </a:p>
                    <a:p>
                      <a:pPr marL="0" marR="0">
                        <a:spcBef>
                          <a:spcPts val="0"/>
                        </a:spcBef>
                        <a:spcAft>
                          <a:spcPts val="0"/>
                        </a:spcAft>
                      </a:pPr>
                      <a:endParaRPr lang="en-US" sz="1500" dirty="0">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Title </a:t>
                      </a: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Copy of death certificate</a:t>
                      </a: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Transfer of ownership from surviving joint owner to new owner</a:t>
                      </a:r>
                    </a:p>
                    <a:p>
                      <a:pPr marL="228600" marR="0">
                        <a:spcBef>
                          <a:spcPts val="0"/>
                        </a:spcBef>
                        <a:spcAft>
                          <a:spcPts val="0"/>
                        </a:spcAft>
                      </a:pPr>
                      <a:r>
                        <a:rPr lang="en-US" sz="1500" dirty="0">
                          <a:effectLst/>
                          <a:latin typeface="Calibri" panose="020F0502020204030204" pitchFamily="34" charset="0"/>
                        </a:rPr>
                        <a:t> </a:t>
                      </a:r>
                      <a:endParaRPr lang="en-US" sz="1500" dirty="0">
                        <a:effectLst/>
                        <a:latin typeface="Calibri" panose="020F0502020204030204" pitchFamily="34" charset="0"/>
                        <a:ea typeface="Calibri"/>
                        <a:cs typeface="Times New Roman"/>
                      </a:endParaRPr>
                    </a:p>
                  </a:txBody>
                  <a:tcPr marL="67456" marR="67456" marT="0" marB="0"/>
                </a:tc>
                <a:extLst>
                  <a:ext uri="{0D108BD9-81ED-4DB2-BD59-A6C34878D82A}">
                    <a16:rowId xmlns:a16="http://schemas.microsoft.com/office/drawing/2014/main" val="10000"/>
                  </a:ext>
                </a:extLst>
              </a:tr>
              <a:tr h="3115113">
                <a:tc>
                  <a:txBody>
                    <a:bodyPr/>
                    <a:lstStyle/>
                    <a:p>
                      <a:pPr marL="0" marR="0" algn="l">
                        <a:spcBef>
                          <a:spcPts val="0"/>
                        </a:spcBef>
                        <a:spcAft>
                          <a:spcPts val="0"/>
                        </a:spcAft>
                      </a:pPr>
                      <a:r>
                        <a:rPr lang="en-US" sz="1500" b="1" dirty="0">
                          <a:solidFill>
                            <a:srgbClr val="FF0000"/>
                          </a:solidFill>
                          <a:effectLst/>
                          <a:latin typeface="Calibri" panose="020F0502020204030204" pitchFamily="34" charset="0"/>
                        </a:rPr>
                        <a:t>Keeping Vehicle – Maine Title Lost:</a:t>
                      </a:r>
                    </a:p>
                    <a:p>
                      <a:pPr marL="0" marR="0">
                        <a:spcBef>
                          <a:spcPts val="0"/>
                        </a:spcBef>
                        <a:spcAft>
                          <a:spcPts val="0"/>
                        </a:spcAft>
                      </a:pPr>
                      <a:endParaRPr lang="en-US" sz="1500" dirty="0">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MVT-8 in prior owner’s names signed by the surviving joint owner </a:t>
                      </a: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Copy of death certificate</a:t>
                      </a: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MVT-2 in surviving joint owner’s name</a:t>
                      </a: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No fee for MVT-2 and MVT-8 </a:t>
                      </a:r>
                      <a:r>
                        <a:rPr lang="en-US" sz="1500" b="1" dirty="0">
                          <a:effectLst/>
                          <a:latin typeface="Calibri" panose="020F0502020204030204" pitchFamily="34" charset="0"/>
                        </a:rPr>
                        <a:t>if surviving joint owner is the surviving spouse</a:t>
                      </a:r>
                    </a:p>
                    <a:p>
                      <a:pPr marL="577850" marR="0" lvl="0" indent="0" algn="l">
                        <a:spcBef>
                          <a:spcPts val="0"/>
                        </a:spcBef>
                        <a:spcAft>
                          <a:spcPts val="0"/>
                        </a:spcAft>
                        <a:buFont typeface="+mj-lt"/>
                        <a:buNone/>
                        <a:tabLst/>
                      </a:pPr>
                      <a:r>
                        <a:rPr lang="en-US" sz="1500" b="1" dirty="0">
                          <a:solidFill>
                            <a:srgbClr val="FF0000"/>
                          </a:solidFill>
                          <a:effectLst/>
                          <a:latin typeface="Calibri" panose="020F0502020204030204" pitchFamily="34" charset="0"/>
                        </a:rPr>
                        <a:t>        A</a:t>
                      </a:r>
                      <a:r>
                        <a:rPr lang="en-US" sz="1500" b="1" baseline="0" dirty="0">
                          <a:solidFill>
                            <a:srgbClr val="FF0000"/>
                          </a:solidFill>
                          <a:effectLst/>
                          <a:latin typeface="Calibri" panose="020F0502020204030204" pitchFamily="34" charset="0"/>
                        </a:rPr>
                        <a:t> </a:t>
                      </a:r>
                      <a:r>
                        <a:rPr lang="en-US" sz="1500" b="1" dirty="0">
                          <a:solidFill>
                            <a:srgbClr val="FF0000"/>
                          </a:solidFill>
                          <a:effectLst/>
                          <a:latin typeface="Calibri" panose="020F0502020204030204" pitchFamily="34" charset="0"/>
                        </a:rPr>
                        <a:t>$33.00 fee for MVT-2 &amp;</a:t>
                      </a:r>
                      <a:r>
                        <a:rPr lang="en-US" sz="1500" b="1" baseline="0" dirty="0">
                          <a:solidFill>
                            <a:srgbClr val="FF0000"/>
                          </a:solidFill>
                          <a:effectLst/>
                          <a:latin typeface="Calibri" panose="020F0502020204030204" pitchFamily="34" charset="0"/>
                        </a:rPr>
                        <a:t> MVT-8 </a:t>
                      </a:r>
                      <a:r>
                        <a:rPr lang="en-US" sz="1500" b="1" dirty="0">
                          <a:solidFill>
                            <a:srgbClr val="FF0000"/>
                          </a:solidFill>
                          <a:effectLst/>
                          <a:latin typeface="Calibri" panose="020F0502020204030204" pitchFamily="34" charset="0"/>
                        </a:rPr>
                        <a:t>if  </a:t>
                      </a:r>
                    </a:p>
                    <a:p>
                      <a:pPr marL="577850" marR="0" lvl="0" indent="0" algn="l">
                        <a:spcBef>
                          <a:spcPts val="0"/>
                        </a:spcBef>
                        <a:spcAft>
                          <a:spcPts val="0"/>
                        </a:spcAft>
                        <a:buFont typeface="+mj-lt"/>
                        <a:buNone/>
                        <a:tabLst/>
                      </a:pPr>
                      <a:r>
                        <a:rPr lang="en-US" sz="1500" b="1" dirty="0">
                          <a:solidFill>
                            <a:srgbClr val="FF0000"/>
                          </a:solidFill>
                          <a:effectLst/>
                          <a:latin typeface="Calibri" panose="020F0502020204030204" pitchFamily="34" charset="0"/>
                        </a:rPr>
                        <a:t>        surviving joint owner is not the surviving  </a:t>
                      </a:r>
                    </a:p>
                    <a:p>
                      <a:pPr marL="577850" marR="0" lvl="0" indent="0" algn="l">
                        <a:spcBef>
                          <a:spcPts val="0"/>
                        </a:spcBef>
                        <a:spcAft>
                          <a:spcPts val="0"/>
                        </a:spcAft>
                        <a:buFont typeface="+mj-lt"/>
                        <a:buNone/>
                        <a:tabLst/>
                      </a:pPr>
                      <a:r>
                        <a:rPr lang="en-US" sz="1500" b="1" dirty="0">
                          <a:solidFill>
                            <a:srgbClr val="FF0000"/>
                          </a:solidFill>
                          <a:effectLst/>
                          <a:latin typeface="Calibri" panose="020F0502020204030204" pitchFamily="34" charset="0"/>
                        </a:rPr>
                        <a:t>        spouse or if surviving spouse is adding a  </a:t>
                      </a:r>
                    </a:p>
                    <a:p>
                      <a:pPr marL="577850" marR="0" lvl="0" indent="0" algn="l">
                        <a:spcBef>
                          <a:spcPts val="0"/>
                        </a:spcBef>
                        <a:spcAft>
                          <a:spcPts val="0"/>
                        </a:spcAft>
                        <a:buFont typeface="+mj-lt"/>
                        <a:buNone/>
                        <a:tabLst/>
                      </a:pPr>
                      <a:r>
                        <a:rPr lang="en-US" sz="1500" b="1" dirty="0">
                          <a:solidFill>
                            <a:srgbClr val="FF0000"/>
                          </a:solidFill>
                          <a:effectLst/>
                          <a:latin typeface="Calibri" panose="020F0502020204030204" pitchFamily="34" charset="0"/>
                        </a:rPr>
                        <a:t>        name</a:t>
                      </a:r>
                    </a:p>
                    <a:p>
                      <a:pPr marL="581025" marR="0" indent="-342900" algn="l">
                        <a:spcBef>
                          <a:spcPts val="0"/>
                        </a:spcBef>
                        <a:spcAft>
                          <a:spcPts val="0"/>
                        </a:spcAft>
                        <a:tabLst/>
                      </a:pPr>
                      <a:r>
                        <a:rPr lang="en-US" sz="1500" dirty="0">
                          <a:effectLst/>
                          <a:latin typeface="Calibri" panose="020F0502020204030204" pitchFamily="34" charset="0"/>
                        </a:rPr>
                        <a:t>    5.  Additional $10.00 fee for rush request</a:t>
                      </a:r>
                      <a:endParaRPr lang="en-US" sz="1500" dirty="0">
                        <a:effectLst/>
                        <a:latin typeface="Calibri" panose="020F0502020204030204" pitchFamily="34" charset="0"/>
                        <a:ea typeface="Calibri"/>
                        <a:cs typeface="Times New Roman"/>
                      </a:endParaRPr>
                    </a:p>
                  </a:txBody>
                  <a:tcPr marL="67456" marR="67456" marT="0" marB="0"/>
                </a:tc>
                <a:tc>
                  <a:txBody>
                    <a:bodyPr/>
                    <a:lstStyle/>
                    <a:p>
                      <a:pPr marL="0" marR="0" algn="l">
                        <a:spcBef>
                          <a:spcPts val="0"/>
                        </a:spcBef>
                        <a:spcAft>
                          <a:spcPts val="0"/>
                        </a:spcAft>
                      </a:pPr>
                      <a:r>
                        <a:rPr lang="en-US" sz="1500" b="1" dirty="0">
                          <a:solidFill>
                            <a:srgbClr val="0000FF"/>
                          </a:solidFill>
                          <a:effectLst/>
                          <a:latin typeface="Calibri" panose="020F0502020204030204" pitchFamily="34" charset="0"/>
                        </a:rPr>
                        <a:t>Selling Vehicle - Maine Title Lost:</a:t>
                      </a:r>
                      <a:endParaRPr lang="en-US" sz="1500" dirty="0">
                        <a:solidFill>
                          <a:srgbClr val="0000FF"/>
                        </a:solidFill>
                        <a:effectLst/>
                        <a:latin typeface="Calibri" panose="020F0502020204030204" pitchFamily="34" charset="0"/>
                      </a:endParaRPr>
                    </a:p>
                    <a:p>
                      <a:pPr marL="0" marR="0">
                        <a:spcBef>
                          <a:spcPts val="0"/>
                        </a:spcBef>
                        <a:spcAft>
                          <a:spcPts val="0"/>
                        </a:spcAft>
                      </a:pPr>
                      <a:r>
                        <a:rPr lang="en-US" sz="1500" dirty="0">
                          <a:effectLst/>
                          <a:latin typeface="Calibri" panose="020F0502020204030204" pitchFamily="34" charset="0"/>
                        </a:rPr>
                        <a:t>     </a:t>
                      </a:r>
                      <a:r>
                        <a:rPr lang="en-US" sz="1500" b="1" i="1" dirty="0">
                          <a:solidFill>
                            <a:srgbClr val="FF0000"/>
                          </a:solidFill>
                          <a:effectLst/>
                          <a:latin typeface="Calibri" panose="020F0502020204030204" pitchFamily="34" charset="0"/>
                        </a:rPr>
                        <a:t>Surviving joint owner must obtain a</a:t>
                      </a:r>
                      <a:r>
                        <a:rPr lang="en-US" sz="1500" dirty="0">
                          <a:effectLst/>
                          <a:latin typeface="Calibri" panose="020F0502020204030204" pitchFamily="34" charset="0"/>
                        </a:rPr>
                        <a:t> </a:t>
                      </a:r>
                      <a:r>
                        <a:rPr lang="en-US" sz="1500" b="1" i="1" dirty="0">
                          <a:solidFill>
                            <a:srgbClr val="FF0000"/>
                          </a:solidFill>
                          <a:effectLst/>
                          <a:latin typeface="Calibri" panose="020F0502020204030204" pitchFamily="34" charset="0"/>
                        </a:rPr>
                        <a:t>title in their name first before selling.</a:t>
                      </a:r>
                    </a:p>
                    <a:p>
                      <a:pPr marL="0" marR="0">
                        <a:spcBef>
                          <a:spcPts val="0"/>
                        </a:spcBef>
                        <a:spcAft>
                          <a:spcPts val="0"/>
                        </a:spcAft>
                      </a:pPr>
                      <a:endParaRPr lang="en-US" sz="1500" b="1" i="1" dirty="0">
                        <a:solidFill>
                          <a:srgbClr val="FF0000"/>
                        </a:solidFill>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See instructions in </a:t>
                      </a:r>
                      <a:r>
                        <a:rPr lang="en-US" sz="1500" b="1" dirty="0">
                          <a:effectLst/>
                          <a:latin typeface="Calibri" panose="020F0502020204030204" pitchFamily="34" charset="0"/>
                        </a:rPr>
                        <a:t>Keeping Vehicle – Maine Title Lost</a:t>
                      </a:r>
                    </a:p>
                    <a:p>
                      <a:pPr marL="581025" marR="0" lvl="0" indent="-342900" algn="l">
                        <a:spcBef>
                          <a:spcPts val="0"/>
                        </a:spcBef>
                        <a:spcAft>
                          <a:spcPts val="0"/>
                        </a:spcAft>
                        <a:buFont typeface="+mj-lt"/>
                        <a:buAutoNum type="arabicPeriod"/>
                        <a:tabLst/>
                      </a:pPr>
                      <a:r>
                        <a:rPr lang="en-US" sz="1500" dirty="0">
                          <a:effectLst/>
                          <a:latin typeface="Calibri" panose="020F0502020204030204" pitchFamily="34" charset="0"/>
                        </a:rPr>
                        <a:t>Provide new owner with the following:</a:t>
                      </a:r>
                    </a:p>
                    <a:p>
                      <a:pPr marL="581025" marR="0" lvl="1" indent="-342900" algn="l">
                        <a:spcBef>
                          <a:spcPts val="0"/>
                        </a:spcBef>
                        <a:spcAft>
                          <a:spcPts val="0"/>
                        </a:spcAft>
                        <a:buFont typeface="+mj-lt"/>
                        <a:buAutoNum type="alphaLcPeriod"/>
                        <a:tabLst/>
                      </a:pPr>
                      <a:r>
                        <a:rPr lang="en-US" sz="1500" dirty="0">
                          <a:effectLst/>
                          <a:latin typeface="Calibri" panose="020F0502020204030204" pitchFamily="34" charset="0"/>
                        </a:rPr>
                        <a:t>Title in joint owner’s name</a:t>
                      </a:r>
                    </a:p>
                    <a:p>
                      <a:pPr marL="581025" marR="0" lvl="1" indent="-342900" algn="l">
                        <a:spcBef>
                          <a:spcPts val="0"/>
                        </a:spcBef>
                        <a:spcAft>
                          <a:spcPts val="0"/>
                        </a:spcAft>
                        <a:buFont typeface="+mj-lt"/>
                        <a:buAutoNum type="alphaLcPeriod"/>
                        <a:tabLst/>
                      </a:pPr>
                      <a:r>
                        <a:rPr lang="en-US" sz="1500" dirty="0">
                          <a:effectLst/>
                          <a:latin typeface="Calibri" panose="020F0502020204030204" pitchFamily="34" charset="0"/>
                        </a:rPr>
                        <a:t>Transfer of ownership from all owners named on new title to new owner</a:t>
                      </a:r>
                      <a:endParaRPr lang="en-US" sz="1500" dirty="0">
                        <a:effectLst/>
                        <a:latin typeface="Calibri" panose="020F0502020204030204" pitchFamily="34" charset="0"/>
                        <a:ea typeface="Calibri"/>
                        <a:cs typeface="Times New Roman"/>
                      </a:endParaRPr>
                    </a:p>
                  </a:txBody>
                  <a:tcPr marL="67456" marR="67456" marT="0" marB="0"/>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2"/>
          </p:nvPr>
        </p:nvSpPr>
        <p:spPr>
          <a:xfrm>
            <a:off x="8839200" y="6626860"/>
            <a:ext cx="237342" cy="231140"/>
          </a:xfrm>
        </p:spPr>
        <p:txBody>
          <a:bodyPr/>
          <a:lstStyle/>
          <a:p>
            <a:fld id="{86CB4B4D-7CA3-9044-876B-883B54F8677D}" type="slidenum">
              <a:rPr lang="en-US" smtClean="0"/>
              <a:t>46</a:t>
            </a:fld>
            <a:endParaRPr lang="en-US" dirty="0"/>
          </a:p>
        </p:txBody>
      </p:sp>
    </p:spTree>
    <p:extLst>
      <p:ext uri="{BB962C8B-B14F-4D97-AF65-F5344CB8AC3E}">
        <p14:creationId xmlns:p14="http://schemas.microsoft.com/office/powerpoint/2010/main" val="76202671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28600" y="228600"/>
            <a:ext cx="8686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876300" algn="l"/>
              </a:tabLst>
              <a:defRPr>
                <a:solidFill>
                  <a:schemeClr val="tx1"/>
                </a:solidFill>
                <a:latin typeface="Arial" pitchFamily="34" charset="0"/>
                <a:cs typeface="Arial" pitchFamily="34" charset="0"/>
              </a:defRPr>
            </a:lvl1pPr>
            <a:lvl2pPr marL="457200" fontAlgn="base">
              <a:spcBef>
                <a:spcPct val="0"/>
              </a:spcBef>
              <a:spcAft>
                <a:spcPct val="0"/>
              </a:spcAft>
              <a:tabLst>
                <a:tab pos="876300" algn="l"/>
              </a:tabLst>
              <a:defRPr>
                <a:solidFill>
                  <a:schemeClr val="tx1"/>
                </a:solidFill>
                <a:latin typeface="Arial" pitchFamily="34" charset="0"/>
                <a:cs typeface="Arial" pitchFamily="34" charset="0"/>
              </a:defRPr>
            </a:lvl2pPr>
            <a:lvl3pPr marL="914400" fontAlgn="base">
              <a:spcBef>
                <a:spcPct val="0"/>
              </a:spcBef>
              <a:spcAft>
                <a:spcPct val="0"/>
              </a:spcAft>
              <a:tabLst>
                <a:tab pos="876300" algn="l"/>
              </a:tabLst>
              <a:defRPr>
                <a:solidFill>
                  <a:schemeClr val="tx1"/>
                </a:solidFill>
                <a:latin typeface="Arial" pitchFamily="34" charset="0"/>
                <a:cs typeface="Arial" pitchFamily="34" charset="0"/>
              </a:defRPr>
            </a:lvl3pPr>
            <a:lvl4pPr marL="1371600" fontAlgn="base">
              <a:spcBef>
                <a:spcPct val="0"/>
              </a:spcBef>
              <a:spcAft>
                <a:spcPct val="0"/>
              </a:spcAft>
              <a:tabLst>
                <a:tab pos="876300" algn="l"/>
              </a:tabLst>
              <a:defRPr>
                <a:solidFill>
                  <a:schemeClr val="tx1"/>
                </a:solidFill>
                <a:latin typeface="Arial" pitchFamily="34" charset="0"/>
                <a:cs typeface="Arial" pitchFamily="34" charset="0"/>
              </a:defRPr>
            </a:lvl4pPr>
            <a:lvl5pPr marL="1828800" fontAlgn="base">
              <a:spcBef>
                <a:spcPct val="0"/>
              </a:spcBef>
              <a:spcAft>
                <a:spcPct val="0"/>
              </a:spcAft>
              <a:tabLst>
                <a:tab pos="876300" algn="l"/>
              </a:tabLst>
              <a:defRPr>
                <a:solidFill>
                  <a:schemeClr val="tx1"/>
                </a:solidFill>
                <a:latin typeface="Arial" pitchFamily="34" charset="0"/>
                <a:cs typeface="Arial" pitchFamily="34" charset="0"/>
              </a:defRPr>
            </a:lvl5pPr>
            <a:lvl6pPr marL="2286000" fontAlgn="base">
              <a:spcBef>
                <a:spcPct val="0"/>
              </a:spcBef>
              <a:spcAft>
                <a:spcPct val="0"/>
              </a:spcAft>
              <a:tabLst>
                <a:tab pos="876300" algn="l"/>
              </a:tabLst>
              <a:defRPr>
                <a:solidFill>
                  <a:schemeClr val="tx1"/>
                </a:solidFill>
                <a:latin typeface="Arial" pitchFamily="34" charset="0"/>
                <a:cs typeface="Arial" pitchFamily="34" charset="0"/>
              </a:defRPr>
            </a:lvl6pPr>
            <a:lvl7pPr marL="2743200" fontAlgn="base">
              <a:spcBef>
                <a:spcPct val="0"/>
              </a:spcBef>
              <a:spcAft>
                <a:spcPct val="0"/>
              </a:spcAft>
              <a:tabLst>
                <a:tab pos="876300" algn="l"/>
              </a:tabLst>
              <a:defRPr>
                <a:solidFill>
                  <a:schemeClr val="tx1"/>
                </a:solidFill>
                <a:latin typeface="Arial" pitchFamily="34" charset="0"/>
                <a:cs typeface="Arial" pitchFamily="34" charset="0"/>
              </a:defRPr>
            </a:lvl7pPr>
            <a:lvl8pPr marL="3200400" fontAlgn="base">
              <a:spcBef>
                <a:spcPct val="0"/>
              </a:spcBef>
              <a:spcAft>
                <a:spcPct val="0"/>
              </a:spcAft>
              <a:tabLst>
                <a:tab pos="876300" algn="l"/>
              </a:tabLst>
              <a:defRPr>
                <a:solidFill>
                  <a:schemeClr val="tx1"/>
                </a:solidFill>
                <a:latin typeface="Arial" pitchFamily="34" charset="0"/>
                <a:cs typeface="Arial" pitchFamily="34" charset="0"/>
              </a:defRPr>
            </a:lvl8pPr>
            <a:lvl9pPr marL="3657600" fontAlgn="base">
              <a:spcBef>
                <a:spcPct val="0"/>
              </a:spcBef>
              <a:spcAft>
                <a:spcPct val="0"/>
              </a:spcAft>
              <a:tabLst>
                <a:tab pos="876300" algn="l"/>
              </a:tabLst>
              <a:defRPr>
                <a:solidFill>
                  <a:schemeClr val="tx1"/>
                </a:solidFill>
                <a:latin typeface="Arial" pitchFamily="34" charset="0"/>
                <a:cs typeface="Arial" pitchFamily="34" charset="0"/>
              </a:defRPr>
            </a:lvl9pPr>
          </a:lstStyle>
          <a:p>
            <a:pPr algn="ctr"/>
            <a:r>
              <a:rPr lang="en-US" sz="2000" dirty="0">
                <a:latin typeface="Candara" panose="020E0502030303020204" pitchFamily="34" charset="0"/>
              </a:rPr>
              <a:t>Heirs of the Deceased-No Personal Representative Appointed by the Court</a:t>
            </a:r>
          </a:p>
          <a:p>
            <a:pPr marL="0" marR="0" lvl="0" indent="0" algn="ctr" defTabSz="914400" rtl="0" eaLnBrk="0" fontAlgn="base" latinLnBrk="0" hangingPunct="0">
              <a:lnSpc>
                <a:spcPct val="100000"/>
              </a:lnSpc>
              <a:spcBef>
                <a:spcPct val="0"/>
              </a:spcBef>
              <a:spcAft>
                <a:spcPct val="0"/>
              </a:spcAft>
              <a:buClrTx/>
              <a:buSzTx/>
              <a:buFontTx/>
              <a:buNone/>
              <a:tabLst>
                <a:tab pos="876300" algn="l"/>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30391714"/>
              </p:ext>
            </p:extLst>
          </p:nvPr>
        </p:nvGraphicFramePr>
        <p:xfrm>
          <a:off x="228600" y="905708"/>
          <a:ext cx="8610600" cy="5815132"/>
        </p:xfrm>
        <a:graphic>
          <a:graphicData uri="http://schemas.openxmlformats.org/drawingml/2006/table">
            <a:tbl>
              <a:tblPr firstRow="1" firstCol="1" lastRow="1" lastCol="1" bandRow="1" bandCol="1">
                <a:tableStyleId>{5940675A-B579-460E-94D1-54222C63F5DA}</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2828092">
                <a:tc>
                  <a:txBody>
                    <a:bodyPr/>
                    <a:lstStyle/>
                    <a:p>
                      <a:pPr marL="0" marR="0" algn="l">
                        <a:spcBef>
                          <a:spcPts val="0"/>
                        </a:spcBef>
                        <a:spcAft>
                          <a:spcPts val="0"/>
                        </a:spcAft>
                      </a:pPr>
                      <a:r>
                        <a:rPr lang="en-US" sz="1400" b="1" dirty="0">
                          <a:solidFill>
                            <a:srgbClr val="FF0000"/>
                          </a:solidFill>
                          <a:effectLst/>
                          <a:latin typeface="Calibri" panose="020F0502020204030204" pitchFamily="34" charset="0"/>
                        </a:rPr>
                        <a:t>Keeping Vehicle:</a:t>
                      </a:r>
                    </a:p>
                    <a:p>
                      <a:pPr marL="0" marR="0" algn="l">
                        <a:spcBef>
                          <a:spcPts val="0"/>
                        </a:spcBef>
                        <a:spcAft>
                          <a:spcPts val="0"/>
                        </a:spcAft>
                      </a:pPr>
                      <a:endParaRPr lang="en-US" sz="1400" b="1" dirty="0">
                        <a:solidFill>
                          <a:srgbClr val="FF0000"/>
                        </a:solidFill>
                        <a:effectLst/>
                        <a:latin typeface="Calibri" panose="020F0502020204030204" pitchFamily="34" charset="0"/>
                      </a:endParaRPr>
                    </a:p>
                    <a:p>
                      <a:pPr marL="576263" marR="0" lvl="0" indent="-350838" algn="l">
                        <a:spcBef>
                          <a:spcPts val="0"/>
                        </a:spcBef>
                        <a:spcAft>
                          <a:spcPts val="0"/>
                        </a:spcAft>
                        <a:buFont typeface="+mj-lt"/>
                        <a:buAutoNum type="arabicPeriod"/>
                        <a:tabLst>
                          <a:tab pos="457200" algn="l"/>
                        </a:tabLst>
                      </a:pPr>
                      <a:r>
                        <a:rPr lang="en-US" sz="1400" dirty="0">
                          <a:effectLst/>
                          <a:latin typeface="Calibri" panose="020F0502020204030204" pitchFamily="34" charset="0"/>
                        </a:rPr>
                        <a:t>Title</a:t>
                      </a:r>
                    </a:p>
                    <a:p>
                      <a:pPr marL="576263" marR="0" lvl="0" indent="-350838" algn="l">
                        <a:spcBef>
                          <a:spcPts val="0"/>
                        </a:spcBef>
                        <a:spcAft>
                          <a:spcPts val="0"/>
                        </a:spcAft>
                        <a:buFont typeface="+mj-lt"/>
                        <a:buAutoNum type="arabicPeriod"/>
                        <a:tabLst>
                          <a:tab pos="457200" algn="l"/>
                        </a:tabLst>
                      </a:pPr>
                      <a:r>
                        <a:rPr lang="en-US" sz="1400" dirty="0">
                          <a:effectLst/>
                          <a:latin typeface="Calibri" panose="020F0502020204030204" pitchFamily="34" charset="0"/>
                        </a:rPr>
                        <a:t>MVT-22 completed by all immediate heirs</a:t>
                      </a:r>
                    </a:p>
                    <a:p>
                      <a:pPr marL="1252538" marR="0" lvl="1" indent="-350838" algn="l">
                        <a:spcBef>
                          <a:spcPts val="0"/>
                        </a:spcBef>
                        <a:spcAft>
                          <a:spcPts val="0"/>
                        </a:spcAft>
                        <a:buFont typeface="+mj-lt"/>
                        <a:buAutoNum type="alphaLcPeriod"/>
                        <a:tabLst/>
                      </a:pPr>
                      <a:r>
                        <a:rPr lang="en-US" sz="1400" dirty="0">
                          <a:effectLst/>
                          <a:latin typeface="Calibri" panose="020F0502020204030204" pitchFamily="34" charset="0"/>
                        </a:rPr>
                        <a:t>spouse</a:t>
                      </a:r>
                    </a:p>
                    <a:p>
                      <a:pPr marL="1252538" marR="0" lvl="1" indent="-350838" algn="l">
                        <a:spcBef>
                          <a:spcPts val="0"/>
                        </a:spcBef>
                        <a:spcAft>
                          <a:spcPts val="0"/>
                        </a:spcAft>
                        <a:buFont typeface="+mj-lt"/>
                        <a:buAutoNum type="alphaLcPeriod"/>
                        <a:tabLst/>
                      </a:pPr>
                      <a:r>
                        <a:rPr lang="en-US" sz="1400" dirty="0">
                          <a:effectLst/>
                          <a:latin typeface="Calibri" panose="020F0502020204030204" pitchFamily="34" charset="0"/>
                        </a:rPr>
                        <a:t>children</a:t>
                      </a:r>
                    </a:p>
                    <a:p>
                      <a:pPr marL="1252538" marR="0" lvl="1" indent="-350838" algn="l">
                        <a:spcBef>
                          <a:spcPts val="0"/>
                        </a:spcBef>
                        <a:spcAft>
                          <a:spcPts val="0"/>
                        </a:spcAft>
                        <a:buFont typeface="+mj-lt"/>
                        <a:buAutoNum type="alphaLcPeriod"/>
                        <a:tabLst/>
                      </a:pPr>
                      <a:r>
                        <a:rPr lang="en-US" sz="1400" dirty="0">
                          <a:effectLst/>
                          <a:latin typeface="Calibri" panose="020F0502020204030204" pitchFamily="34" charset="0"/>
                        </a:rPr>
                        <a:t>parent(s)</a:t>
                      </a:r>
                    </a:p>
                    <a:p>
                      <a:pPr marL="1252538" marR="0" lvl="1" indent="-350838" algn="l">
                        <a:spcBef>
                          <a:spcPts val="0"/>
                        </a:spcBef>
                        <a:spcAft>
                          <a:spcPts val="0"/>
                        </a:spcAft>
                        <a:buFont typeface="+mj-lt"/>
                        <a:buAutoNum type="alphaLcPeriod"/>
                        <a:tabLst/>
                      </a:pPr>
                      <a:r>
                        <a:rPr lang="en-US" sz="1400" dirty="0">
                          <a:effectLst/>
                          <a:latin typeface="Calibri" panose="020F0502020204030204" pitchFamily="34" charset="0"/>
                        </a:rPr>
                        <a:t>sibling(s)</a:t>
                      </a:r>
                    </a:p>
                    <a:p>
                      <a:pPr marL="576263" marR="0" lvl="0" indent="-350838" algn="l">
                        <a:spcBef>
                          <a:spcPts val="0"/>
                        </a:spcBef>
                        <a:spcAft>
                          <a:spcPts val="0"/>
                        </a:spcAft>
                        <a:buFont typeface="+mj-lt"/>
                        <a:buAutoNum type="arabicPeriod"/>
                        <a:tabLst>
                          <a:tab pos="457200" algn="l"/>
                        </a:tabLst>
                      </a:pPr>
                      <a:r>
                        <a:rPr lang="en-US" sz="1400" dirty="0">
                          <a:effectLst/>
                          <a:latin typeface="Calibri" panose="020F0502020204030204" pitchFamily="34" charset="0"/>
                        </a:rPr>
                        <a:t>Statement from probate court </a:t>
                      </a:r>
                      <a:r>
                        <a:rPr lang="en-US" sz="1400" b="1" dirty="0">
                          <a:solidFill>
                            <a:srgbClr val="FF0000"/>
                          </a:solidFill>
                          <a:effectLst/>
                          <a:latin typeface="Calibri" panose="020F0502020204030204" pitchFamily="34" charset="0"/>
                        </a:rPr>
                        <a:t>no will probated</a:t>
                      </a:r>
                    </a:p>
                    <a:p>
                      <a:pPr marL="576263" marR="0" lvl="0" indent="-350838" algn="l">
                        <a:spcBef>
                          <a:spcPts val="0"/>
                        </a:spcBef>
                        <a:spcAft>
                          <a:spcPts val="0"/>
                        </a:spcAft>
                        <a:buFont typeface="+mj-lt"/>
                        <a:buAutoNum type="arabicPeriod"/>
                        <a:tabLst>
                          <a:tab pos="457200" algn="l"/>
                        </a:tabLst>
                      </a:pPr>
                      <a:r>
                        <a:rPr lang="en-US" sz="1400" dirty="0">
                          <a:effectLst/>
                          <a:latin typeface="Calibri" panose="020F0502020204030204" pitchFamily="34" charset="0"/>
                        </a:rPr>
                        <a:t>Transfer of ownership (when required)</a:t>
                      </a:r>
                    </a:p>
                    <a:p>
                      <a:pPr marL="576263" marR="0" lvl="0" indent="-350838" algn="l">
                        <a:spcBef>
                          <a:spcPts val="0"/>
                        </a:spcBef>
                        <a:spcAft>
                          <a:spcPts val="0"/>
                        </a:spcAft>
                        <a:buFont typeface="+mj-lt"/>
                        <a:buAutoNum type="arabicPeriod"/>
                        <a:tabLst>
                          <a:tab pos="457200" algn="l"/>
                        </a:tabLst>
                      </a:pPr>
                      <a:r>
                        <a:rPr lang="en-US" sz="1400" dirty="0">
                          <a:effectLst/>
                          <a:latin typeface="Calibri" panose="020F0502020204030204" pitchFamily="34" charset="0"/>
                        </a:rPr>
                        <a:t>MVT-2 in heir’s name(s)</a:t>
                      </a:r>
                    </a:p>
                    <a:p>
                      <a:pPr marL="576263" marR="0" lvl="0" indent="-350838" algn="l">
                        <a:spcBef>
                          <a:spcPts val="0"/>
                        </a:spcBef>
                        <a:spcAft>
                          <a:spcPts val="0"/>
                        </a:spcAft>
                        <a:buFont typeface="+mj-lt"/>
                        <a:buAutoNum type="arabicPeriod"/>
                        <a:tabLst>
                          <a:tab pos="457200" algn="l"/>
                        </a:tabLst>
                      </a:pPr>
                      <a:r>
                        <a:rPr lang="en-US" sz="1400" dirty="0">
                          <a:effectLst/>
                          <a:latin typeface="Calibri" panose="020F0502020204030204" pitchFamily="34" charset="0"/>
                        </a:rPr>
                        <a:t>$33.00 fee</a:t>
                      </a:r>
                    </a:p>
                    <a:p>
                      <a:pPr marL="576263" marR="0" lvl="0" indent="-350838" algn="l">
                        <a:spcBef>
                          <a:spcPts val="0"/>
                        </a:spcBef>
                        <a:spcAft>
                          <a:spcPts val="0"/>
                        </a:spcAft>
                        <a:buFont typeface="+mj-lt"/>
                        <a:buAutoNum type="arabicPeriod"/>
                        <a:tabLst>
                          <a:tab pos="457200" algn="l"/>
                        </a:tabLst>
                      </a:pPr>
                      <a:r>
                        <a:rPr lang="en-US" sz="1400" dirty="0">
                          <a:effectLst/>
                          <a:latin typeface="Calibri" panose="020F0502020204030204" pitchFamily="34" charset="0"/>
                        </a:rPr>
                        <a:t>Additional $10.00 fee for a rush request</a:t>
                      </a:r>
                      <a:endParaRPr lang="en-US" sz="1400" dirty="0">
                        <a:effectLst/>
                        <a:latin typeface="Calibri" panose="020F0502020204030204" pitchFamily="34" charset="0"/>
                        <a:ea typeface="Calibri"/>
                        <a:cs typeface="Times New Roman"/>
                      </a:endParaRPr>
                    </a:p>
                  </a:txBody>
                  <a:tcPr marL="67456" marR="67456" marT="0" marB="0"/>
                </a:tc>
                <a:tc>
                  <a:txBody>
                    <a:bodyPr/>
                    <a:lstStyle/>
                    <a:p>
                      <a:pPr marL="0" marR="0" algn="l">
                        <a:spcBef>
                          <a:spcPts val="0"/>
                        </a:spcBef>
                        <a:spcAft>
                          <a:spcPts val="0"/>
                        </a:spcAft>
                      </a:pPr>
                      <a:r>
                        <a:rPr lang="en-US" sz="1400" b="1" dirty="0">
                          <a:solidFill>
                            <a:srgbClr val="0000FF"/>
                          </a:solidFill>
                          <a:effectLst/>
                          <a:latin typeface="Calibri" panose="020F0502020204030204" pitchFamily="34" charset="0"/>
                        </a:rPr>
                        <a:t>Selling Vehicle-Provide New Owner with the following:</a:t>
                      </a:r>
                    </a:p>
                    <a:p>
                      <a:pPr marL="576263" marR="0" indent="-350838" algn="l">
                        <a:spcBef>
                          <a:spcPts val="0"/>
                        </a:spcBef>
                        <a:spcAft>
                          <a:spcPts val="0"/>
                        </a:spcAft>
                      </a:pPr>
                      <a:endParaRPr lang="en-US" sz="1400" b="1" dirty="0">
                        <a:solidFill>
                          <a:srgbClr val="0000FF"/>
                        </a:solidFill>
                        <a:effectLst/>
                        <a:latin typeface="Calibri" panose="020F0502020204030204" pitchFamily="34" charset="0"/>
                      </a:endParaRPr>
                    </a:p>
                    <a:p>
                      <a:pPr marL="576263" marR="0" lvl="0" indent="-350838" algn="l">
                        <a:spcBef>
                          <a:spcPts val="0"/>
                        </a:spcBef>
                        <a:spcAft>
                          <a:spcPts val="0"/>
                        </a:spcAft>
                        <a:buFont typeface="+mj-lt"/>
                        <a:buAutoNum type="arabicPeriod"/>
                        <a:tabLst>
                          <a:tab pos="419100" algn="l"/>
                        </a:tabLst>
                      </a:pPr>
                      <a:r>
                        <a:rPr lang="en-US" sz="1400" dirty="0">
                          <a:effectLst/>
                          <a:latin typeface="Calibri" panose="020F0502020204030204" pitchFamily="34" charset="0"/>
                        </a:rPr>
                        <a:t>Title</a:t>
                      </a:r>
                    </a:p>
                    <a:p>
                      <a:pPr marL="576263" marR="0" lvl="0" indent="-350838" algn="l">
                        <a:spcBef>
                          <a:spcPts val="0"/>
                        </a:spcBef>
                        <a:spcAft>
                          <a:spcPts val="0"/>
                        </a:spcAft>
                        <a:buFont typeface="+mj-lt"/>
                        <a:buAutoNum type="arabicPeriod"/>
                        <a:tabLst>
                          <a:tab pos="419100" algn="l"/>
                        </a:tabLst>
                      </a:pPr>
                      <a:r>
                        <a:rPr lang="en-US" sz="1400" dirty="0">
                          <a:effectLst/>
                          <a:latin typeface="Calibri" panose="020F0502020204030204" pitchFamily="34" charset="0"/>
                        </a:rPr>
                        <a:t>MVT-22 completed by all immediate heirs</a:t>
                      </a:r>
                    </a:p>
                    <a:p>
                      <a:pPr marL="1252538" marR="0" lvl="1" indent="-350838" algn="l">
                        <a:spcBef>
                          <a:spcPts val="0"/>
                        </a:spcBef>
                        <a:spcAft>
                          <a:spcPts val="0"/>
                        </a:spcAft>
                        <a:buFont typeface="+mj-lt"/>
                        <a:buAutoNum type="alphaLcPeriod"/>
                        <a:tabLst/>
                      </a:pPr>
                      <a:r>
                        <a:rPr lang="en-US" sz="1400" dirty="0">
                          <a:effectLst/>
                          <a:latin typeface="Calibri" panose="020F0502020204030204" pitchFamily="34" charset="0"/>
                        </a:rPr>
                        <a:t>spouse</a:t>
                      </a:r>
                    </a:p>
                    <a:p>
                      <a:pPr marL="1252538" marR="0" lvl="1" indent="-350838" algn="l">
                        <a:spcBef>
                          <a:spcPts val="0"/>
                        </a:spcBef>
                        <a:spcAft>
                          <a:spcPts val="0"/>
                        </a:spcAft>
                        <a:buFont typeface="+mj-lt"/>
                        <a:buAutoNum type="alphaLcPeriod"/>
                        <a:tabLst/>
                      </a:pPr>
                      <a:r>
                        <a:rPr lang="en-US" sz="1400" dirty="0">
                          <a:effectLst/>
                          <a:latin typeface="Calibri" panose="020F0502020204030204" pitchFamily="34" charset="0"/>
                        </a:rPr>
                        <a:t>children</a:t>
                      </a:r>
                    </a:p>
                    <a:p>
                      <a:pPr marL="1252538" marR="0" lvl="1" indent="-350838" algn="l">
                        <a:spcBef>
                          <a:spcPts val="0"/>
                        </a:spcBef>
                        <a:spcAft>
                          <a:spcPts val="0"/>
                        </a:spcAft>
                        <a:buFont typeface="+mj-lt"/>
                        <a:buAutoNum type="alphaLcPeriod"/>
                        <a:tabLst/>
                      </a:pPr>
                      <a:r>
                        <a:rPr lang="en-US" sz="1400" dirty="0">
                          <a:effectLst/>
                          <a:latin typeface="Calibri" panose="020F0502020204030204" pitchFamily="34" charset="0"/>
                        </a:rPr>
                        <a:t>parent(s)</a:t>
                      </a:r>
                    </a:p>
                    <a:p>
                      <a:pPr marL="1252538" marR="0" lvl="1" indent="-350838" algn="l">
                        <a:spcBef>
                          <a:spcPts val="0"/>
                        </a:spcBef>
                        <a:spcAft>
                          <a:spcPts val="0"/>
                        </a:spcAft>
                        <a:buFont typeface="+mj-lt"/>
                        <a:buAutoNum type="alphaLcPeriod"/>
                        <a:tabLst/>
                      </a:pPr>
                      <a:r>
                        <a:rPr lang="en-US" sz="1400" dirty="0">
                          <a:effectLst/>
                          <a:latin typeface="Calibri" panose="020F0502020204030204" pitchFamily="34" charset="0"/>
                        </a:rPr>
                        <a:t>sibling(s)</a:t>
                      </a:r>
                    </a:p>
                    <a:p>
                      <a:pPr marL="576263" marR="0" lvl="0" indent="-350838" algn="l">
                        <a:spcBef>
                          <a:spcPts val="0"/>
                        </a:spcBef>
                        <a:spcAft>
                          <a:spcPts val="0"/>
                        </a:spcAft>
                        <a:buFont typeface="+mj-lt"/>
                        <a:buAutoNum type="arabicPeriod"/>
                        <a:tabLst>
                          <a:tab pos="419100" algn="l"/>
                        </a:tabLst>
                      </a:pPr>
                      <a:r>
                        <a:rPr lang="en-US" sz="1400" dirty="0">
                          <a:effectLst/>
                          <a:latin typeface="Calibri" panose="020F0502020204030204" pitchFamily="34" charset="0"/>
                        </a:rPr>
                        <a:t>Statement from probate court </a:t>
                      </a:r>
                      <a:r>
                        <a:rPr lang="en-US" sz="1400" b="1" dirty="0">
                          <a:solidFill>
                            <a:srgbClr val="FF0000"/>
                          </a:solidFill>
                          <a:effectLst/>
                          <a:latin typeface="Calibri" panose="020F0502020204030204" pitchFamily="34" charset="0"/>
                        </a:rPr>
                        <a:t>no will probated</a:t>
                      </a:r>
                    </a:p>
                    <a:p>
                      <a:pPr marL="576263" marR="0" lvl="0" indent="-350838" algn="l">
                        <a:spcBef>
                          <a:spcPts val="0"/>
                        </a:spcBef>
                        <a:spcAft>
                          <a:spcPts val="0"/>
                        </a:spcAft>
                        <a:buFont typeface="+mj-lt"/>
                        <a:buAutoNum type="arabicPeriod"/>
                        <a:tabLst>
                          <a:tab pos="419100" algn="l"/>
                        </a:tabLst>
                      </a:pPr>
                      <a:r>
                        <a:rPr lang="en-US" sz="1400" dirty="0">
                          <a:effectLst/>
                          <a:latin typeface="Calibri" panose="020F0502020204030204" pitchFamily="34" charset="0"/>
                        </a:rPr>
                        <a:t>Transfer of ownership from heir(s) to new owner</a:t>
                      </a:r>
                      <a:endParaRPr lang="en-US" sz="1400" dirty="0">
                        <a:effectLst/>
                        <a:latin typeface="Calibri" panose="020F0502020204030204" pitchFamily="34" charset="0"/>
                        <a:ea typeface="Calibri"/>
                        <a:cs typeface="Times New Roman"/>
                      </a:endParaRPr>
                    </a:p>
                  </a:txBody>
                  <a:tcPr marL="67456" marR="67456" marT="0" marB="0"/>
                </a:tc>
                <a:extLst>
                  <a:ext uri="{0D108BD9-81ED-4DB2-BD59-A6C34878D82A}">
                    <a16:rowId xmlns:a16="http://schemas.microsoft.com/office/drawing/2014/main" val="10000"/>
                  </a:ext>
                </a:extLst>
              </a:tr>
              <a:tr h="2852158">
                <a:tc>
                  <a:txBody>
                    <a:bodyPr/>
                    <a:lstStyle/>
                    <a:p>
                      <a:pPr marL="0" marR="0" algn="l">
                        <a:spcBef>
                          <a:spcPts val="0"/>
                        </a:spcBef>
                        <a:spcAft>
                          <a:spcPts val="0"/>
                        </a:spcAft>
                      </a:pPr>
                      <a:r>
                        <a:rPr lang="en-US" sz="1400" b="1" dirty="0">
                          <a:solidFill>
                            <a:srgbClr val="FF0000"/>
                          </a:solidFill>
                          <a:effectLst/>
                          <a:latin typeface="Calibri" panose="020F0502020204030204" pitchFamily="34" charset="0"/>
                        </a:rPr>
                        <a:t>Keeping Vehicle- Maine Title Lost:</a:t>
                      </a:r>
                    </a:p>
                    <a:p>
                      <a:pPr marL="0" marR="0" algn="l">
                        <a:spcBef>
                          <a:spcPts val="0"/>
                        </a:spcBef>
                        <a:spcAft>
                          <a:spcPts val="0"/>
                        </a:spcAft>
                      </a:pPr>
                      <a:endParaRPr lang="en-US" sz="1400" b="1" dirty="0">
                        <a:solidFill>
                          <a:srgbClr val="FF0000"/>
                        </a:solidFill>
                        <a:effectLst/>
                        <a:latin typeface="Calibri" panose="020F0502020204030204" pitchFamily="34" charset="0"/>
                      </a:endParaRPr>
                    </a:p>
                    <a:p>
                      <a:pPr marL="581025" marR="0" lvl="0" indent="-342900" algn="l">
                        <a:spcBef>
                          <a:spcPts val="0"/>
                        </a:spcBef>
                        <a:spcAft>
                          <a:spcPts val="0"/>
                        </a:spcAft>
                        <a:buFont typeface="+mj-lt"/>
                        <a:buAutoNum type="arabicPeriod"/>
                        <a:tabLst/>
                      </a:pPr>
                      <a:r>
                        <a:rPr lang="en-US" sz="1400" dirty="0">
                          <a:effectLst/>
                          <a:latin typeface="Calibri" panose="020F0502020204030204" pitchFamily="34" charset="0"/>
                        </a:rPr>
                        <a:t>MVT-8 in prior owner’s name(s) signed by all heirs</a:t>
                      </a:r>
                    </a:p>
                    <a:p>
                      <a:pPr marL="581025" marR="0" lvl="0" indent="-342900" algn="l">
                        <a:spcBef>
                          <a:spcPts val="0"/>
                        </a:spcBef>
                        <a:spcAft>
                          <a:spcPts val="0"/>
                        </a:spcAft>
                        <a:buFont typeface="+mj-lt"/>
                        <a:buAutoNum type="arabicPeriod"/>
                        <a:tabLst/>
                      </a:pPr>
                      <a:r>
                        <a:rPr lang="en-US" sz="1400" dirty="0">
                          <a:effectLst/>
                          <a:latin typeface="Calibri" panose="020F0502020204030204" pitchFamily="34" charset="0"/>
                        </a:rPr>
                        <a:t>MVT-22 completed by all immediate heirs</a:t>
                      </a:r>
                    </a:p>
                    <a:p>
                      <a:pPr marL="1257300" marR="0" lvl="1" indent="-342900" algn="l">
                        <a:spcBef>
                          <a:spcPts val="0"/>
                        </a:spcBef>
                        <a:spcAft>
                          <a:spcPts val="0"/>
                        </a:spcAft>
                        <a:buFont typeface="+mj-lt"/>
                        <a:buAutoNum type="alphaLcPeriod"/>
                        <a:tabLst/>
                      </a:pPr>
                      <a:r>
                        <a:rPr lang="en-US" sz="1400" dirty="0">
                          <a:effectLst/>
                          <a:latin typeface="Calibri" panose="020F0502020204030204" pitchFamily="34" charset="0"/>
                        </a:rPr>
                        <a:t>spouse</a:t>
                      </a:r>
                    </a:p>
                    <a:p>
                      <a:pPr marL="1257300" marR="0" lvl="1" indent="-342900" algn="l">
                        <a:spcBef>
                          <a:spcPts val="0"/>
                        </a:spcBef>
                        <a:spcAft>
                          <a:spcPts val="0"/>
                        </a:spcAft>
                        <a:buFont typeface="+mj-lt"/>
                        <a:buAutoNum type="alphaLcPeriod"/>
                        <a:tabLst/>
                      </a:pPr>
                      <a:r>
                        <a:rPr lang="en-US" sz="1400" dirty="0">
                          <a:effectLst/>
                          <a:latin typeface="Calibri" panose="020F0502020204030204" pitchFamily="34" charset="0"/>
                        </a:rPr>
                        <a:t>children</a:t>
                      </a:r>
                    </a:p>
                    <a:p>
                      <a:pPr marL="1257300" marR="0" lvl="1" indent="-342900" algn="l">
                        <a:spcBef>
                          <a:spcPts val="0"/>
                        </a:spcBef>
                        <a:spcAft>
                          <a:spcPts val="0"/>
                        </a:spcAft>
                        <a:buFont typeface="+mj-lt"/>
                        <a:buAutoNum type="alphaLcPeriod"/>
                        <a:tabLst/>
                      </a:pPr>
                      <a:r>
                        <a:rPr lang="en-US" sz="1400" dirty="0">
                          <a:effectLst/>
                          <a:latin typeface="Calibri" panose="020F0502020204030204" pitchFamily="34" charset="0"/>
                        </a:rPr>
                        <a:t>parent(s)</a:t>
                      </a:r>
                    </a:p>
                    <a:p>
                      <a:pPr marL="1257300" marR="0" lvl="1" indent="-342900" algn="l">
                        <a:spcBef>
                          <a:spcPts val="0"/>
                        </a:spcBef>
                        <a:spcAft>
                          <a:spcPts val="0"/>
                        </a:spcAft>
                        <a:buFont typeface="+mj-lt"/>
                        <a:buAutoNum type="alphaLcPeriod"/>
                        <a:tabLst/>
                      </a:pPr>
                      <a:r>
                        <a:rPr lang="en-US" sz="1400" dirty="0">
                          <a:effectLst/>
                          <a:latin typeface="Calibri" panose="020F0502020204030204" pitchFamily="34" charset="0"/>
                        </a:rPr>
                        <a:t>sibling(s)</a:t>
                      </a:r>
                    </a:p>
                    <a:p>
                      <a:pPr marL="581025" marR="0" lvl="0" indent="-342900" algn="l">
                        <a:spcBef>
                          <a:spcPts val="0"/>
                        </a:spcBef>
                        <a:spcAft>
                          <a:spcPts val="0"/>
                        </a:spcAft>
                        <a:buFont typeface="+mj-lt"/>
                        <a:buAutoNum type="arabicPeriod"/>
                        <a:tabLst/>
                      </a:pPr>
                      <a:r>
                        <a:rPr lang="en-US" sz="1400" dirty="0">
                          <a:effectLst/>
                          <a:latin typeface="Calibri" panose="020F0502020204030204" pitchFamily="34" charset="0"/>
                        </a:rPr>
                        <a:t>Statement from probate court no will probated</a:t>
                      </a:r>
                    </a:p>
                    <a:p>
                      <a:pPr marL="581025" marR="0" lvl="0" indent="-342900" algn="l">
                        <a:spcBef>
                          <a:spcPts val="0"/>
                        </a:spcBef>
                        <a:spcAft>
                          <a:spcPts val="0"/>
                        </a:spcAft>
                        <a:buFont typeface="+mj-lt"/>
                        <a:buAutoNum type="arabicPeriod"/>
                        <a:tabLst/>
                      </a:pPr>
                      <a:r>
                        <a:rPr lang="en-US" sz="1400" dirty="0">
                          <a:effectLst/>
                          <a:latin typeface="Calibri" panose="020F0502020204030204" pitchFamily="34" charset="0"/>
                        </a:rPr>
                        <a:t>MVT-2 in heir’s name(s)</a:t>
                      </a:r>
                    </a:p>
                    <a:p>
                      <a:pPr marL="581025" marR="0" lvl="0" indent="-342900" algn="l">
                        <a:spcBef>
                          <a:spcPts val="0"/>
                        </a:spcBef>
                        <a:spcAft>
                          <a:spcPts val="0"/>
                        </a:spcAft>
                        <a:buFont typeface="+mj-lt"/>
                        <a:buAutoNum type="arabicPeriod"/>
                        <a:tabLst/>
                      </a:pPr>
                      <a:r>
                        <a:rPr lang="en-US" sz="1400" dirty="0">
                          <a:effectLst/>
                          <a:latin typeface="Calibri" panose="020F0502020204030204" pitchFamily="34" charset="0"/>
                        </a:rPr>
                        <a:t>Transfer of ownership (when required)</a:t>
                      </a:r>
                    </a:p>
                    <a:p>
                      <a:pPr marL="581025" marR="0" lvl="0" indent="-342900" algn="l">
                        <a:spcBef>
                          <a:spcPts val="0"/>
                        </a:spcBef>
                        <a:spcAft>
                          <a:spcPts val="0"/>
                        </a:spcAft>
                        <a:buFont typeface="+mj-lt"/>
                        <a:buAutoNum type="arabicPeriod"/>
                        <a:tabLst/>
                      </a:pPr>
                      <a:r>
                        <a:rPr lang="en-US" sz="1400" dirty="0">
                          <a:effectLst/>
                          <a:latin typeface="Calibri" panose="020F0502020204030204" pitchFamily="34" charset="0"/>
                        </a:rPr>
                        <a:t>$33.00 fee for MVT-2 </a:t>
                      </a:r>
                    </a:p>
                    <a:p>
                      <a:pPr marL="581025" marR="0" lvl="0" indent="-342900" algn="l">
                        <a:spcBef>
                          <a:spcPts val="0"/>
                        </a:spcBef>
                        <a:spcAft>
                          <a:spcPts val="0"/>
                        </a:spcAft>
                        <a:buFont typeface="+mj-lt"/>
                        <a:buAutoNum type="arabicPeriod"/>
                        <a:tabLst/>
                      </a:pPr>
                      <a:r>
                        <a:rPr lang="en-US" sz="1400" dirty="0">
                          <a:effectLst/>
                          <a:latin typeface="Calibri" panose="020F0502020204030204" pitchFamily="34" charset="0"/>
                        </a:rPr>
                        <a:t>Additional $10.00 fee if rush request</a:t>
                      </a:r>
                      <a:endParaRPr lang="en-US" sz="1400" dirty="0">
                        <a:effectLst/>
                        <a:latin typeface="Calibri" panose="020F0502020204030204" pitchFamily="34" charset="0"/>
                        <a:ea typeface="Calibri"/>
                        <a:cs typeface="Times New Roman"/>
                      </a:endParaRPr>
                    </a:p>
                  </a:txBody>
                  <a:tcPr marL="67456" marR="67456" marT="0" marB="0"/>
                </a:tc>
                <a:tc>
                  <a:txBody>
                    <a:bodyPr/>
                    <a:lstStyle/>
                    <a:p>
                      <a:pPr marL="0" marR="0" algn="l">
                        <a:spcBef>
                          <a:spcPts val="0"/>
                        </a:spcBef>
                        <a:spcAft>
                          <a:spcPts val="0"/>
                        </a:spcAft>
                      </a:pPr>
                      <a:r>
                        <a:rPr lang="en-US" sz="1400" b="1" dirty="0">
                          <a:solidFill>
                            <a:srgbClr val="0000FF"/>
                          </a:solidFill>
                          <a:effectLst/>
                          <a:latin typeface="Calibri" panose="020F0502020204030204" pitchFamily="34" charset="0"/>
                        </a:rPr>
                        <a:t>Selling Vehicle- Maine Title Lost:</a:t>
                      </a:r>
                    </a:p>
                    <a:p>
                      <a:pPr marL="0" marR="0">
                        <a:spcBef>
                          <a:spcPts val="0"/>
                        </a:spcBef>
                        <a:spcAft>
                          <a:spcPts val="0"/>
                        </a:spcAft>
                      </a:pPr>
                      <a:r>
                        <a:rPr lang="en-US" sz="1400" dirty="0">
                          <a:effectLst/>
                          <a:latin typeface="Calibri" panose="020F0502020204030204" pitchFamily="34" charset="0"/>
                        </a:rPr>
                        <a:t>     </a:t>
                      </a:r>
                      <a:r>
                        <a:rPr lang="en-US" sz="1400" b="1" i="1" dirty="0">
                          <a:solidFill>
                            <a:srgbClr val="FF0000"/>
                          </a:solidFill>
                          <a:effectLst/>
                          <a:latin typeface="Calibri" panose="020F0502020204030204" pitchFamily="34" charset="0"/>
                        </a:rPr>
                        <a:t>Heir(s) must obtain a title in their name(s) first before selling.</a:t>
                      </a:r>
                    </a:p>
                    <a:p>
                      <a:pPr marL="0" marR="0">
                        <a:spcBef>
                          <a:spcPts val="0"/>
                        </a:spcBef>
                        <a:spcAft>
                          <a:spcPts val="0"/>
                        </a:spcAft>
                      </a:pPr>
                      <a:endParaRPr lang="en-US" sz="1400" b="1" i="1" dirty="0">
                        <a:solidFill>
                          <a:srgbClr val="FF0000"/>
                        </a:solidFill>
                        <a:effectLst/>
                        <a:latin typeface="Calibri" panose="020F0502020204030204" pitchFamily="34" charset="0"/>
                      </a:endParaRPr>
                    </a:p>
                    <a:p>
                      <a:pPr marL="576263" marR="0" lvl="0" indent="-350838" algn="l">
                        <a:spcBef>
                          <a:spcPts val="0"/>
                        </a:spcBef>
                        <a:spcAft>
                          <a:spcPts val="0"/>
                        </a:spcAft>
                        <a:buFont typeface="+mj-lt"/>
                        <a:buAutoNum type="arabicPeriod"/>
                        <a:tabLst/>
                      </a:pPr>
                      <a:r>
                        <a:rPr lang="en-US" sz="1400" dirty="0">
                          <a:effectLst/>
                          <a:latin typeface="Calibri" panose="020F0502020204030204" pitchFamily="34" charset="0"/>
                        </a:rPr>
                        <a:t>See instructions in </a:t>
                      </a:r>
                      <a:r>
                        <a:rPr lang="en-US" sz="1400" b="1" dirty="0">
                          <a:effectLst/>
                          <a:latin typeface="Calibri" panose="020F0502020204030204" pitchFamily="34" charset="0"/>
                        </a:rPr>
                        <a:t>Keeping Vehicle – Maine Title Lost</a:t>
                      </a:r>
                    </a:p>
                    <a:p>
                      <a:pPr marL="576263" marR="0" lvl="0" indent="-350838" algn="l">
                        <a:spcBef>
                          <a:spcPts val="0"/>
                        </a:spcBef>
                        <a:spcAft>
                          <a:spcPts val="0"/>
                        </a:spcAft>
                        <a:buFont typeface="+mj-lt"/>
                        <a:buAutoNum type="arabicPeriod"/>
                        <a:tabLst/>
                      </a:pPr>
                      <a:r>
                        <a:rPr lang="en-US" sz="1400" dirty="0">
                          <a:effectLst/>
                          <a:latin typeface="Calibri" panose="020F0502020204030204" pitchFamily="34" charset="0"/>
                        </a:rPr>
                        <a:t> Provide new owner with the following:</a:t>
                      </a:r>
                    </a:p>
                    <a:p>
                      <a:pPr marL="917575" marR="0" lvl="1" indent="-285750" algn="l">
                        <a:spcBef>
                          <a:spcPts val="0"/>
                        </a:spcBef>
                        <a:spcAft>
                          <a:spcPts val="0"/>
                        </a:spcAft>
                        <a:buFont typeface="Wingdings" panose="05000000000000000000" pitchFamily="2" charset="2"/>
                        <a:buChar char="Ø"/>
                        <a:tabLst/>
                      </a:pPr>
                      <a:r>
                        <a:rPr lang="en-US" sz="1400" dirty="0">
                          <a:effectLst/>
                          <a:latin typeface="Calibri" panose="020F0502020204030204" pitchFamily="34" charset="0"/>
                        </a:rPr>
                        <a:t>Title in heir’s name(s)</a:t>
                      </a:r>
                    </a:p>
                    <a:p>
                      <a:pPr marL="917575" marR="0" lvl="1" indent="-285750" algn="l">
                        <a:spcBef>
                          <a:spcPts val="0"/>
                        </a:spcBef>
                        <a:spcAft>
                          <a:spcPts val="0"/>
                        </a:spcAft>
                        <a:buFont typeface="Wingdings" panose="05000000000000000000" pitchFamily="2" charset="2"/>
                        <a:buChar char="Ø"/>
                        <a:tabLst/>
                      </a:pPr>
                      <a:r>
                        <a:rPr lang="en-US" sz="1400" dirty="0">
                          <a:effectLst/>
                          <a:latin typeface="Calibri" panose="020F0502020204030204" pitchFamily="34" charset="0"/>
                        </a:rPr>
                        <a:t>Transfer of ownership from all owners named on new title to new owner</a:t>
                      </a:r>
                      <a:endParaRPr lang="en-US" sz="1400" dirty="0">
                        <a:effectLst/>
                        <a:latin typeface="Calibri" panose="020F0502020204030204" pitchFamily="34" charset="0"/>
                        <a:ea typeface="Calibri"/>
                        <a:cs typeface="Times New Roman"/>
                      </a:endParaRPr>
                    </a:p>
                  </a:txBody>
                  <a:tcPr marL="67456" marR="67456" marT="0" marB="0"/>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2"/>
          </p:nvPr>
        </p:nvSpPr>
        <p:spPr>
          <a:xfrm>
            <a:off x="8839200" y="6626860"/>
            <a:ext cx="237342" cy="231140"/>
          </a:xfrm>
        </p:spPr>
        <p:txBody>
          <a:bodyPr/>
          <a:lstStyle/>
          <a:p>
            <a:fld id="{86CB4B4D-7CA3-9044-876B-883B54F8677D}" type="slidenum">
              <a:rPr lang="en-US" smtClean="0"/>
              <a:t>47</a:t>
            </a:fld>
            <a:endParaRPr lang="en-US" dirty="0"/>
          </a:p>
        </p:txBody>
      </p:sp>
    </p:spTree>
    <p:extLst>
      <p:ext uri="{BB962C8B-B14F-4D97-AF65-F5344CB8AC3E}">
        <p14:creationId xmlns:p14="http://schemas.microsoft.com/office/powerpoint/2010/main" val="384813112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Application for Certificate of Salvage MVT-102"/>
          <p:cNvSpPr txBox="1">
            <a:spLocks noGrp="1"/>
          </p:cNvSpPr>
          <p:nvPr>
            <p:ph type="title" idx="4294967295"/>
          </p:nvPr>
        </p:nvSpPr>
        <p:spPr>
          <a:xfrm>
            <a:off x="457200" y="338137"/>
            <a:ext cx="8229600" cy="1252538"/>
          </a:xfrm>
          <a:prstGeom prst="rect">
            <a:avLst/>
          </a:prstGeom>
        </p:spPr>
        <p:txBody>
          <a:bodyPr>
            <a:normAutofit/>
          </a:bodyPr>
          <a:lstStyle/>
          <a:p>
            <a:pPr>
              <a:defRPr sz="2800" b="1">
                <a:solidFill>
                  <a:srgbClr val="000000"/>
                </a:solidFill>
                <a:latin typeface="+mn-lt"/>
                <a:ea typeface="+mn-ea"/>
                <a:cs typeface="+mn-cs"/>
                <a:sym typeface="Times New Roman"/>
              </a:defRPr>
            </a:pPr>
            <a:r>
              <a:rPr dirty="0"/>
              <a:t>Application for Certificate of Salvage</a:t>
            </a:r>
            <a:br>
              <a:rPr dirty="0"/>
            </a:br>
            <a:r>
              <a:rPr dirty="0"/>
              <a:t>MVT-102</a:t>
            </a:r>
          </a:p>
        </p:txBody>
      </p:sp>
      <p:sp>
        <p:nvSpPr>
          <p:cNvPr id="1066" name="Salvage Vehicle Dealers and Auctions"/>
          <p:cNvSpPr txBox="1"/>
          <p:nvPr/>
        </p:nvSpPr>
        <p:spPr>
          <a:xfrm>
            <a:off x="838200" y="2133600"/>
            <a:ext cx="7315200" cy="48273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600"/>
              </a:spcBef>
              <a:defRPr sz="2800">
                <a:solidFill>
                  <a:srgbClr val="CC0000"/>
                </a:solidFill>
                <a:latin typeface="+mn-lt"/>
                <a:ea typeface="+mn-ea"/>
                <a:cs typeface="+mn-cs"/>
                <a:sym typeface="Times New Roman"/>
              </a:defRPr>
            </a:lvl1pPr>
          </a:lstStyle>
          <a:p>
            <a:r>
              <a:rPr dirty="0"/>
              <a:t>Salvage Vehicle Dealers and Auctions</a:t>
            </a:r>
          </a:p>
        </p:txBody>
      </p:sp>
      <p:sp>
        <p:nvSpPr>
          <p:cNvPr id="1067" name="Legislation requires Insurance Companies to obtain Salvage Titles for total loss vehicles prior to transferring them.…"/>
          <p:cNvSpPr txBox="1"/>
          <p:nvPr/>
        </p:nvSpPr>
        <p:spPr>
          <a:xfrm>
            <a:off x="1219200" y="2819400"/>
            <a:ext cx="7162800" cy="3406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a:latin typeface="+mn-lt"/>
                <a:ea typeface="+mn-ea"/>
                <a:cs typeface="+mn-cs"/>
                <a:sym typeface="Times New Roman"/>
              </a:defRPr>
            </a:pPr>
            <a:r>
              <a:rPr dirty="0"/>
              <a:t>Legislation requires Insurance Companies to obtain Salvage Titles for total loss vehicles prior to transferring them.</a:t>
            </a:r>
          </a:p>
          <a:p>
            <a:pPr>
              <a:spcBef>
                <a:spcPts val="1400"/>
              </a:spcBef>
              <a:defRPr>
                <a:latin typeface="+mn-lt"/>
                <a:ea typeface="+mn-ea"/>
                <a:cs typeface="+mn-cs"/>
                <a:sym typeface="Times New Roman"/>
              </a:defRPr>
            </a:pPr>
            <a:r>
              <a:rPr dirty="0"/>
              <a:t>The Secretary of State requires this application for a Salvage Title</a:t>
            </a:r>
            <a:r>
              <a:rPr lang="en-US" dirty="0"/>
              <a:t> </a:t>
            </a:r>
            <a:r>
              <a:rPr dirty="0"/>
              <a:t>for any total loss, even if the owner retains the salvage.</a:t>
            </a:r>
          </a:p>
          <a:p>
            <a:pPr>
              <a:spcBef>
                <a:spcPts val="1400"/>
              </a:spcBef>
              <a:defRPr>
                <a:latin typeface="+mn-lt"/>
                <a:ea typeface="+mn-ea"/>
                <a:cs typeface="+mn-cs"/>
                <a:sym typeface="Times New Roman"/>
              </a:defRPr>
            </a:pPr>
            <a:r>
              <a:rPr dirty="0"/>
              <a:t>Remember:  The insurance company </a:t>
            </a:r>
            <a:r>
              <a:rPr i="1" u="sng" dirty="0">
                <a:solidFill>
                  <a:srgbClr val="A50021"/>
                </a:solidFill>
              </a:rPr>
              <a:t>must</a:t>
            </a:r>
            <a:r>
              <a:rPr dirty="0">
                <a:solidFill>
                  <a:srgbClr val="A50021"/>
                </a:solidFill>
              </a:rPr>
              <a:t> </a:t>
            </a:r>
            <a:r>
              <a:rPr dirty="0"/>
              <a:t>act on the application within 30 days of its receipt.</a:t>
            </a:r>
          </a:p>
        </p:txBody>
      </p:sp>
      <p:sp>
        <p:nvSpPr>
          <p:cNvPr id="1068" name="44"/>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48</a:t>
            </a:fld>
            <a:endParaRPr lang="en-US" dirty="0"/>
          </a:p>
        </p:txBody>
      </p:sp>
    </p:spTree>
    <p:extLst>
      <p:ext uri="{BB962C8B-B14F-4D97-AF65-F5344CB8AC3E}">
        <p14:creationId xmlns:p14="http://schemas.microsoft.com/office/powerpoint/2010/main" val="392220531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Application for Certificate of Salvage MVT-102"/>
          <p:cNvSpPr txBox="1">
            <a:spLocks noGrp="1"/>
          </p:cNvSpPr>
          <p:nvPr>
            <p:ph type="title" idx="4294967295"/>
          </p:nvPr>
        </p:nvSpPr>
        <p:spPr>
          <a:xfrm>
            <a:off x="990600" y="457199"/>
            <a:ext cx="7772400" cy="1143002"/>
          </a:xfrm>
          <a:prstGeom prst="rect">
            <a:avLst/>
          </a:prstGeom>
        </p:spPr>
        <p:txBody>
          <a:bodyPr>
            <a:normAutofit/>
          </a:bodyPr>
          <a:lstStyle/>
          <a:p>
            <a:pPr>
              <a:defRPr sz="2800" b="1">
                <a:solidFill>
                  <a:srgbClr val="000000"/>
                </a:solidFill>
                <a:latin typeface="+mn-lt"/>
                <a:ea typeface="+mn-ea"/>
                <a:cs typeface="+mn-cs"/>
                <a:sym typeface="Times New Roman"/>
              </a:defRPr>
            </a:pPr>
            <a:r>
              <a:rPr dirty="0"/>
              <a:t>Application for Certificate of Salvage</a:t>
            </a:r>
            <a:br>
              <a:rPr dirty="0"/>
            </a:br>
            <a:r>
              <a:rPr dirty="0"/>
              <a:t>MVT-102</a:t>
            </a:r>
          </a:p>
        </p:txBody>
      </p:sp>
      <p:pic>
        <p:nvPicPr>
          <p:cNvPr id="1073" name="MVT102" descr="MVT102"/>
          <p:cNvPicPr>
            <a:picLocks noChangeAspect="1"/>
          </p:cNvPicPr>
          <p:nvPr/>
        </p:nvPicPr>
        <p:blipFill>
          <a:blip r:embed="rId3"/>
          <a:stretch>
            <a:fillRect/>
          </a:stretch>
        </p:blipFill>
        <p:spPr>
          <a:xfrm>
            <a:off x="2387600" y="1600200"/>
            <a:ext cx="4251325" cy="5121275"/>
          </a:xfrm>
          <a:prstGeom prst="rect">
            <a:avLst/>
          </a:prstGeom>
          <a:ln>
            <a:solidFill>
              <a:srgbClr val="C6E7FC"/>
            </a:solidFill>
            <a:miter/>
          </a:ln>
        </p:spPr>
      </p:pic>
      <p:grpSp>
        <p:nvGrpSpPr>
          <p:cNvPr id="1077" name="Group"/>
          <p:cNvGrpSpPr/>
          <p:nvPr/>
        </p:nvGrpSpPr>
        <p:grpSpPr>
          <a:xfrm>
            <a:off x="2410440" y="3053662"/>
            <a:ext cx="774116" cy="892119"/>
            <a:chOff x="0" y="0"/>
            <a:chExt cx="774115" cy="892117"/>
          </a:xfrm>
        </p:grpSpPr>
        <p:sp>
          <p:nvSpPr>
            <p:cNvPr id="1074" name="Shape"/>
            <p:cNvSpPr/>
            <p:nvPr/>
          </p:nvSpPr>
          <p:spPr>
            <a:xfrm rot="20281296">
              <a:off x="120357" y="72678"/>
              <a:ext cx="533401" cy="746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4"/>
                  </a:cubicBezTo>
                  <a:lnTo>
                    <a:pt x="0" y="12122"/>
                  </a:lnTo>
                  <a:cubicBezTo>
                    <a:pt x="0" y="15392"/>
                    <a:pt x="5770" y="18306"/>
                    <a:pt x="14400" y="19396"/>
                  </a:cubicBezTo>
                  <a:lnTo>
                    <a:pt x="14400" y="21600"/>
                  </a:lnTo>
                  <a:lnTo>
                    <a:pt x="21600" y="17633"/>
                  </a:lnTo>
                  <a:lnTo>
                    <a:pt x="14400" y="12784"/>
                  </a:lnTo>
                  <a:lnTo>
                    <a:pt x="14400" y="14987"/>
                  </a:lnTo>
                  <a:cubicBezTo>
                    <a:pt x="7890" y="14165"/>
                    <a:pt x="2873" y="12282"/>
                    <a:pt x="900" y="9918"/>
                  </a:cubicBezTo>
                  <a:lnTo>
                    <a:pt x="900" y="9918"/>
                  </a:lnTo>
                  <a:cubicBezTo>
                    <a:pt x="3630" y="6649"/>
                    <a:pt x="12048" y="4408"/>
                    <a:pt x="21600" y="4408"/>
                  </a:cubicBezTo>
                  <a:close/>
                </a:path>
              </a:pathLst>
            </a:cu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sp>
          <p:nvSpPr>
            <p:cNvPr id="1075" name="Shape"/>
            <p:cNvSpPr/>
            <p:nvPr/>
          </p:nvSpPr>
          <p:spPr>
            <a:xfrm rot="20281296">
              <a:off x="44784" y="87354"/>
              <a:ext cx="533401" cy="3429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chemeClr val="accent1">
                <a:satOff val="-30527"/>
                <a:lumOff val="-11843"/>
              </a:schemeClr>
            </a:solidFill>
            <a:ln w="12700" cap="flat">
              <a:noFill/>
              <a:miter lim="400000"/>
            </a:ln>
            <a:effectLst/>
          </p:spPr>
          <p:txBody>
            <a:bodyPr wrap="square" lIns="45719" tIns="45719" rIns="45719" bIns="45719" numCol="1" anchor="ctr">
              <a:noAutofit/>
            </a:bodyPr>
            <a:lstStyle/>
            <a:p>
              <a:pPr>
                <a:defRPr sz="1800" b="0"/>
              </a:pPr>
              <a:endParaRPr dirty="0"/>
            </a:p>
          </p:txBody>
        </p:sp>
        <p:sp>
          <p:nvSpPr>
            <p:cNvPr id="1076" name="Line"/>
            <p:cNvSpPr/>
            <p:nvPr/>
          </p:nvSpPr>
          <p:spPr>
            <a:xfrm rot="20281296">
              <a:off x="113265" y="440016"/>
              <a:ext cx="22235" cy="76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grpSp>
      <p:sp>
        <p:nvSpPr>
          <p:cNvPr id="1078" name="Arrow"/>
          <p:cNvSpPr/>
          <p:nvPr/>
        </p:nvSpPr>
        <p:spPr>
          <a:xfrm rot="19250497">
            <a:off x="5734050" y="3201987"/>
            <a:ext cx="942975" cy="87313"/>
          </a:xfrm>
          <a:prstGeom prst="leftArrow">
            <a:avLst>
              <a:gd name="adj1" fmla="val 50000"/>
              <a:gd name="adj2" fmla="val 270000"/>
            </a:avLst>
          </a:prstGeom>
          <a:solidFill>
            <a:srgbClr val="663300"/>
          </a:solidFill>
          <a:ln>
            <a:solidFill>
              <a:srgbClr val="663300"/>
            </a:solidFill>
          </a:ln>
        </p:spPr>
        <p:txBody>
          <a:bodyPr lIns="45719" rIns="45719" anchor="ctr"/>
          <a:lstStyle/>
          <a:p>
            <a:pPr algn="ctr">
              <a:defRPr sz="1800" b="0">
                <a:solidFill>
                  <a:srgbClr val="E87400"/>
                </a:solidFill>
              </a:defRPr>
            </a:pPr>
            <a:endParaRPr dirty="0"/>
          </a:p>
        </p:txBody>
      </p:sp>
      <p:grpSp>
        <p:nvGrpSpPr>
          <p:cNvPr id="1082" name="Group"/>
          <p:cNvGrpSpPr/>
          <p:nvPr/>
        </p:nvGrpSpPr>
        <p:grpSpPr>
          <a:xfrm>
            <a:off x="5505449" y="1185862"/>
            <a:ext cx="3111501" cy="1282701"/>
            <a:chOff x="0" y="0"/>
            <a:chExt cx="3111500" cy="1282700"/>
          </a:xfrm>
        </p:grpSpPr>
        <p:sp>
          <p:nvSpPr>
            <p:cNvPr id="1079" name="Oval"/>
            <p:cNvSpPr/>
            <p:nvPr/>
          </p:nvSpPr>
          <p:spPr>
            <a:xfrm>
              <a:off x="-1" y="977900"/>
              <a:ext cx="1143002" cy="304800"/>
            </a:xfrm>
            <a:prstGeom prst="ellipse">
              <a:avLst/>
            </a:prstGeom>
            <a:noFill/>
            <a:ln w="28575" cap="flat">
              <a:solidFill>
                <a:srgbClr val="A3012B"/>
              </a:solidFill>
              <a:prstDash val="solid"/>
              <a:round/>
            </a:ln>
            <a:effectLst/>
          </p:spPr>
          <p:txBody>
            <a:bodyPr wrap="square" lIns="45719" tIns="45719" rIns="45719" bIns="45719" numCol="1" anchor="ctr">
              <a:noAutofit/>
            </a:bodyPr>
            <a:lstStyle/>
            <a:p>
              <a:pPr>
                <a:defRPr sz="1800" b="0"/>
              </a:pPr>
              <a:endParaRPr dirty="0"/>
            </a:p>
          </p:txBody>
        </p:sp>
        <p:sp>
          <p:nvSpPr>
            <p:cNvPr id="1080" name="Line"/>
            <p:cNvSpPr/>
            <p:nvPr/>
          </p:nvSpPr>
          <p:spPr>
            <a:xfrm flipV="1">
              <a:off x="622299" y="355599"/>
              <a:ext cx="228602" cy="622302"/>
            </a:xfrm>
            <a:prstGeom prst="line">
              <a:avLst/>
            </a:prstGeom>
            <a:noFill/>
            <a:ln w="28575" cap="flat">
              <a:solidFill>
                <a:srgbClr val="A3012B"/>
              </a:solidFill>
              <a:prstDash val="solid"/>
              <a:round/>
            </a:ln>
            <a:effectLst/>
          </p:spPr>
          <p:txBody>
            <a:bodyPr wrap="square" lIns="45719" tIns="45719" rIns="45719" bIns="45719" numCol="1" anchor="t">
              <a:noAutofit/>
            </a:bodyPr>
            <a:lstStyle/>
            <a:p>
              <a:endParaRPr dirty="0"/>
            </a:p>
          </p:txBody>
        </p:sp>
        <p:sp>
          <p:nvSpPr>
            <p:cNvPr id="1081" name="CTA S Number"/>
            <p:cNvSpPr txBox="1"/>
            <p:nvPr/>
          </p:nvSpPr>
          <p:spPr>
            <a:xfrm>
              <a:off x="749300" y="0"/>
              <a:ext cx="2362200" cy="4827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1600"/>
                </a:spcBef>
                <a:defRPr sz="1800">
                  <a:solidFill>
                    <a:srgbClr val="A3012B"/>
                  </a:solidFill>
                  <a:latin typeface="+mn-lt"/>
                  <a:ea typeface="+mn-ea"/>
                  <a:cs typeface="+mn-cs"/>
                  <a:sym typeface="Times New Roman"/>
                </a:defRPr>
              </a:pPr>
              <a:r>
                <a:rPr dirty="0"/>
                <a:t>CTA</a:t>
              </a:r>
              <a:r>
                <a:rPr sz="2800" dirty="0"/>
                <a:t> </a:t>
              </a:r>
              <a:r>
                <a:rPr sz="2400" dirty="0"/>
                <a:t>S</a:t>
              </a:r>
              <a:r>
                <a:rPr dirty="0"/>
                <a:t> Number</a:t>
              </a:r>
            </a:p>
          </p:txBody>
        </p:sp>
      </p:grpSp>
      <p:sp>
        <p:nvSpPr>
          <p:cNvPr id="1083" name="Newport Insurance Company"/>
          <p:cNvSpPr txBox="1"/>
          <p:nvPr/>
        </p:nvSpPr>
        <p:spPr>
          <a:xfrm>
            <a:off x="3200400" y="3159125"/>
            <a:ext cx="1676400" cy="21358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500"/>
              </a:spcBef>
              <a:defRPr sz="900">
                <a:latin typeface="+mn-lt"/>
                <a:ea typeface="+mn-ea"/>
                <a:cs typeface="+mn-cs"/>
                <a:sym typeface="Times New Roman"/>
              </a:defRPr>
            </a:lvl1pPr>
          </a:lstStyle>
          <a:p>
            <a:r>
              <a:rPr dirty="0"/>
              <a:t>Newport Insurance Company</a:t>
            </a:r>
          </a:p>
        </p:txBody>
      </p:sp>
      <p:sp>
        <p:nvSpPr>
          <p:cNvPr id="1084" name="207-999-1234"/>
          <p:cNvSpPr txBox="1"/>
          <p:nvPr/>
        </p:nvSpPr>
        <p:spPr>
          <a:xfrm>
            <a:off x="5087937" y="3571875"/>
            <a:ext cx="838201" cy="2014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defRPr sz="800">
                <a:latin typeface="+mn-lt"/>
                <a:ea typeface="+mn-ea"/>
                <a:cs typeface="+mn-cs"/>
                <a:sym typeface="Times New Roman"/>
              </a:defRPr>
            </a:lvl1pPr>
          </a:lstStyle>
          <a:p>
            <a:r>
              <a:rPr dirty="0"/>
              <a:t>207-999-1234</a:t>
            </a:r>
          </a:p>
        </p:txBody>
      </p:sp>
      <p:sp>
        <p:nvSpPr>
          <p:cNvPr id="1085" name="A54321."/>
          <p:cNvSpPr txBox="1"/>
          <p:nvPr/>
        </p:nvSpPr>
        <p:spPr>
          <a:xfrm>
            <a:off x="3524250" y="3389312"/>
            <a:ext cx="609600"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500"/>
              </a:spcBef>
              <a:defRPr sz="900">
                <a:latin typeface="+mn-lt"/>
                <a:ea typeface="+mn-ea"/>
                <a:cs typeface="+mn-cs"/>
                <a:sym typeface="Times New Roman"/>
              </a:defRPr>
            </a:lvl1pPr>
          </a:lstStyle>
          <a:p>
            <a:r>
              <a:rPr dirty="0"/>
              <a:t>A54321</a:t>
            </a:r>
          </a:p>
        </p:txBody>
      </p:sp>
      <p:sp>
        <p:nvSpPr>
          <p:cNvPr id="1086" name="93 Pine  Street…"/>
          <p:cNvSpPr txBox="1"/>
          <p:nvPr/>
        </p:nvSpPr>
        <p:spPr>
          <a:xfrm>
            <a:off x="3219450" y="3562350"/>
            <a:ext cx="2590800" cy="4416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600"/>
              </a:spcBef>
              <a:defRPr sz="1000">
                <a:latin typeface="+mn-lt"/>
                <a:ea typeface="+mn-ea"/>
                <a:cs typeface="+mn-cs"/>
                <a:sym typeface="Times New Roman"/>
              </a:defRPr>
            </a:pPr>
            <a:r>
              <a:rPr dirty="0"/>
              <a:t>93 Pine  Street		</a:t>
            </a:r>
          </a:p>
          <a:p>
            <a:pPr>
              <a:spcBef>
                <a:spcPts val="600"/>
              </a:spcBef>
              <a:defRPr sz="1000">
                <a:latin typeface="+mn-lt"/>
                <a:ea typeface="+mn-ea"/>
                <a:cs typeface="+mn-cs"/>
                <a:sym typeface="Times New Roman"/>
              </a:defRPr>
            </a:pPr>
            <a:r>
              <a:rPr dirty="0"/>
              <a:t>Portland,                   Maine                 04101</a:t>
            </a:r>
          </a:p>
        </p:txBody>
      </p:sp>
      <p:sp>
        <p:nvSpPr>
          <p:cNvPr id="1087" name="12        FORD   TAURUS          2FMZU7EF3CFB79954"/>
          <p:cNvSpPr txBox="1"/>
          <p:nvPr/>
        </p:nvSpPr>
        <p:spPr>
          <a:xfrm>
            <a:off x="3082925" y="4024312"/>
            <a:ext cx="3016250" cy="21358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500"/>
              </a:spcBef>
              <a:defRPr sz="900">
                <a:latin typeface="+mn-lt"/>
                <a:ea typeface="+mn-ea"/>
                <a:cs typeface="+mn-cs"/>
                <a:sym typeface="Times New Roman"/>
              </a:defRPr>
            </a:lvl1pPr>
          </a:lstStyle>
          <a:p>
            <a:r>
              <a:rPr dirty="0"/>
              <a:t>12        FORD   TAURUS          2FMZU7EF3CFB79954</a:t>
            </a:r>
          </a:p>
        </p:txBody>
      </p:sp>
      <p:sp>
        <p:nvSpPr>
          <p:cNvPr id="1088" name="4DR          8765432                           ME          02/01/13"/>
          <p:cNvSpPr txBox="1"/>
          <p:nvPr/>
        </p:nvSpPr>
        <p:spPr>
          <a:xfrm>
            <a:off x="3078162" y="4267200"/>
            <a:ext cx="3101976" cy="2308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500"/>
              </a:spcBef>
              <a:defRPr sz="900">
                <a:latin typeface="+mn-lt"/>
                <a:ea typeface="+mn-ea"/>
                <a:cs typeface="+mn-cs"/>
                <a:sym typeface="Times New Roman"/>
              </a:defRPr>
            </a:lvl1pPr>
          </a:lstStyle>
          <a:p>
            <a:r>
              <a:rPr dirty="0"/>
              <a:t>4DR          8765432                           ME          </a:t>
            </a:r>
            <a:r>
              <a:rPr lang="en-US" dirty="0"/>
              <a:t>09/10/17</a:t>
            </a:r>
            <a:endParaRPr dirty="0"/>
          </a:p>
        </p:txBody>
      </p:sp>
      <p:grpSp>
        <p:nvGrpSpPr>
          <p:cNvPr id="1094" name="Group"/>
          <p:cNvGrpSpPr/>
          <p:nvPr/>
        </p:nvGrpSpPr>
        <p:grpSpPr>
          <a:xfrm>
            <a:off x="3124200" y="5372099"/>
            <a:ext cx="3429001" cy="967561"/>
            <a:chOff x="0" y="-1"/>
            <a:chExt cx="3429000" cy="967560"/>
          </a:xfrm>
        </p:grpSpPr>
        <p:sp>
          <p:nvSpPr>
            <p:cNvPr id="1089" name="William J. Newport, President 02/01/13"/>
            <p:cNvSpPr txBox="1"/>
            <p:nvPr/>
          </p:nvSpPr>
          <p:spPr>
            <a:xfrm>
              <a:off x="1589" y="690562"/>
              <a:ext cx="2682876" cy="2769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spcBef>
                  <a:spcPts val="700"/>
                </a:spcBef>
                <a:defRPr sz="1200" b="0">
                  <a:latin typeface="Freestyle Script"/>
                  <a:ea typeface="Freestyle Script"/>
                  <a:cs typeface="Freestyle Script"/>
                  <a:sym typeface="Freestyle Script"/>
                </a:defRPr>
              </a:pPr>
              <a:r>
                <a:rPr dirty="0"/>
                <a:t>William J. Newport, President	</a:t>
              </a:r>
              <a:r>
                <a:rPr lang="en-US" sz="1000" dirty="0">
                  <a:latin typeface="+mn-lt"/>
                </a:rPr>
                <a:t>09/10/17</a:t>
              </a:r>
              <a:endParaRPr sz="1000" b="1" dirty="0">
                <a:latin typeface="+mn-lt"/>
                <a:ea typeface="+mn-ea"/>
                <a:cs typeface="+mn-cs"/>
                <a:sym typeface="Times New Roman"/>
              </a:endParaRPr>
            </a:p>
          </p:txBody>
        </p:sp>
        <p:grpSp>
          <p:nvGrpSpPr>
            <p:cNvPr id="1092" name="Group"/>
            <p:cNvGrpSpPr/>
            <p:nvPr/>
          </p:nvGrpSpPr>
          <p:grpSpPr>
            <a:xfrm>
              <a:off x="0" y="-1"/>
              <a:ext cx="3429000" cy="461562"/>
              <a:chOff x="0" y="0"/>
              <a:chExt cx="3428999" cy="461560"/>
            </a:xfrm>
          </p:grpSpPr>
          <p:sp>
            <p:nvSpPr>
              <p:cNvPr id="1090" name="George M. MacAfee"/>
              <p:cNvSpPr txBox="1"/>
              <p:nvPr/>
            </p:nvSpPr>
            <p:spPr>
              <a:xfrm>
                <a:off x="0" y="0"/>
                <a:ext cx="2677968" cy="2257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dirty="0"/>
                  <a:t>George M. MacAfee</a:t>
                </a:r>
              </a:p>
            </p:txBody>
          </p:sp>
          <p:sp>
            <p:nvSpPr>
              <p:cNvPr id="1091" name="34 Spruce Street          Augusta, ME  04330"/>
              <p:cNvSpPr txBox="1"/>
              <p:nvPr/>
            </p:nvSpPr>
            <p:spPr>
              <a:xfrm>
                <a:off x="30041" y="235815"/>
                <a:ext cx="3398959" cy="2257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dirty="0"/>
                  <a:t>34 Spruce Street          Augusta, ME  04330</a:t>
                </a:r>
              </a:p>
            </p:txBody>
          </p:sp>
        </p:grpSp>
        <p:sp>
          <p:nvSpPr>
            <p:cNvPr id="1093" name="N/A"/>
            <p:cNvSpPr txBox="1"/>
            <p:nvPr/>
          </p:nvSpPr>
          <p:spPr>
            <a:xfrm>
              <a:off x="144462" y="488950"/>
              <a:ext cx="617540" cy="2257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600"/>
                </a:spcBef>
                <a:defRPr sz="1000">
                  <a:latin typeface="+mn-lt"/>
                  <a:ea typeface="+mn-ea"/>
                  <a:cs typeface="+mn-cs"/>
                  <a:sym typeface="Times New Roman"/>
                </a:defRPr>
              </a:lvl1pPr>
            </a:lstStyle>
            <a:p>
              <a:r>
                <a:rPr dirty="0"/>
                <a:t>N/A</a:t>
              </a:r>
            </a:p>
          </p:txBody>
        </p:sp>
      </p:grpSp>
      <p:grpSp>
        <p:nvGrpSpPr>
          <p:cNvPr id="1098" name="Group"/>
          <p:cNvGrpSpPr/>
          <p:nvPr/>
        </p:nvGrpSpPr>
        <p:grpSpPr>
          <a:xfrm>
            <a:off x="3276600" y="4462462"/>
            <a:ext cx="1381126" cy="310060"/>
            <a:chOff x="0" y="0"/>
            <a:chExt cx="1381125" cy="310058"/>
          </a:xfrm>
        </p:grpSpPr>
        <p:sp>
          <p:nvSpPr>
            <p:cNvPr id="1095" name="26,347"/>
            <p:cNvSpPr txBox="1"/>
            <p:nvPr/>
          </p:nvSpPr>
          <p:spPr>
            <a:xfrm>
              <a:off x="0" y="0"/>
              <a:ext cx="922326" cy="2754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700"/>
                </a:spcBef>
                <a:defRPr sz="1200">
                  <a:latin typeface="+mn-lt"/>
                  <a:ea typeface="+mn-ea"/>
                  <a:cs typeface="+mn-cs"/>
                  <a:sym typeface="Times New Roman"/>
                </a:defRPr>
              </a:lvl1pPr>
            </a:lstStyle>
            <a:p>
              <a:r>
                <a:rPr dirty="0"/>
                <a:t>26,347</a:t>
              </a:r>
            </a:p>
          </p:txBody>
        </p:sp>
        <p:pic>
          <p:nvPicPr>
            <p:cNvPr id="1096" name="Checkmark" descr="Checkmark"/>
            <p:cNvPicPr>
              <a:picLocks noChangeAspect="1"/>
            </p:cNvPicPr>
            <p:nvPr/>
          </p:nvPicPr>
          <p:blipFill>
            <a:blip r:embed="rId4"/>
            <a:stretch>
              <a:fillRect/>
            </a:stretch>
          </p:blipFill>
          <p:spPr>
            <a:xfrm>
              <a:off x="889242" y="15806"/>
              <a:ext cx="129934" cy="122937"/>
            </a:xfrm>
            <a:prstGeom prst="rect">
              <a:avLst/>
            </a:prstGeom>
            <a:ln w="12700" cap="flat">
              <a:noFill/>
              <a:miter lim="400000"/>
            </a:ln>
            <a:effectLst/>
          </p:spPr>
        </p:pic>
        <p:pic>
          <p:nvPicPr>
            <p:cNvPr id="1097" name="Checkmark" descr="Checkmark"/>
            <p:cNvPicPr>
              <a:picLocks noChangeAspect="1"/>
            </p:cNvPicPr>
            <p:nvPr/>
          </p:nvPicPr>
          <p:blipFill>
            <a:blip r:embed="rId4"/>
            <a:stretch>
              <a:fillRect/>
            </a:stretch>
          </p:blipFill>
          <p:spPr>
            <a:xfrm>
              <a:off x="1251192" y="187123"/>
              <a:ext cx="129934" cy="122936"/>
            </a:xfrm>
            <a:prstGeom prst="rect">
              <a:avLst/>
            </a:prstGeom>
            <a:ln w="12700" cap="flat">
              <a:noFill/>
              <a:miter lim="400000"/>
            </a:ln>
            <a:effectLst/>
          </p:spPr>
        </p:pic>
      </p:grpSp>
      <p:grpSp>
        <p:nvGrpSpPr>
          <p:cNvPr id="1102" name="Group"/>
          <p:cNvGrpSpPr/>
          <p:nvPr/>
        </p:nvGrpSpPr>
        <p:grpSpPr>
          <a:xfrm>
            <a:off x="3136899" y="4906962"/>
            <a:ext cx="1473201" cy="415926"/>
            <a:chOff x="0" y="0"/>
            <a:chExt cx="1473199" cy="415925"/>
          </a:xfrm>
        </p:grpSpPr>
        <p:pic>
          <p:nvPicPr>
            <p:cNvPr id="1099" name="Checkmark" descr="Checkmark"/>
            <p:cNvPicPr>
              <a:picLocks noChangeAspect="1"/>
            </p:cNvPicPr>
            <p:nvPr/>
          </p:nvPicPr>
          <p:blipFill>
            <a:blip r:embed="rId4"/>
            <a:stretch>
              <a:fillRect/>
            </a:stretch>
          </p:blipFill>
          <p:spPr>
            <a:xfrm>
              <a:off x="-1" y="-1"/>
              <a:ext cx="129956" cy="122565"/>
            </a:xfrm>
            <a:prstGeom prst="rect">
              <a:avLst/>
            </a:prstGeom>
            <a:ln w="12700" cap="flat">
              <a:noFill/>
              <a:miter lim="400000"/>
            </a:ln>
            <a:effectLst/>
          </p:spPr>
        </p:pic>
        <p:pic>
          <p:nvPicPr>
            <p:cNvPr id="1100" name="Checkmark" descr="Checkmark"/>
            <p:cNvPicPr>
              <a:picLocks noChangeAspect="1"/>
            </p:cNvPicPr>
            <p:nvPr/>
          </p:nvPicPr>
          <p:blipFill>
            <a:blip r:embed="rId4"/>
            <a:stretch>
              <a:fillRect/>
            </a:stretch>
          </p:blipFill>
          <p:spPr>
            <a:xfrm>
              <a:off x="1343245" y="9488"/>
              <a:ext cx="129955" cy="122565"/>
            </a:xfrm>
            <a:prstGeom prst="rect">
              <a:avLst/>
            </a:prstGeom>
            <a:ln w="12700" cap="flat">
              <a:noFill/>
              <a:miter lim="400000"/>
            </a:ln>
            <a:effectLst/>
          </p:spPr>
        </p:pic>
        <p:pic>
          <p:nvPicPr>
            <p:cNvPr id="1101" name="Checkmark" descr="Checkmark"/>
            <p:cNvPicPr>
              <a:picLocks noChangeAspect="1"/>
            </p:cNvPicPr>
            <p:nvPr/>
          </p:nvPicPr>
          <p:blipFill>
            <a:blip r:embed="rId4"/>
            <a:stretch>
              <a:fillRect/>
            </a:stretch>
          </p:blipFill>
          <p:spPr>
            <a:xfrm>
              <a:off x="1324192" y="293361"/>
              <a:ext cx="129955" cy="122564"/>
            </a:xfrm>
            <a:prstGeom prst="rect">
              <a:avLst/>
            </a:prstGeom>
            <a:ln w="12700" cap="flat">
              <a:noFill/>
              <a:miter lim="400000"/>
            </a:ln>
            <a:effectLst/>
          </p:spPr>
        </p:pic>
      </p:grpSp>
      <p:sp>
        <p:nvSpPr>
          <p:cNvPr id="1103" name="45"/>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49</a:t>
            </a:fld>
            <a:endParaRPr lang="en-US" dirty="0"/>
          </a:p>
        </p:txBody>
      </p:sp>
    </p:spTree>
    <p:extLst>
      <p:ext uri="{BB962C8B-B14F-4D97-AF65-F5344CB8AC3E}">
        <p14:creationId xmlns:p14="http://schemas.microsoft.com/office/powerpoint/2010/main" val="234003851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Who and What is a  Non-Lien Holding State?"/>
          <p:cNvSpPr txBox="1">
            <a:spLocks noGrp="1"/>
          </p:cNvSpPr>
          <p:nvPr>
            <p:ph type="title" idx="4294967295"/>
          </p:nvPr>
        </p:nvSpPr>
        <p:spPr>
          <a:xfrm>
            <a:off x="228600" y="338137"/>
            <a:ext cx="8686800" cy="1252538"/>
          </a:xfrm>
          <a:prstGeom prst="rect">
            <a:avLst/>
          </a:prstGeom>
        </p:spPr>
        <p:txBody>
          <a:bodyPr>
            <a:normAutofit/>
          </a:bodyPr>
          <a:lstStyle/>
          <a:p>
            <a:pPr>
              <a:defRPr sz="3600" b="1">
                <a:solidFill>
                  <a:srgbClr val="000000"/>
                </a:solidFill>
              </a:defRPr>
            </a:pPr>
            <a:r>
              <a:rPr dirty="0"/>
              <a:t>Who and What is a</a:t>
            </a:r>
            <a:br>
              <a:rPr dirty="0"/>
            </a:br>
            <a:r>
              <a:rPr dirty="0"/>
              <a:t> Non-Lien Holding State?</a:t>
            </a:r>
          </a:p>
        </p:txBody>
      </p:sp>
      <p:sp>
        <p:nvSpPr>
          <p:cNvPr id="169" name="Several States mail Titles directly to owners, even though a Title may list a lien holder."/>
          <p:cNvSpPr txBox="1"/>
          <p:nvPr/>
        </p:nvSpPr>
        <p:spPr>
          <a:xfrm>
            <a:off x="1143000" y="1905000"/>
            <a:ext cx="7010400"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400"/>
              </a:spcBef>
              <a:defRPr>
                <a:solidFill>
                  <a:srgbClr val="002060"/>
                </a:solidFill>
                <a:latin typeface="+mn-lt"/>
                <a:ea typeface="+mn-ea"/>
                <a:cs typeface="+mn-cs"/>
                <a:sym typeface="Times New Roman"/>
              </a:defRPr>
            </a:lvl1pPr>
          </a:lstStyle>
          <a:p>
            <a:r>
              <a:rPr dirty="0"/>
              <a:t>Several States mail Titles </a:t>
            </a:r>
            <a:r>
              <a:rPr dirty="0">
                <a:solidFill>
                  <a:srgbClr val="FF0000"/>
                </a:solidFill>
                <a:effectLst>
                  <a:outerShdw blurRad="38100" dist="38100" dir="2700000" algn="tl">
                    <a:srgbClr val="000000">
                      <a:alpha val="43137"/>
                    </a:srgbClr>
                  </a:outerShdw>
                </a:effectLst>
              </a:rPr>
              <a:t>directly to owners</a:t>
            </a:r>
            <a:r>
              <a:rPr dirty="0"/>
              <a:t>, even though a Title may list a lien holder.</a:t>
            </a:r>
          </a:p>
        </p:txBody>
      </p:sp>
      <p:sp>
        <p:nvSpPr>
          <p:cNvPr id="170" name="Minnesota"/>
          <p:cNvSpPr txBox="1"/>
          <p:nvPr/>
        </p:nvSpPr>
        <p:spPr>
          <a:xfrm>
            <a:off x="1524000" y="5672137"/>
            <a:ext cx="1676400" cy="46166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Minnesota</a:t>
            </a:r>
          </a:p>
        </p:txBody>
      </p:sp>
      <p:sp>
        <p:nvSpPr>
          <p:cNvPr id="171" name="Kentucky"/>
          <p:cNvSpPr txBox="1"/>
          <p:nvPr/>
        </p:nvSpPr>
        <p:spPr>
          <a:xfrm>
            <a:off x="1524000" y="3479800"/>
            <a:ext cx="16764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Kentucky</a:t>
            </a:r>
          </a:p>
        </p:txBody>
      </p:sp>
      <p:sp>
        <p:nvSpPr>
          <p:cNvPr id="172" name="Montana"/>
          <p:cNvSpPr txBox="1"/>
          <p:nvPr/>
        </p:nvSpPr>
        <p:spPr>
          <a:xfrm>
            <a:off x="5715000" y="3367087"/>
            <a:ext cx="1447800"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Montana</a:t>
            </a:r>
          </a:p>
        </p:txBody>
      </p:sp>
      <p:sp>
        <p:nvSpPr>
          <p:cNvPr id="173" name="Maine (From 1/1/91 to 10/1/96)"/>
          <p:cNvSpPr txBox="1"/>
          <p:nvPr/>
        </p:nvSpPr>
        <p:spPr>
          <a:xfrm>
            <a:off x="1524000" y="4025900"/>
            <a:ext cx="4114800" cy="46166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a:latin typeface="+mn-lt"/>
                <a:ea typeface="+mn-ea"/>
                <a:cs typeface="+mn-cs"/>
                <a:sym typeface="Times New Roman"/>
              </a:defRPr>
            </a:pPr>
            <a:r>
              <a:rPr dirty="0"/>
              <a:t>Maine </a:t>
            </a:r>
            <a:r>
              <a:rPr sz="1600" dirty="0">
                <a:solidFill>
                  <a:srgbClr val="FF0000"/>
                </a:solidFill>
                <a:effectLst>
                  <a:outerShdw blurRad="38100" dist="38100" dir="2700000" algn="tl">
                    <a:srgbClr val="000000">
                      <a:alpha val="43137"/>
                    </a:srgbClr>
                  </a:outerShdw>
                </a:effectLst>
              </a:rPr>
              <a:t>(From 1/1/91 to 10/1/96)</a:t>
            </a:r>
          </a:p>
        </p:txBody>
      </p:sp>
      <p:sp>
        <p:nvSpPr>
          <p:cNvPr id="174" name="New York"/>
          <p:cNvSpPr txBox="1"/>
          <p:nvPr/>
        </p:nvSpPr>
        <p:spPr>
          <a:xfrm>
            <a:off x="5715000" y="3897312"/>
            <a:ext cx="1600200"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New York</a:t>
            </a:r>
          </a:p>
        </p:txBody>
      </p:sp>
      <p:sp>
        <p:nvSpPr>
          <p:cNvPr id="175" name="Maryland"/>
          <p:cNvSpPr txBox="1"/>
          <p:nvPr/>
        </p:nvSpPr>
        <p:spPr>
          <a:xfrm>
            <a:off x="1524000" y="4572000"/>
            <a:ext cx="19812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Maryland</a:t>
            </a:r>
          </a:p>
        </p:txBody>
      </p:sp>
      <p:sp>
        <p:nvSpPr>
          <p:cNvPr id="176" name="Oklahoma"/>
          <p:cNvSpPr txBox="1"/>
          <p:nvPr/>
        </p:nvSpPr>
        <p:spPr>
          <a:xfrm>
            <a:off x="5715000" y="4443412"/>
            <a:ext cx="1752600"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Oklahoma</a:t>
            </a:r>
          </a:p>
        </p:txBody>
      </p:sp>
      <p:sp>
        <p:nvSpPr>
          <p:cNvPr id="177" name="Michigan"/>
          <p:cNvSpPr txBox="1"/>
          <p:nvPr/>
        </p:nvSpPr>
        <p:spPr>
          <a:xfrm>
            <a:off x="1524000" y="5118100"/>
            <a:ext cx="16002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Michigan</a:t>
            </a:r>
          </a:p>
        </p:txBody>
      </p:sp>
      <p:sp>
        <p:nvSpPr>
          <p:cNvPr id="178" name="Kansas"/>
          <p:cNvSpPr txBox="1"/>
          <p:nvPr/>
        </p:nvSpPr>
        <p:spPr>
          <a:xfrm>
            <a:off x="1536700" y="2921000"/>
            <a:ext cx="13716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Kansas</a:t>
            </a:r>
          </a:p>
        </p:txBody>
      </p:sp>
      <p:sp>
        <p:nvSpPr>
          <p:cNvPr id="179" name="Missouri"/>
          <p:cNvSpPr txBox="1"/>
          <p:nvPr/>
        </p:nvSpPr>
        <p:spPr>
          <a:xfrm>
            <a:off x="5715000" y="2900362"/>
            <a:ext cx="1524000"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Missouri</a:t>
            </a:r>
          </a:p>
        </p:txBody>
      </p:sp>
      <p:sp>
        <p:nvSpPr>
          <p:cNvPr id="180" name="South Dakota"/>
          <p:cNvSpPr txBox="1"/>
          <p:nvPr/>
        </p:nvSpPr>
        <p:spPr>
          <a:xfrm>
            <a:off x="5715000" y="5029200"/>
            <a:ext cx="2257425"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South Dakota</a:t>
            </a:r>
          </a:p>
        </p:txBody>
      </p:sp>
      <p:sp>
        <p:nvSpPr>
          <p:cNvPr id="181" name="10"/>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5</a:t>
            </a:fld>
            <a:endParaRPr lang="en-US" dirty="0"/>
          </a:p>
        </p:txBody>
      </p:sp>
    </p:spTree>
    <p:extLst>
      <p:ext uri="{BB962C8B-B14F-4D97-AF65-F5344CB8AC3E}">
        <p14:creationId xmlns:p14="http://schemas.microsoft.com/office/powerpoint/2010/main" val="16795544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1000" fill="hold"/>
                                        <p:tgtEl>
                                          <p:spTgt spid="169"/>
                                        </p:tgtEl>
                                        <p:attrNameLst>
                                          <p:attrName>ppt_x</p:attrName>
                                        </p:attrNameLst>
                                      </p:cBhvr>
                                      <p:tavLst>
                                        <p:tav tm="0">
                                          <p:val>
                                            <p:strVal val="#ppt_x"/>
                                          </p:val>
                                        </p:tav>
                                        <p:tav tm="100000">
                                          <p:val>
                                            <p:strVal val="#ppt_x"/>
                                          </p:val>
                                        </p:tav>
                                      </p:tavLst>
                                    </p:anim>
                                    <p:anim calcmode="lin" valueType="num">
                                      <p:cBhvr additive="base">
                                        <p:cTn id="8" dur="1000" fill="hold"/>
                                        <p:tgtEl>
                                          <p:spTgt spid="1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8"/>
                                        </p:tgtEl>
                                        <p:attrNameLst>
                                          <p:attrName>style.visibility</p:attrName>
                                        </p:attrNameLst>
                                      </p:cBhvr>
                                      <p:to>
                                        <p:strVal val="visible"/>
                                      </p:to>
                                    </p:set>
                                    <p:anim calcmode="lin" valueType="num">
                                      <p:cBhvr additive="base">
                                        <p:cTn id="13" dur="500" fill="hold"/>
                                        <p:tgtEl>
                                          <p:spTgt spid="178"/>
                                        </p:tgtEl>
                                        <p:attrNameLst>
                                          <p:attrName>ppt_x</p:attrName>
                                        </p:attrNameLst>
                                      </p:cBhvr>
                                      <p:tavLst>
                                        <p:tav tm="0">
                                          <p:val>
                                            <p:strVal val="#ppt_x"/>
                                          </p:val>
                                        </p:tav>
                                        <p:tav tm="100000">
                                          <p:val>
                                            <p:strVal val="#ppt_x"/>
                                          </p:val>
                                        </p:tav>
                                      </p:tavLst>
                                    </p:anim>
                                    <p:anim calcmode="lin" valueType="num">
                                      <p:cBhvr additive="base">
                                        <p:cTn id="14" dur="500" fill="hold"/>
                                        <p:tgtEl>
                                          <p:spTgt spid="17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250"/>
                                  </p:stCondLst>
                                  <p:childTnLst>
                                    <p:set>
                                      <p:cBhvr>
                                        <p:cTn id="17" dur="1" fill="hold">
                                          <p:stCondLst>
                                            <p:cond delay="0"/>
                                          </p:stCondLst>
                                        </p:cTn>
                                        <p:tgtEl>
                                          <p:spTgt spid="171"/>
                                        </p:tgtEl>
                                        <p:attrNameLst>
                                          <p:attrName>style.visibility</p:attrName>
                                        </p:attrNameLst>
                                      </p:cBhvr>
                                      <p:to>
                                        <p:strVal val="visible"/>
                                      </p:to>
                                    </p:set>
                                    <p:animEffect transition="in" filter="fade">
                                      <p:cBhvr>
                                        <p:cTn id="18" dur="500"/>
                                        <p:tgtEl>
                                          <p:spTgt spid="171"/>
                                        </p:tgtEl>
                                      </p:cBhvr>
                                    </p:animEffect>
                                    <p:anim calcmode="lin" valueType="num">
                                      <p:cBhvr>
                                        <p:cTn id="19" dur="500" fill="hold"/>
                                        <p:tgtEl>
                                          <p:spTgt spid="171"/>
                                        </p:tgtEl>
                                        <p:attrNameLst>
                                          <p:attrName>ppt_x</p:attrName>
                                        </p:attrNameLst>
                                      </p:cBhvr>
                                      <p:tavLst>
                                        <p:tav tm="0">
                                          <p:val>
                                            <p:strVal val="#ppt_x"/>
                                          </p:val>
                                        </p:tav>
                                        <p:tav tm="100000">
                                          <p:val>
                                            <p:strVal val="#ppt_x"/>
                                          </p:val>
                                        </p:tav>
                                      </p:tavLst>
                                    </p:anim>
                                    <p:anim calcmode="lin" valueType="num">
                                      <p:cBhvr>
                                        <p:cTn id="20" dur="500" fill="hold"/>
                                        <p:tgtEl>
                                          <p:spTgt spid="171"/>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21" presetClass="entr" presetSubtype="1" fill="hold" grpId="0" nodeType="afterEffect">
                                  <p:stCondLst>
                                    <p:cond delay="250"/>
                                  </p:stCondLst>
                                  <p:childTnLst>
                                    <p:set>
                                      <p:cBhvr>
                                        <p:cTn id="23" dur="1" fill="hold">
                                          <p:stCondLst>
                                            <p:cond delay="0"/>
                                          </p:stCondLst>
                                        </p:cTn>
                                        <p:tgtEl>
                                          <p:spTgt spid="173"/>
                                        </p:tgtEl>
                                        <p:attrNameLst>
                                          <p:attrName>style.visibility</p:attrName>
                                        </p:attrNameLst>
                                      </p:cBhvr>
                                      <p:to>
                                        <p:strVal val="visible"/>
                                      </p:to>
                                    </p:set>
                                    <p:animEffect transition="in" filter="wheel(1)">
                                      <p:cBhvr>
                                        <p:cTn id="24" dur="500"/>
                                        <p:tgtEl>
                                          <p:spTgt spid="173"/>
                                        </p:tgtEl>
                                      </p:cBhvr>
                                    </p:animEffect>
                                  </p:childTnLst>
                                </p:cTn>
                              </p:par>
                            </p:childTnLst>
                          </p:cTn>
                        </p:par>
                        <p:par>
                          <p:cTn id="25" fill="hold">
                            <p:stCondLst>
                              <p:cond delay="2000"/>
                            </p:stCondLst>
                            <p:childTnLst>
                              <p:par>
                                <p:cTn id="26" presetID="14" presetClass="entr" presetSubtype="10" fill="hold" grpId="0" nodeType="afterEffect">
                                  <p:stCondLst>
                                    <p:cond delay="250"/>
                                  </p:stCondLst>
                                  <p:childTnLst>
                                    <p:set>
                                      <p:cBhvr>
                                        <p:cTn id="27" dur="1" fill="hold">
                                          <p:stCondLst>
                                            <p:cond delay="0"/>
                                          </p:stCondLst>
                                        </p:cTn>
                                        <p:tgtEl>
                                          <p:spTgt spid="175"/>
                                        </p:tgtEl>
                                        <p:attrNameLst>
                                          <p:attrName>style.visibility</p:attrName>
                                        </p:attrNameLst>
                                      </p:cBhvr>
                                      <p:to>
                                        <p:strVal val="visible"/>
                                      </p:to>
                                    </p:set>
                                    <p:animEffect transition="in" filter="randombar(horizontal)">
                                      <p:cBhvr>
                                        <p:cTn id="28" dur="500"/>
                                        <p:tgtEl>
                                          <p:spTgt spid="175"/>
                                        </p:tgtEl>
                                      </p:cBhvr>
                                    </p:animEffect>
                                  </p:childTnLst>
                                </p:cTn>
                              </p:par>
                            </p:childTnLst>
                          </p:cTn>
                        </p:par>
                        <p:par>
                          <p:cTn id="29" fill="hold">
                            <p:stCondLst>
                              <p:cond delay="2750"/>
                            </p:stCondLst>
                            <p:childTnLst>
                              <p:par>
                                <p:cTn id="30" presetID="45" presetClass="entr" presetSubtype="0" fill="hold" grpId="0" nodeType="afterEffect">
                                  <p:stCondLst>
                                    <p:cond delay="250"/>
                                  </p:stCondLst>
                                  <p:childTnLst>
                                    <p:set>
                                      <p:cBhvr>
                                        <p:cTn id="31" dur="1" fill="hold">
                                          <p:stCondLst>
                                            <p:cond delay="0"/>
                                          </p:stCondLst>
                                        </p:cTn>
                                        <p:tgtEl>
                                          <p:spTgt spid="177"/>
                                        </p:tgtEl>
                                        <p:attrNameLst>
                                          <p:attrName>style.visibility</p:attrName>
                                        </p:attrNameLst>
                                      </p:cBhvr>
                                      <p:to>
                                        <p:strVal val="visible"/>
                                      </p:to>
                                    </p:set>
                                    <p:animEffect transition="in" filter="fade">
                                      <p:cBhvr>
                                        <p:cTn id="32" dur="500"/>
                                        <p:tgtEl>
                                          <p:spTgt spid="177"/>
                                        </p:tgtEl>
                                      </p:cBhvr>
                                    </p:animEffect>
                                    <p:anim calcmode="lin" valueType="num">
                                      <p:cBhvr>
                                        <p:cTn id="33" dur="500" fill="hold"/>
                                        <p:tgtEl>
                                          <p:spTgt spid="177"/>
                                        </p:tgtEl>
                                        <p:attrNameLst>
                                          <p:attrName>ppt_w</p:attrName>
                                        </p:attrNameLst>
                                      </p:cBhvr>
                                      <p:tavLst>
                                        <p:tav tm="0" fmla="#ppt_w*sin(2.5*pi*$)">
                                          <p:val>
                                            <p:fltVal val="0"/>
                                          </p:val>
                                        </p:tav>
                                        <p:tav tm="100000">
                                          <p:val>
                                            <p:fltVal val="1"/>
                                          </p:val>
                                        </p:tav>
                                      </p:tavLst>
                                    </p:anim>
                                    <p:anim calcmode="lin" valueType="num">
                                      <p:cBhvr>
                                        <p:cTn id="34" dur="500" fill="hold"/>
                                        <p:tgtEl>
                                          <p:spTgt spid="177"/>
                                        </p:tgtEl>
                                        <p:attrNameLst>
                                          <p:attrName>ppt_h</p:attrName>
                                        </p:attrNameLst>
                                      </p:cBhvr>
                                      <p:tavLst>
                                        <p:tav tm="0">
                                          <p:val>
                                            <p:strVal val="#ppt_h"/>
                                          </p:val>
                                        </p:tav>
                                        <p:tav tm="100000">
                                          <p:val>
                                            <p:strVal val="#ppt_h"/>
                                          </p:val>
                                        </p:tav>
                                      </p:tavLst>
                                    </p:anim>
                                  </p:childTnLst>
                                </p:cTn>
                              </p:par>
                            </p:childTnLst>
                          </p:cTn>
                        </p:par>
                        <p:par>
                          <p:cTn id="35" fill="hold">
                            <p:stCondLst>
                              <p:cond delay="3500"/>
                            </p:stCondLst>
                            <p:childTnLst>
                              <p:par>
                                <p:cTn id="36" presetID="53" presetClass="entr" presetSubtype="16" fill="hold" grpId="0" nodeType="afterEffect">
                                  <p:stCondLst>
                                    <p:cond delay="250"/>
                                  </p:stCondLst>
                                  <p:childTnLst>
                                    <p:set>
                                      <p:cBhvr>
                                        <p:cTn id="37" dur="1" fill="hold">
                                          <p:stCondLst>
                                            <p:cond delay="0"/>
                                          </p:stCondLst>
                                        </p:cTn>
                                        <p:tgtEl>
                                          <p:spTgt spid="170"/>
                                        </p:tgtEl>
                                        <p:attrNameLst>
                                          <p:attrName>style.visibility</p:attrName>
                                        </p:attrNameLst>
                                      </p:cBhvr>
                                      <p:to>
                                        <p:strVal val="visible"/>
                                      </p:to>
                                    </p:set>
                                    <p:anim calcmode="lin" valueType="num">
                                      <p:cBhvr>
                                        <p:cTn id="38" dur="500" fill="hold"/>
                                        <p:tgtEl>
                                          <p:spTgt spid="170"/>
                                        </p:tgtEl>
                                        <p:attrNameLst>
                                          <p:attrName>ppt_w</p:attrName>
                                        </p:attrNameLst>
                                      </p:cBhvr>
                                      <p:tavLst>
                                        <p:tav tm="0">
                                          <p:val>
                                            <p:fltVal val="0"/>
                                          </p:val>
                                        </p:tav>
                                        <p:tav tm="100000">
                                          <p:val>
                                            <p:strVal val="#ppt_w"/>
                                          </p:val>
                                        </p:tav>
                                      </p:tavLst>
                                    </p:anim>
                                    <p:anim calcmode="lin" valueType="num">
                                      <p:cBhvr>
                                        <p:cTn id="39" dur="500" fill="hold"/>
                                        <p:tgtEl>
                                          <p:spTgt spid="170"/>
                                        </p:tgtEl>
                                        <p:attrNameLst>
                                          <p:attrName>ppt_h</p:attrName>
                                        </p:attrNameLst>
                                      </p:cBhvr>
                                      <p:tavLst>
                                        <p:tav tm="0">
                                          <p:val>
                                            <p:fltVal val="0"/>
                                          </p:val>
                                        </p:tav>
                                        <p:tav tm="100000">
                                          <p:val>
                                            <p:strVal val="#ppt_h"/>
                                          </p:val>
                                        </p:tav>
                                      </p:tavLst>
                                    </p:anim>
                                    <p:animEffect transition="in" filter="fade">
                                      <p:cBhvr>
                                        <p:cTn id="40" dur="500"/>
                                        <p:tgtEl>
                                          <p:spTgt spid="170"/>
                                        </p:tgtEl>
                                      </p:cBhvr>
                                    </p:animEffect>
                                  </p:childTnLst>
                                </p:cTn>
                              </p:par>
                            </p:childTnLst>
                          </p:cTn>
                        </p:par>
                        <p:par>
                          <p:cTn id="41" fill="hold">
                            <p:stCondLst>
                              <p:cond delay="4250"/>
                            </p:stCondLst>
                            <p:childTnLst>
                              <p:par>
                                <p:cTn id="42" presetID="22" presetClass="entr" presetSubtype="4" fill="hold" grpId="0" nodeType="afterEffect">
                                  <p:stCondLst>
                                    <p:cond delay="250"/>
                                  </p:stCondLst>
                                  <p:childTnLst>
                                    <p:set>
                                      <p:cBhvr>
                                        <p:cTn id="43" dur="1" fill="hold">
                                          <p:stCondLst>
                                            <p:cond delay="0"/>
                                          </p:stCondLst>
                                        </p:cTn>
                                        <p:tgtEl>
                                          <p:spTgt spid="179"/>
                                        </p:tgtEl>
                                        <p:attrNameLst>
                                          <p:attrName>style.visibility</p:attrName>
                                        </p:attrNameLst>
                                      </p:cBhvr>
                                      <p:to>
                                        <p:strVal val="visible"/>
                                      </p:to>
                                    </p:set>
                                    <p:animEffect transition="in" filter="wipe(down)">
                                      <p:cBhvr>
                                        <p:cTn id="44" dur="500"/>
                                        <p:tgtEl>
                                          <p:spTgt spid="179"/>
                                        </p:tgtEl>
                                      </p:cBhvr>
                                    </p:animEffect>
                                  </p:childTnLst>
                                </p:cTn>
                              </p:par>
                            </p:childTnLst>
                          </p:cTn>
                        </p:par>
                        <p:par>
                          <p:cTn id="45" fill="hold">
                            <p:stCondLst>
                              <p:cond delay="5000"/>
                            </p:stCondLst>
                            <p:childTnLst>
                              <p:par>
                                <p:cTn id="46" presetID="31" presetClass="entr" presetSubtype="0" fill="hold" grpId="0" nodeType="afterEffect">
                                  <p:stCondLst>
                                    <p:cond delay="250"/>
                                  </p:stCondLst>
                                  <p:childTnLst>
                                    <p:set>
                                      <p:cBhvr>
                                        <p:cTn id="47" dur="1" fill="hold">
                                          <p:stCondLst>
                                            <p:cond delay="0"/>
                                          </p:stCondLst>
                                        </p:cTn>
                                        <p:tgtEl>
                                          <p:spTgt spid="172"/>
                                        </p:tgtEl>
                                        <p:attrNameLst>
                                          <p:attrName>style.visibility</p:attrName>
                                        </p:attrNameLst>
                                      </p:cBhvr>
                                      <p:to>
                                        <p:strVal val="visible"/>
                                      </p:to>
                                    </p:set>
                                    <p:anim calcmode="lin" valueType="num">
                                      <p:cBhvr>
                                        <p:cTn id="48" dur="500" fill="hold"/>
                                        <p:tgtEl>
                                          <p:spTgt spid="172"/>
                                        </p:tgtEl>
                                        <p:attrNameLst>
                                          <p:attrName>ppt_w</p:attrName>
                                        </p:attrNameLst>
                                      </p:cBhvr>
                                      <p:tavLst>
                                        <p:tav tm="0">
                                          <p:val>
                                            <p:fltVal val="0"/>
                                          </p:val>
                                        </p:tav>
                                        <p:tav tm="100000">
                                          <p:val>
                                            <p:strVal val="#ppt_w"/>
                                          </p:val>
                                        </p:tav>
                                      </p:tavLst>
                                    </p:anim>
                                    <p:anim calcmode="lin" valueType="num">
                                      <p:cBhvr>
                                        <p:cTn id="49" dur="500" fill="hold"/>
                                        <p:tgtEl>
                                          <p:spTgt spid="172"/>
                                        </p:tgtEl>
                                        <p:attrNameLst>
                                          <p:attrName>ppt_h</p:attrName>
                                        </p:attrNameLst>
                                      </p:cBhvr>
                                      <p:tavLst>
                                        <p:tav tm="0">
                                          <p:val>
                                            <p:fltVal val="0"/>
                                          </p:val>
                                        </p:tav>
                                        <p:tav tm="100000">
                                          <p:val>
                                            <p:strVal val="#ppt_h"/>
                                          </p:val>
                                        </p:tav>
                                      </p:tavLst>
                                    </p:anim>
                                    <p:anim calcmode="lin" valueType="num">
                                      <p:cBhvr>
                                        <p:cTn id="50" dur="500" fill="hold"/>
                                        <p:tgtEl>
                                          <p:spTgt spid="172"/>
                                        </p:tgtEl>
                                        <p:attrNameLst>
                                          <p:attrName>style.rotation</p:attrName>
                                        </p:attrNameLst>
                                      </p:cBhvr>
                                      <p:tavLst>
                                        <p:tav tm="0">
                                          <p:val>
                                            <p:fltVal val="90"/>
                                          </p:val>
                                        </p:tav>
                                        <p:tav tm="100000">
                                          <p:val>
                                            <p:fltVal val="0"/>
                                          </p:val>
                                        </p:tav>
                                      </p:tavLst>
                                    </p:anim>
                                    <p:animEffect transition="in" filter="fade">
                                      <p:cBhvr>
                                        <p:cTn id="51" dur="500"/>
                                        <p:tgtEl>
                                          <p:spTgt spid="172"/>
                                        </p:tgtEl>
                                      </p:cBhvr>
                                    </p:animEffect>
                                  </p:childTnLst>
                                </p:cTn>
                              </p:par>
                            </p:childTnLst>
                          </p:cTn>
                        </p:par>
                        <p:par>
                          <p:cTn id="52" fill="hold">
                            <p:stCondLst>
                              <p:cond delay="5750"/>
                            </p:stCondLst>
                            <p:childTnLst>
                              <p:par>
                                <p:cTn id="53" presetID="26" presetClass="entr" presetSubtype="0" fill="hold" grpId="0" nodeType="afterEffect">
                                  <p:stCondLst>
                                    <p:cond delay="250"/>
                                  </p:stCondLst>
                                  <p:childTnLst>
                                    <p:set>
                                      <p:cBhvr>
                                        <p:cTn id="54" dur="1" fill="hold">
                                          <p:stCondLst>
                                            <p:cond delay="0"/>
                                          </p:stCondLst>
                                        </p:cTn>
                                        <p:tgtEl>
                                          <p:spTgt spid="174"/>
                                        </p:tgtEl>
                                        <p:attrNameLst>
                                          <p:attrName>style.visibility</p:attrName>
                                        </p:attrNameLst>
                                      </p:cBhvr>
                                      <p:to>
                                        <p:strVal val="visible"/>
                                      </p:to>
                                    </p:set>
                                    <p:animEffect transition="in" filter="wipe(down)">
                                      <p:cBhvr>
                                        <p:cTn id="55" dur="145">
                                          <p:stCondLst>
                                            <p:cond delay="0"/>
                                          </p:stCondLst>
                                        </p:cTn>
                                        <p:tgtEl>
                                          <p:spTgt spid="174"/>
                                        </p:tgtEl>
                                      </p:cBhvr>
                                    </p:animEffect>
                                    <p:anim calcmode="lin" valueType="num">
                                      <p:cBhvr>
                                        <p:cTn id="56" dur="456" tmFilter="0,0; 0.14,0.36; 0.43,0.73; 0.71,0.91; 1.0,1.0">
                                          <p:stCondLst>
                                            <p:cond delay="0"/>
                                          </p:stCondLst>
                                        </p:cTn>
                                        <p:tgtEl>
                                          <p:spTgt spid="174"/>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174"/>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174"/>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174"/>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174"/>
                                        </p:tgtEl>
                                        <p:attrNameLst>
                                          <p:attrName>ppt_y</p:attrName>
                                        </p:attrNameLst>
                                      </p:cBhvr>
                                      <p:tavLst>
                                        <p:tav tm="0" fmla="#ppt_y-sin(pi*$)/81">
                                          <p:val>
                                            <p:fltVal val="0"/>
                                          </p:val>
                                        </p:tav>
                                        <p:tav tm="100000">
                                          <p:val>
                                            <p:fltVal val="1"/>
                                          </p:val>
                                        </p:tav>
                                      </p:tavLst>
                                    </p:anim>
                                    <p:animScale>
                                      <p:cBhvr>
                                        <p:cTn id="61" dur="7">
                                          <p:stCondLst>
                                            <p:cond delay="162"/>
                                          </p:stCondLst>
                                        </p:cTn>
                                        <p:tgtEl>
                                          <p:spTgt spid="174"/>
                                        </p:tgtEl>
                                      </p:cBhvr>
                                      <p:to x="100000" y="60000"/>
                                    </p:animScale>
                                    <p:animScale>
                                      <p:cBhvr>
                                        <p:cTn id="62" dur="41" decel="50000">
                                          <p:stCondLst>
                                            <p:cond delay="169"/>
                                          </p:stCondLst>
                                        </p:cTn>
                                        <p:tgtEl>
                                          <p:spTgt spid="174"/>
                                        </p:tgtEl>
                                      </p:cBhvr>
                                      <p:to x="100000" y="100000"/>
                                    </p:animScale>
                                    <p:animScale>
                                      <p:cBhvr>
                                        <p:cTn id="63" dur="7">
                                          <p:stCondLst>
                                            <p:cond delay="328"/>
                                          </p:stCondLst>
                                        </p:cTn>
                                        <p:tgtEl>
                                          <p:spTgt spid="174"/>
                                        </p:tgtEl>
                                      </p:cBhvr>
                                      <p:to x="100000" y="80000"/>
                                    </p:animScale>
                                    <p:animScale>
                                      <p:cBhvr>
                                        <p:cTn id="64" dur="41" decel="50000">
                                          <p:stCondLst>
                                            <p:cond delay="335"/>
                                          </p:stCondLst>
                                        </p:cTn>
                                        <p:tgtEl>
                                          <p:spTgt spid="174"/>
                                        </p:tgtEl>
                                      </p:cBhvr>
                                      <p:to x="100000" y="100000"/>
                                    </p:animScale>
                                    <p:animScale>
                                      <p:cBhvr>
                                        <p:cTn id="65" dur="7">
                                          <p:stCondLst>
                                            <p:cond delay="410"/>
                                          </p:stCondLst>
                                        </p:cTn>
                                        <p:tgtEl>
                                          <p:spTgt spid="174"/>
                                        </p:tgtEl>
                                      </p:cBhvr>
                                      <p:to x="100000" y="90000"/>
                                    </p:animScale>
                                    <p:animScale>
                                      <p:cBhvr>
                                        <p:cTn id="66" dur="41" decel="50000">
                                          <p:stCondLst>
                                            <p:cond delay="417"/>
                                          </p:stCondLst>
                                        </p:cTn>
                                        <p:tgtEl>
                                          <p:spTgt spid="174"/>
                                        </p:tgtEl>
                                      </p:cBhvr>
                                      <p:to x="100000" y="100000"/>
                                    </p:animScale>
                                    <p:animScale>
                                      <p:cBhvr>
                                        <p:cTn id="67" dur="7">
                                          <p:stCondLst>
                                            <p:cond delay="452"/>
                                          </p:stCondLst>
                                        </p:cTn>
                                        <p:tgtEl>
                                          <p:spTgt spid="174"/>
                                        </p:tgtEl>
                                      </p:cBhvr>
                                      <p:to x="100000" y="95000"/>
                                    </p:animScale>
                                    <p:animScale>
                                      <p:cBhvr>
                                        <p:cTn id="68" dur="41" decel="50000">
                                          <p:stCondLst>
                                            <p:cond delay="459"/>
                                          </p:stCondLst>
                                        </p:cTn>
                                        <p:tgtEl>
                                          <p:spTgt spid="174"/>
                                        </p:tgtEl>
                                      </p:cBhvr>
                                      <p:to x="100000" y="100000"/>
                                    </p:animScale>
                                  </p:childTnLst>
                                </p:cTn>
                              </p:par>
                            </p:childTnLst>
                          </p:cTn>
                        </p:par>
                        <p:par>
                          <p:cTn id="69" fill="hold">
                            <p:stCondLst>
                              <p:cond delay="6500"/>
                            </p:stCondLst>
                            <p:childTnLst>
                              <p:par>
                                <p:cTn id="70" presetID="22" presetClass="entr" presetSubtype="4" fill="hold" grpId="0" nodeType="afterEffect">
                                  <p:stCondLst>
                                    <p:cond delay="250"/>
                                  </p:stCondLst>
                                  <p:childTnLst>
                                    <p:set>
                                      <p:cBhvr>
                                        <p:cTn id="71" dur="1" fill="hold">
                                          <p:stCondLst>
                                            <p:cond delay="0"/>
                                          </p:stCondLst>
                                        </p:cTn>
                                        <p:tgtEl>
                                          <p:spTgt spid="176"/>
                                        </p:tgtEl>
                                        <p:attrNameLst>
                                          <p:attrName>style.visibility</p:attrName>
                                        </p:attrNameLst>
                                      </p:cBhvr>
                                      <p:to>
                                        <p:strVal val="visible"/>
                                      </p:to>
                                    </p:set>
                                    <p:animEffect transition="in" filter="wipe(down)">
                                      <p:cBhvr>
                                        <p:cTn id="72" dur="500"/>
                                        <p:tgtEl>
                                          <p:spTgt spid="176"/>
                                        </p:tgtEl>
                                      </p:cBhvr>
                                    </p:animEffect>
                                  </p:childTnLst>
                                </p:cTn>
                              </p:par>
                            </p:childTnLst>
                          </p:cTn>
                        </p:par>
                        <p:par>
                          <p:cTn id="73" fill="hold">
                            <p:stCondLst>
                              <p:cond delay="7250"/>
                            </p:stCondLst>
                            <p:childTnLst>
                              <p:par>
                                <p:cTn id="74" presetID="45" presetClass="entr" presetSubtype="0" fill="hold" grpId="0" nodeType="afterEffect">
                                  <p:stCondLst>
                                    <p:cond delay="25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anim calcmode="lin" valueType="num">
                                      <p:cBhvr>
                                        <p:cTn id="77" dur="500" fill="hold"/>
                                        <p:tgtEl>
                                          <p:spTgt spid="180"/>
                                        </p:tgtEl>
                                        <p:attrNameLst>
                                          <p:attrName>ppt_w</p:attrName>
                                        </p:attrNameLst>
                                      </p:cBhvr>
                                      <p:tavLst>
                                        <p:tav tm="0" fmla="#ppt_w*sin(2.5*pi*$)">
                                          <p:val>
                                            <p:fltVal val="0"/>
                                          </p:val>
                                        </p:tav>
                                        <p:tav tm="100000">
                                          <p:val>
                                            <p:fltVal val="1"/>
                                          </p:val>
                                        </p:tav>
                                      </p:tavLst>
                                    </p:anim>
                                    <p:anim calcmode="lin" valueType="num">
                                      <p:cBhvr>
                                        <p:cTn id="78" dur="500" fill="hold"/>
                                        <p:tgtEl>
                                          <p:spTgt spid="18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86868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3200" dirty="0"/>
              <a:t>Certificate of Salvage Title</a:t>
            </a:r>
            <a:endParaRPr kumimoji="0" lang="en-US" sz="3200" b="1" i="0" u="none" strike="noStrike" cap="none" spc="0" normalizeH="0" baseline="0" dirty="0">
              <a:ln>
                <a:noFill/>
              </a:ln>
              <a:solidFill>
                <a:srgbClr val="000000"/>
              </a:solidFill>
              <a:effectLst/>
              <a:uFillTx/>
              <a:sym typeface="Candara"/>
            </a:endParaRPr>
          </a:p>
        </p:txBody>
      </p:sp>
      <p:sp>
        <p:nvSpPr>
          <p:cNvPr id="6" name="TextBox 5"/>
          <p:cNvSpPr txBox="1"/>
          <p:nvPr/>
        </p:nvSpPr>
        <p:spPr>
          <a:xfrm>
            <a:off x="6197979" y="2438400"/>
            <a:ext cx="2716447"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Collision Damage</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lang="en-US" dirty="0"/>
              <a:t>Water Damage</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Theft</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lang="en-US" dirty="0"/>
              <a:t>Fire Damage</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v"/>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Comprehensive</a:t>
            </a:r>
          </a:p>
        </p:txBody>
      </p:sp>
      <p:sp>
        <p:nvSpPr>
          <p:cNvPr id="7" name="Left Brace 6"/>
          <p:cNvSpPr/>
          <p:nvPr/>
        </p:nvSpPr>
        <p:spPr>
          <a:xfrm>
            <a:off x="5791200" y="2404533"/>
            <a:ext cx="533399" cy="1938990"/>
          </a:xfrm>
          <a:prstGeom prst="leftBrace">
            <a:avLst>
              <a:gd name="adj1" fmla="val 42195"/>
              <a:gd name="adj2" fmla="val 50000"/>
            </a:avLst>
          </a:prstGeom>
          <a:noFill/>
          <a:ln w="25400" cap="flat">
            <a:solidFill>
              <a:srgbClr val="FF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8" name="Rectangle 7"/>
          <p:cNvSpPr/>
          <p:nvPr/>
        </p:nvSpPr>
        <p:spPr>
          <a:xfrm>
            <a:off x="3516489" y="2427111"/>
            <a:ext cx="1112741" cy="180909"/>
          </a:xfrm>
          <a:prstGeom prst="rect">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9" name="Slide Number Placeholder 8"/>
          <p:cNvSpPr>
            <a:spLocks noGrp="1"/>
          </p:cNvSpPr>
          <p:nvPr>
            <p:ph type="sldNum" sz="quarter" idx="2"/>
          </p:nvPr>
        </p:nvSpPr>
        <p:spPr>
          <a:xfrm>
            <a:off x="8830458" y="6626860"/>
            <a:ext cx="237342" cy="231140"/>
          </a:xfrm>
        </p:spPr>
        <p:txBody>
          <a:bodyPr/>
          <a:lstStyle/>
          <a:p>
            <a:fld id="{86CB4B4D-7CA3-9044-876B-883B54F8677D}" type="slidenum">
              <a:rPr lang="en-US" smtClean="0"/>
              <a:t>50</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009" y="1172570"/>
            <a:ext cx="5049191" cy="5715000"/>
          </a:xfrm>
          <a:prstGeom prst="rect">
            <a:avLst/>
          </a:prstGeom>
        </p:spPr>
      </p:pic>
      <p:sp>
        <p:nvSpPr>
          <p:cNvPr id="3" name="Right Arrow 2"/>
          <p:cNvSpPr/>
          <p:nvPr/>
        </p:nvSpPr>
        <p:spPr>
          <a:xfrm rot="12122718">
            <a:off x="4974710" y="2793059"/>
            <a:ext cx="835916" cy="484632"/>
          </a:xfrm>
          <a:prstGeom prst="rightArrow">
            <a:avLst/>
          </a:prstGeom>
          <a:noFill/>
          <a:ln w="571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Tree>
    <p:extLst>
      <p:ext uri="{BB962C8B-B14F-4D97-AF65-F5344CB8AC3E}">
        <p14:creationId xmlns:p14="http://schemas.microsoft.com/office/powerpoint/2010/main" val="211949382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Affidavit of Rebuilt or Repaired Salvage Vehicle MVT-103"/>
          <p:cNvSpPr txBox="1">
            <a:spLocks noGrp="1"/>
          </p:cNvSpPr>
          <p:nvPr>
            <p:ph type="title" idx="4294967295"/>
          </p:nvPr>
        </p:nvSpPr>
        <p:spPr>
          <a:xfrm>
            <a:off x="667049" y="457531"/>
            <a:ext cx="7772400" cy="1143002"/>
          </a:xfrm>
          <a:prstGeom prst="rect">
            <a:avLst/>
          </a:prstGeom>
        </p:spPr>
        <p:txBody>
          <a:bodyPr>
            <a:normAutofit/>
          </a:bodyPr>
          <a:lstStyle/>
          <a:p>
            <a:pPr>
              <a:defRPr sz="2400" b="1">
                <a:solidFill>
                  <a:srgbClr val="000000"/>
                </a:solidFill>
                <a:latin typeface="+mn-lt"/>
                <a:ea typeface="+mn-ea"/>
                <a:cs typeface="+mn-cs"/>
                <a:sym typeface="Times New Roman"/>
              </a:defRPr>
            </a:pPr>
            <a:r>
              <a:rPr dirty="0"/>
              <a:t>Affidavit of Rebuilt or Repaired Salvage Vehicle</a:t>
            </a:r>
            <a:br>
              <a:rPr dirty="0"/>
            </a:br>
            <a:r>
              <a:rPr sz="2800" dirty="0"/>
              <a:t>MVT-103</a:t>
            </a:r>
          </a:p>
        </p:txBody>
      </p:sp>
      <p:sp>
        <p:nvSpPr>
          <p:cNvPr id="974" name="MVT-103 is required to list vehicle repairs on a vehicle which has been declared a total loss by an insurance company or a vehicle owner.…"/>
          <p:cNvSpPr txBox="1"/>
          <p:nvPr/>
        </p:nvSpPr>
        <p:spPr>
          <a:xfrm>
            <a:off x="228600" y="1752600"/>
            <a:ext cx="8686800" cy="284693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Bef>
                <a:spcPts val="1400"/>
              </a:spcBef>
              <a:buSzPct val="100000"/>
              <a:buFontTx/>
              <a:buChar char="•"/>
              <a:defRPr>
                <a:latin typeface="+mn-lt"/>
                <a:ea typeface="+mn-ea"/>
                <a:cs typeface="+mn-cs"/>
                <a:sym typeface="Times New Roman"/>
              </a:defRPr>
            </a:pPr>
            <a:r>
              <a:rPr lang="en-US" sz="1800" dirty="0">
                <a:sym typeface="Times New Roman"/>
              </a:rPr>
              <a:t> If a vehicle has been declared a total loss by an insurance company or vehicle owner, an MVT-103 form </a:t>
            </a:r>
            <a:r>
              <a:rPr lang="en-US" sz="1800" u="sng" dirty="0">
                <a:solidFill>
                  <a:srgbClr val="C00000"/>
                </a:solidFill>
                <a:sym typeface="Times New Roman"/>
              </a:rPr>
              <a:t>must</a:t>
            </a:r>
            <a:r>
              <a:rPr lang="en-US" sz="1800" dirty="0">
                <a:solidFill>
                  <a:srgbClr val="C00000"/>
                </a:solidFill>
                <a:sym typeface="Times New Roman"/>
              </a:rPr>
              <a:t> </a:t>
            </a:r>
            <a:r>
              <a:rPr lang="en-US" sz="1800" dirty="0">
                <a:sym typeface="Times New Roman"/>
              </a:rPr>
              <a:t>be completed by the repairer </a:t>
            </a:r>
            <a:r>
              <a:rPr sz="1800" dirty="0"/>
              <a:t>to list repairs on </a:t>
            </a:r>
            <a:r>
              <a:rPr lang="en-US" sz="1800" dirty="0"/>
              <a:t>the</a:t>
            </a:r>
            <a:r>
              <a:rPr sz="1800" dirty="0"/>
              <a:t> vehicle.</a:t>
            </a:r>
          </a:p>
          <a:p>
            <a:pPr>
              <a:spcBef>
                <a:spcPts val="1400"/>
              </a:spcBef>
              <a:buSzPct val="100000"/>
              <a:buChar char="•"/>
              <a:defRPr>
                <a:latin typeface="+mn-lt"/>
                <a:ea typeface="+mn-ea"/>
                <a:cs typeface="+mn-cs"/>
                <a:sym typeface="Times New Roman"/>
              </a:defRPr>
            </a:pPr>
            <a:r>
              <a:rPr lang="en-US" sz="1800" dirty="0"/>
              <a:t> </a:t>
            </a:r>
            <a:r>
              <a:rPr sz="1800" dirty="0"/>
              <a:t>List the parts used to replace or repair the damaged ones as (N) new, (U) used, or (R) repaired.</a:t>
            </a:r>
          </a:p>
          <a:p>
            <a:pPr>
              <a:spcBef>
                <a:spcPts val="1400"/>
              </a:spcBef>
              <a:buSzPct val="100000"/>
              <a:buChar char="•"/>
              <a:defRPr>
                <a:latin typeface="+mn-lt"/>
                <a:ea typeface="+mn-ea"/>
                <a:cs typeface="+mn-cs"/>
                <a:sym typeface="Times New Roman"/>
              </a:defRPr>
            </a:pPr>
            <a:r>
              <a:rPr lang="en-US" sz="1800" dirty="0"/>
              <a:t> </a:t>
            </a:r>
            <a:r>
              <a:rPr sz="1800" dirty="0"/>
              <a:t>Copies of the bill of sale or invoice for new parts </a:t>
            </a:r>
            <a:r>
              <a:rPr sz="1800" u="sng" dirty="0">
                <a:solidFill>
                  <a:srgbClr val="C00000"/>
                </a:solidFill>
              </a:rPr>
              <a:t>must</a:t>
            </a:r>
            <a:r>
              <a:rPr sz="1800" dirty="0"/>
              <a:t> be sent in with the MVT-103 form.</a:t>
            </a:r>
          </a:p>
          <a:p>
            <a:pPr>
              <a:spcBef>
                <a:spcPts val="1400"/>
              </a:spcBef>
              <a:buSzPct val="100000"/>
              <a:buChar char="•"/>
              <a:defRPr>
                <a:latin typeface="+mn-lt"/>
                <a:ea typeface="+mn-ea"/>
                <a:cs typeface="+mn-cs"/>
                <a:sym typeface="Times New Roman"/>
              </a:defRPr>
            </a:pPr>
            <a:r>
              <a:rPr lang="en-US" sz="1800" dirty="0"/>
              <a:t> </a:t>
            </a:r>
            <a:r>
              <a:rPr sz="1800" dirty="0"/>
              <a:t>When repairing the vehicle with used parts, list the VIN number from the “parts” vehicle, as well as the Title </a:t>
            </a:r>
            <a:r>
              <a:rPr lang="en-US" sz="1800" dirty="0"/>
              <a:t>State</a:t>
            </a:r>
            <a:r>
              <a:rPr sz="1800" dirty="0"/>
              <a:t>, Title </a:t>
            </a:r>
            <a:r>
              <a:rPr lang="en-US" sz="1800" dirty="0"/>
              <a:t>Number and Date Title Surrendered</a:t>
            </a:r>
            <a:r>
              <a:rPr sz="1800" dirty="0"/>
              <a:t>.</a:t>
            </a:r>
          </a:p>
        </p:txBody>
      </p:sp>
      <p:sp>
        <p:nvSpPr>
          <p:cNvPr id="975" name="47"/>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 name="TextBox 1"/>
          <p:cNvSpPr txBox="1"/>
          <p:nvPr/>
        </p:nvSpPr>
        <p:spPr>
          <a:xfrm>
            <a:off x="228600" y="4521639"/>
            <a:ext cx="8534400"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1200"/>
              </a:spcBef>
              <a:buSzPct val="100000"/>
              <a:buChar char="•"/>
              <a:defRPr sz="2000">
                <a:latin typeface="+mn-lt"/>
                <a:ea typeface="+mn-ea"/>
                <a:cs typeface="+mn-cs"/>
                <a:sym typeface="Times New Roman"/>
              </a:defRPr>
            </a:pPr>
            <a:r>
              <a:rPr lang="en-US" sz="1800" dirty="0">
                <a:sym typeface="Times New Roman"/>
              </a:rPr>
              <a:t> If 1-4 component parts are replaced, the vehicle will be coded “Rebuilt” on the title.</a:t>
            </a:r>
          </a:p>
          <a:p>
            <a:pPr>
              <a:spcBef>
                <a:spcPts val="1200"/>
              </a:spcBef>
              <a:buSzPct val="100000"/>
              <a:buChar char="•"/>
              <a:defRPr sz="2000">
                <a:latin typeface="+mn-lt"/>
                <a:ea typeface="+mn-ea"/>
                <a:cs typeface="+mn-cs"/>
                <a:sym typeface="Times New Roman"/>
              </a:defRPr>
            </a:pPr>
            <a:r>
              <a:rPr lang="en-US" sz="1800" dirty="0">
                <a:sym typeface="Times New Roman"/>
              </a:rPr>
              <a:t> If 5 or more component parts have been replaced, “Rebuilt Salvage” will be coded on the title.</a:t>
            </a:r>
          </a:p>
          <a:p>
            <a:pPr>
              <a:spcBef>
                <a:spcPts val="1200"/>
              </a:spcBef>
              <a:buSzPct val="100000"/>
              <a:buChar char="•"/>
              <a:defRPr sz="2000">
                <a:latin typeface="+mn-lt"/>
                <a:ea typeface="+mn-ea"/>
                <a:cs typeface="+mn-cs"/>
                <a:sym typeface="Times New Roman"/>
              </a:defRPr>
            </a:pPr>
            <a:r>
              <a:rPr lang="en-US" sz="1800" dirty="0">
                <a:sym typeface="Times New Roman"/>
              </a:rPr>
              <a:t> If the vehicle has been declared totaled and no parts were replaced, but the vehicle was repaired, an MVT-103 </a:t>
            </a:r>
            <a:r>
              <a:rPr lang="en-US" sz="1800" u="sng" dirty="0">
                <a:solidFill>
                  <a:srgbClr val="A50021"/>
                </a:solidFill>
                <a:sym typeface="Times New Roman"/>
              </a:rPr>
              <a:t>must</a:t>
            </a:r>
            <a:r>
              <a:rPr lang="en-US" sz="1800" dirty="0">
                <a:solidFill>
                  <a:srgbClr val="A50021"/>
                </a:solidFill>
                <a:sym typeface="Times New Roman"/>
              </a:rPr>
              <a:t> </a:t>
            </a:r>
            <a:r>
              <a:rPr lang="en-US" sz="1800" dirty="0">
                <a:sym typeface="Times New Roman"/>
              </a:rPr>
              <a:t>be completed by the repairer, “Repaired” will be coded on the title.</a:t>
            </a:r>
            <a:endParaRPr kumimoji="0" lang="en-US" sz="1800" b="1" i="0" u="none" strike="noStrike" cap="none" spc="0" normalizeH="0" baseline="0" dirty="0">
              <a:ln>
                <a:noFill/>
              </a:ln>
              <a:solidFill>
                <a:srgbClr val="000000"/>
              </a:solidFill>
              <a:effectLst/>
              <a:uFillTx/>
              <a:sym typeface="Candara"/>
            </a:endParaRPr>
          </a:p>
        </p:txBody>
      </p:sp>
      <p:grpSp>
        <p:nvGrpSpPr>
          <p:cNvPr id="6" name="Group"/>
          <p:cNvGrpSpPr/>
          <p:nvPr/>
        </p:nvGrpSpPr>
        <p:grpSpPr>
          <a:xfrm>
            <a:off x="7281161" y="831869"/>
            <a:ext cx="2819400" cy="977901"/>
            <a:chOff x="0" y="0"/>
            <a:chExt cx="4660900" cy="1350962"/>
          </a:xfrm>
        </p:grpSpPr>
        <p:sp>
          <p:nvSpPr>
            <p:cNvPr id="7" name="Shape"/>
            <p:cNvSpPr/>
            <p:nvPr/>
          </p:nvSpPr>
          <p:spPr>
            <a:xfrm>
              <a:off x="3175" y="1181100"/>
              <a:ext cx="115888" cy="169863"/>
            </a:xfrm>
            <a:custGeom>
              <a:avLst/>
              <a:gdLst/>
              <a:ahLst/>
              <a:cxnLst>
                <a:cxn ang="0">
                  <a:pos x="wd2" y="hd2"/>
                </a:cxn>
                <a:cxn ang="5400000">
                  <a:pos x="wd2" y="hd2"/>
                </a:cxn>
                <a:cxn ang="10800000">
                  <a:pos x="wd2" y="hd2"/>
                </a:cxn>
                <a:cxn ang="16200000">
                  <a:pos x="wd2" y="hd2"/>
                </a:cxn>
              </a:cxnLst>
              <a:rect l="0" t="0" r="r" b="b"/>
              <a:pathLst>
                <a:path w="21600" h="21600" extrusionOk="0">
                  <a:moveTo>
                    <a:pt x="7299" y="0"/>
                  </a:moveTo>
                  <a:lnTo>
                    <a:pt x="21600" y="2612"/>
                  </a:lnTo>
                  <a:lnTo>
                    <a:pt x="9236" y="21600"/>
                  </a:lnTo>
                  <a:lnTo>
                    <a:pt x="0" y="15873"/>
                  </a:lnTo>
                  <a:lnTo>
                    <a:pt x="7299" y="0"/>
                  </a:lnTo>
                  <a:close/>
                </a:path>
              </a:pathLst>
            </a:custGeom>
            <a:solidFill>
              <a:srgbClr val="FFE5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nvGrpSpPr>
            <p:cNvPr id="8" name="Group"/>
            <p:cNvGrpSpPr/>
            <p:nvPr/>
          </p:nvGrpSpPr>
          <p:grpSpPr>
            <a:xfrm>
              <a:off x="-1" y="0"/>
              <a:ext cx="4660901" cy="1254125"/>
              <a:chOff x="0" y="0"/>
              <a:chExt cx="4660900" cy="1254124"/>
            </a:xfrm>
          </p:grpSpPr>
          <p:grpSp>
            <p:nvGrpSpPr>
              <p:cNvPr id="9" name="Group"/>
              <p:cNvGrpSpPr/>
              <p:nvPr/>
            </p:nvGrpSpPr>
            <p:grpSpPr>
              <a:xfrm>
                <a:off x="-1" y="12699"/>
                <a:ext cx="4660901" cy="1241426"/>
                <a:chOff x="0" y="0"/>
                <a:chExt cx="4660900" cy="1241425"/>
              </a:xfrm>
            </p:grpSpPr>
            <p:grpSp>
              <p:nvGrpSpPr>
                <p:cNvPr id="11" name="Group"/>
                <p:cNvGrpSpPr/>
                <p:nvPr/>
              </p:nvGrpSpPr>
              <p:grpSpPr>
                <a:xfrm>
                  <a:off x="-1" y="-1"/>
                  <a:ext cx="4660901" cy="1241426"/>
                  <a:chOff x="0" y="0"/>
                  <a:chExt cx="4660900" cy="1241425"/>
                </a:xfrm>
              </p:grpSpPr>
              <p:grpSp>
                <p:nvGrpSpPr>
                  <p:cNvPr id="13" name="Group"/>
                  <p:cNvGrpSpPr/>
                  <p:nvPr/>
                </p:nvGrpSpPr>
                <p:grpSpPr>
                  <a:xfrm>
                    <a:off x="-1" y="-1"/>
                    <a:ext cx="4660901" cy="1241426"/>
                    <a:chOff x="0" y="0"/>
                    <a:chExt cx="4660900" cy="1241425"/>
                  </a:xfrm>
                </p:grpSpPr>
                <p:grpSp>
                  <p:nvGrpSpPr>
                    <p:cNvPr id="15" name="Group"/>
                    <p:cNvGrpSpPr/>
                    <p:nvPr/>
                  </p:nvGrpSpPr>
                  <p:grpSpPr>
                    <a:xfrm>
                      <a:off x="-1" y="-1"/>
                      <a:ext cx="4660901" cy="1241426"/>
                      <a:chOff x="0" y="0"/>
                      <a:chExt cx="4660900" cy="1241425"/>
                    </a:xfrm>
                  </p:grpSpPr>
                  <p:grpSp>
                    <p:nvGrpSpPr>
                      <p:cNvPr id="17" name="Group"/>
                      <p:cNvGrpSpPr/>
                      <p:nvPr/>
                    </p:nvGrpSpPr>
                    <p:grpSpPr>
                      <a:xfrm>
                        <a:off x="-1" y="-1"/>
                        <a:ext cx="4660901" cy="1241426"/>
                        <a:chOff x="0" y="0"/>
                        <a:chExt cx="4660900" cy="1241425"/>
                      </a:xfrm>
                    </p:grpSpPr>
                    <p:grpSp>
                      <p:nvGrpSpPr>
                        <p:cNvPr id="19" name="Group"/>
                        <p:cNvGrpSpPr/>
                        <p:nvPr/>
                      </p:nvGrpSpPr>
                      <p:grpSpPr>
                        <a:xfrm>
                          <a:off x="-1" y="-1"/>
                          <a:ext cx="4660901" cy="1241426"/>
                          <a:chOff x="0" y="0"/>
                          <a:chExt cx="4660900" cy="1241425"/>
                        </a:xfrm>
                      </p:grpSpPr>
                      <p:grpSp>
                        <p:nvGrpSpPr>
                          <p:cNvPr id="21" name="Group"/>
                          <p:cNvGrpSpPr/>
                          <p:nvPr/>
                        </p:nvGrpSpPr>
                        <p:grpSpPr>
                          <a:xfrm>
                            <a:off x="-1" y="-1"/>
                            <a:ext cx="4660901" cy="1241426"/>
                            <a:chOff x="0" y="0"/>
                            <a:chExt cx="4660900" cy="1241425"/>
                          </a:xfrm>
                        </p:grpSpPr>
                        <p:sp>
                          <p:nvSpPr>
                            <p:cNvPr id="23" name="Shape"/>
                            <p:cNvSpPr/>
                            <p:nvPr/>
                          </p:nvSpPr>
                          <p:spPr>
                            <a:xfrm>
                              <a:off x="4587875" y="230187"/>
                              <a:ext cx="73025" cy="31751"/>
                            </a:xfrm>
                            <a:custGeom>
                              <a:avLst/>
                              <a:gdLst/>
                              <a:ahLst/>
                              <a:cxnLst>
                                <a:cxn ang="0">
                                  <a:pos x="wd2" y="hd2"/>
                                </a:cxn>
                                <a:cxn ang="5400000">
                                  <a:pos x="wd2" y="hd2"/>
                                </a:cxn>
                                <a:cxn ang="10800000">
                                  <a:pos x="wd2" y="hd2"/>
                                </a:cxn>
                                <a:cxn ang="16200000">
                                  <a:pos x="wd2" y="hd2"/>
                                </a:cxn>
                              </a:cxnLst>
                              <a:rect l="0" t="0" r="r" b="b"/>
                              <a:pathLst>
                                <a:path w="21600" h="21600" extrusionOk="0">
                                  <a:moveTo>
                                    <a:pt x="21365" y="0"/>
                                  </a:moveTo>
                                  <a:lnTo>
                                    <a:pt x="704" y="12644"/>
                                  </a:lnTo>
                                  <a:lnTo>
                                    <a:pt x="0" y="21600"/>
                                  </a:lnTo>
                                  <a:lnTo>
                                    <a:pt x="21600" y="14224"/>
                                  </a:lnTo>
                                  <a:lnTo>
                                    <a:pt x="21365" y="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nvGrpSpPr>
                            <p:cNvPr id="24" name="Group"/>
                            <p:cNvGrpSpPr/>
                            <p:nvPr/>
                          </p:nvGrpSpPr>
                          <p:grpSpPr>
                            <a:xfrm>
                              <a:off x="-1" y="25400"/>
                              <a:ext cx="2505076" cy="1216025"/>
                              <a:chOff x="0" y="0"/>
                              <a:chExt cx="2505075" cy="1216025"/>
                            </a:xfrm>
                          </p:grpSpPr>
                          <p:grpSp>
                            <p:nvGrpSpPr>
                              <p:cNvPr id="33" name="Group"/>
                              <p:cNvGrpSpPr/>
                              <p:nvPr/>
                            </p:nvGrpSpPr>
                            <p:grpSpPr>
                              <a:xfrm>
                                <a:off x="-1" y="0"/>
                                <a:ext cx="2505076" cy="1216025"/>
                                <a:chOff x="0" y="0"/>
                                <a:chExt cx="2505075" cy="1216025"/>
                              </a:xfrm>
                            </p:grpSpPr>
                            <p:grpSp>
                              <p:nvGrpSpPr>
                                <p:cNvPr id="35" name="Group"/>
                                <p:cNvGrpSpPr/>
                                <p:nvPr/>
                              </p:nvGrpSpPr>
                              <p:grpSpPr>
                                <a:xfrm>
                                  <a:off x="-1" y="0"/>
                                  <a:ext cx="2505076" cy="1216025"/>
                                  <a:chOff x="0" y="0"/>
                                  <a:chExt cx="2505075" cy="1216025"/>
                                </a:xfrm>
                              </p:grpSpPr>
                              <p:sp>
                                <p:nvSpPr>
                                  <p:cNvPr id="37" name="Shape"/>
                                  <p:cNvSpPr/>
                                  <p:nvPr/>
                                </p:nvSpPr>
                                <p:spPr>
                                  <a:xfrm>
                                    <a:off x="1092200" y="47625"/>
                                    <a:ext cx="55563" cy="25400"/>
                                  </a:xfrm>
                                  <a:custGeom>
                                    <a:avLst/>
                                    <a:gdLst/>
                                    <a:ahLst/>
                                    <a:cxnLst>
                                      <a:cxn ang="0">
                                        <a:pos x="wd2" y="hd2"/>
                                      </a:cxn>
                                      <a:cxn ang="5400000">
                                        <a:pos x="wd2" y="hd2"/>
                                      </a:cxn>
                                      <a:cxn ang="10800000">
                                        <a:pos x="wd2" y="hd2"/>
                                      </a:cxn>
                                      <a:cxn ang="16200000">
                                        <a:pos x="wd2" y="hd2"/>
                                      </a:cxn>
                                    </a:cxnLst>
                                    <a:rect l="0" t="0" r="r" b="b"/>
                                    <a:pathLst>
                                      <a:path w="21600" h="21600" extrusionOk="0">
                                        <a:moveTo>
                                          <a:pt x="21291" y="0"/>
                                        </a:moveTo>
                                        <a:lnTo>
                                          <a:pt x="617" y="12542"/>
                                        </a:lnTo>
                                        <a:lnTo>
                                          <a:pt x="0" y="21600"/>
                                        </a:lnTo>
                                        <a:lnTo>
                                          <a:pt x="21600" y="14632"/>
                                        </a:lnTo>
                                        <a:lnTo>
                                          <a:pt x="21291" y="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nvGrpSpPr>
                                  <p:cNvPr id="38" name="Group"/>
                                  <p:cNvGrpSpPr/>
                                  <p:nvPr/>
                                </p:nvGrpSpPr>
                                <p:grpSpPr>
                                  <a:xfrm>
                                    <a:off x="0" y="0"/>
                                    <a:ext cx="2505075" cy="1216025"/>
                                    <a:chOff x="0" y="0"/>
                                    <a:chExt cx="2505074" cy="1216025"/>
                                  </a:xfrm>
                                </p:grpSpPr>
                                <p:grpSp>
                                  <p:nvGrpSpPr>
                                    <p:cNvPr id="39" name="Group"/>
                                    <p:cNvGrpSpPr/>
                                    <p:nvPr/>
                                  </p:nvGrpSpPr>
                                  <p:grpSpPr>
                                    <a:xfrm>
                                      <a:off x="12699" y="0"/>
                                      <a:ext cx="2492376" cy="1216025"/>
                                      <a:chOff x="0" y="0"/>
                                      <a:chExt cx="2492375" cy="1216025"/>
                                    </a:xfrm>
                                  </p:grpSpPr>
                                  <p:sp>
                                    <p:nvSpPr>
                                      <p:cNvPr id="41" name="Shape"/>
                                      <p:cNvSpPr/>
                                      <p:nvPr/>
                                    </p:nvSpPr>
                                    <p:spPr>
                                      <a:xfrm>
                                        <a:off x="431800" y="155575"/>
                                        <a:ext cx="927100" cy="466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0" y="4158"/>
                                            </a:lnTo>
                                            <a:lnTo>
                                              <a:pt x="6367" y="0"/>
                                            </a:lnTo>
                                            <a:lnTo>
                                              <a:pt x="18990" y="184"/>
                                            </a:lnTo>
                                            <a:lnTo>
                                              <a:pt x="21600" y="15639"/>
                                            </a:lnTo>
                                            <a:lnTo>
                                              <a:pt x="18231" y="21158"/>
                                            </a:lnTo>
                                            <a:lnTo>
                                              <a:pt x="0" y="21600"/>
                                            </a:lnTo>
                                            <a:close/>
                                          </a:path>
                                        </a:pathLst>
                                      </a:custGeom>
                                      <a:solidFill>
                                        <a:srgbClr val="E8D9D9"/>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2" name="Shape"/>
                                      <p:cNvSpPr/>
                                      <p:nvPr/>
                                    </p:nvSpPr>
                                    <p:spPr>
                                      <a:xfrm>
                                        <a:off x="90487" y="1071562"/>
                                        <a:ext cx="1838326" cy="144463"/>
                                      </a:xfrm>
                                      <a:custGeom>
                                        <a:avLst/>
                                        <a:gdLst/>
                                        <a:ahLst/>
                                        <a:cxnLst>
                                          <a:cxn ang="0">
                                            <a:pos x="wd2" y="hd2"/>
                                          </a:cxn>
                                          <a:cxn ang="5400000">
                                            <a:pos x="wd2" y="hd2"/>
                                          </a:cxn>
                                          <a:cxn ang="10800000">
                                            <a:pos x="wd2" y="hd2"/>
                                          </a:cxn>
                                          <a:cxn ang="16200000">
                                            <a:pos x="wd2" y="hd2"/>
                                          </a:cxn>
                                        </a:cxnLst>
                                        <a:rect l="0" t="0" r="r" b="b"/>
                                        <a:pathLst>
                                          <a:path w="21600" h="21600" extrusionOk="0">
                                            <a:moveTo>
                                              <a:pt x="112" y="3798"/>
                                            </a:moveTo>
                                            <a:lnTo>
                                              <a:pt x="830" y="0"/>
                                            </a:lnTo>
                                            <a:lnTo>
                                              <a:pt x="19818" y="3679"/>
                                            </a:lnTo>
                                            <a:lnTo>
                                              <a:pt x="21600" y="7477"/>
                                            </a:lnTo>
                                            <a:lnTo>
                                              <a:pt x="20872" y="16022"/>
                                            </a:lnTo>
                                            <a:lnTo>
                                              <a:pt x="18876" y="21600"/>
                                            </a:lnTo>
                                            <a:lnTo>
                                              <a:pt x="1484" y="19820"/>
                                            </a:lnTo>
                                            <a:lnTo>
                                              <a:pt x="457" y="15903"/>
                                            </a:lnTo>
                                            <a:lnTo>
                                              <a:pt x="0" y="10088"/>
                                            </a:lnTo>
                                            <a:lnTo>
                                              <a:pt x="112" y="3798"/>
                                            </a:lnTo>
                                            <a:close/>
                                          </a:path>
                                        </a:pathLst>
                                      </a:custGeom>
                                      <a:solidFill>
                                        <a:srgbClr val="D1BDBD"/>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3" name="Shape"/>
                                      <p:cNvSpPr/>
                                      <p:nvPr/>
                                    </p:nvSpPr>
                                    <p:spPr>
                                      <a:xfrm>
                                        <a:off x="-1" y="433387"/>
                                        <a:ext cx="2022477" cy="612776"/>
                                      </a:xfrm>
                                      <a:custGeom>
                                        <a:avLst/>
                                        <a:gdLst/>
                                        <a:ahLst/>
                                        <a:cxnLst>
                                          <a:cxn ang="0">
                                            <a:pos x="wd2" y="hd2"/>
                                          </a:cxn>
                                          <a:cxn ang="5400000">
                                            <a:pos x="wd2" y="hd2"/>
                                          </a:cxn>
                                          <a:cxn ang="10800000">
                                            <a:pos x="wd2" y="hd2"/>
                                          </a:cxn>
                                          <a:cxn ang="16200000">
                                            <a:pos x="wd2" y="hd2"/>
                                          </a:cxn>
                                        </a:cxnLst>
                                        <a:rect l="0" t="0" r="r" b="b"/>
                                        <a:pathLst>
                                          <a:path w="21600" h="21600" extrusionOk="0">
                                            <a:moveTo>
                                              <a:pt x="20413" y="20789"/>
                                            </a:moveTo>
                                            <a:lnTo>
                                              <a:pt x="21481" y="15556"/>
                                            </a:lnTo>
                                            <a:lnTo>
                                              <a:pt x="21600" y="8981"/>
                                            </a:lnTo>
                                            <a:lnTo>
                                              <a:pt x="20379" y="4952"/>
                                            </a:lnTo>
                                            <a:lnTo>
                                              <a:pt x="20014" y="895"/>
                                            </a:lnTo>
                                            <a:lnTo>
                                              <a:pt x="18980" y="4533"/>
                                            </a:lnTo>
                                            <a:lnTo>
                                              <a:pt x="18708" y="392"/>
                                            </a:lnTo>
                                            <a:lnTo>
                                              <a:pt x="17979" y="4449"/>
                                            </a:lnTo>
                                            <a:lnTo>
                                              <a:pt x="17589" y="0"/>
                                            </a:lnTo>
                                            <a:lnTo>
                                              <a:pt x="16775" y="4449"/>
                                            </a:lnTo>
                                            <a:lnTo>
                                              <a:pt x="16546" y="84"/>
                                            </a:lnTo>
                                            <a:lnTo>
                                              <a:pt x="15545" y="1371"/>
                                            </a:lnTo>
                                            <a:lnTo>
                                              <a:pt x="14273" y="420"/>
                                            </a:lnTo>
                                            <a:lnTo>
                                              <a:pt x="13323" y="3721"/>
                                            </a:lnTo>
                                            <a:lnTo>
                                              <a:pt x="11237" y="5232"/>
                                            </a:lnTo>
                                            <a:lnTo>
                                              <a:pt x="4605" y="4309"/>
                                            </a:lnTo>
                                            <a:lnTo>
                                              <a:pt x="4147" y="420"/>
                                            </a:lnTo>
                                            <a:lnTo>
                                              <a:pt x="2290" y="2210"/>
                                            </a:lnTo>
                                            <a:lnTo>
                                              <a:pt x="619" y="6659"/>
                                            </a:lnTo>
                                            <a:lnTo>
                                              <a:pt x="0" y="12171"/>
                                            </a:lnTo>
                                            <a:lnTo>
                                              <a:pt x="331" y="17711"/>
                                            </a:lnTo>
                                            <a:lnTo>
                                              <a:pt x="1713" y="20089"/>
                                            </a:lnTo>
                                            <a:lnTo>
                                              <a:pt x="1959" y="17011"/>
                                            </a:lnTo>
                                            <a:lnTo>
                                              <a:pt x="2637" y="14409"/>
                                            </a:lnTo>
                                            <a:lnTo>
                                              <a:pt x="3519" y="13150"/>
                                            </a:lnTo>
                                            <a:lnTo>
                                              <a:pt x="4486" y="12870"/>
                                            </a:lnTo>
                                            <a:lnTo>
                                              <a:pt x="5453" y="13990"/>
                                            </a:lnTo>
                                            <a:lnTo>
                                              <a:pt x="6123" y="15696"/>
                                            </a:lnTo>
                                            <a:lnTo>
                                              <a:pt x="6572" y="18550"/>
                                            </a:lnTo>
                                            <a:lnTo>
                                              <a:pt x="6691" y="21600"/>
                                            </a:lnTo>
                                            <a:lnTo>
                                              <a:pt x="16003" y="21264"/>
                                            </a:lnTo>
                                            <a:lnTo>
                                              <a:pt x="15960" y="17543"/>
                                            </a:lnTo>
                                            <a:lnTo>
                                              <a:pt x="16071" y="14577"/>
                                            </a:lnTo>
                                            <a:lnTo>
                                              <a:pt x="16266" y="12507"/>
                                            </a:lnTo>
                                            <a:lnTo>
                                              <a:pt x="16724" y="10716"/>
                                            </a:lnTo>
                                            <a:lnTo>
                                              <a:pt x="17199" y="9933"/>
                                            </a:lnTo>
                                            <a:lnTo>
                                              <a:pt x="17758" y="9737"/>
                                            </a:lnTo>
                                            <a:lnTo>
                                              <a:pt x="18157" y="9961"/>
                                            </a:lnTo>
                                            <a:lnTo>
                                              <a:pt x="18623" y="10576"/>
                                            </a:lnTo>
                                            <a:lnTo>
                                              <a:pt x="18912" y="11555"/>
                                            </a:lnTo>
                                            <a:lnTo>
                                              <a:pt x="19132" y="12982"/>
                                            </a:lnTo>
                                            <a:lnTo>
                                              <a:pt x="19268" y="15780"/>
                                            </a:lnTo>
                                            <a:lnTo>
                                              <a:pt x="19395" y="21180"/>
                                            </a:lnTo>
                                            <a:lnTo>
                                              <a:pt x="20413" y="20789"/>
                                            </a:lnTo>
                                            <a:close/>
                                          </a:path>
                                        </a:pathLst>
                                      </a:custGeom>
                                      <a:solidFill>
                                        <a:srgbClr val="EB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4" name="Shape"/>
                                      <p:cNvSpPr/>
                                      <p:nvPr/>
                                    </p:nvSpPr>
                                    <p:spPr>
                                      <a:xfrm>
                                        <a:off x="1509712" y="749300"/>
                                        <a:ext cx="274638" cy="439738"/>
                                      </a:xfrm>
                                      <a:custGeom>
                                        <a:avLst/>
                                        <a:gdLst/>
                                        <a:ahLst/>
                                        <a:cxnLst>
                                          <a:cxn ang="0">
                                            <a:pos x="wd2" y="hd2"/>
                                          </a:cxn>
                                          <a:cxn ang="5400000">
                                            <a:pos x="wd2" y="hd2"/>
                                          </a:cxn>
                                          <a:cxn ang="10800000">
                                            <a:pos x="wd2" y="hd2"/>
                                          </a:cxn>
                                          <a:cxn ang="16200000">
                                            <a:pos x="wd2" y="hd2"/>
                                          </a:cxn>
                                        </a:cxnLst>
                                        <a:rect l="0" t="0" r="r" b="b"/>
                                        <a:pathLst>
                                          <a:path w="21600" h="21600" extrusionOk="0">
                                            <a:moveTo>
                                              <a:pt x="3548" y="19335"/>
                                            </a:moveTo>
                                            <a:lnTo>
                                              <a:pt x="2552" y="18397"/>
                                            </a:lnTo>
                                            <a:lnTo>
                                              <a:pt x="1120" y="16327"/>
                                            </a:lnTo>
                                            <a:lnTo>
                                              <a:pt x="311" y="13944"/>
                                            </a:lnTo>
                                            <a:lnTo>
                                              <a:pt x="0" y="11366"/>
                                            </a:lnTo>
                                            <a:lnTo>
                                              <a:pt x="498" y="8749"/>
                                            </a:lnTo>
                                            <a:lnTo>
                                              <a:pt x="1494" y="6210"/>
                                            </a:lnTo>
                                            <a:lnTo>
                                              <a:pt x="2988" y="4023"/>
                                            </a:lnTo>
                                            <a:lnTo>
                                              <a:pt x="5042" y="2187"/>
                                            </a:lnTo>
                                            <a:lnTo>
                                              <a:pt x="7407" y="820"/>
                                            </a:lnTo>
                                            <a:lnTo>
                                              <a:pt x="9960" y="117"/>
                                            </a:lnTo>
                                            <a:lnTo>
                                              <a:pt x="12512" y="0"/>
                                            </a:lnTo>
                                            <a:lnTo>
                                              <a:pt x="15002" y="469"/>
                                            </a:lnTo>
                                            <a:lnTo>
                                              <a:pt x="17305" y="1562"/>
                                            </a:lnTo>
                                            <a:lnTo>
                                              <a:pt x="19235" y="3203"/>
                                            </a:lnTo>
                                            <a:lnTo>
                                              <a:pt x="20542" y="5273"/>
                                            </a:lnTo>
                                            <a:lnTo>
                                              <a:pt x="21351" y="7656"/>
                                            </a:lnTo>
                                            <a:lnTo>
                                              <a:pt x="21600" y="10234"/>
                                            </a:lnTo>
                                            <a:lnTo>
                                              <a:pt x="21164" y="12851"/>
                                            </a:lnTo>
                                            <a:lnTo>
                                              <a:pt x="20168" y="15350"/>
                                            </a:lnTo>
                                            <a:lnTo>
                                              <a:pt x="18612" y="17538"/>
                                            </a:lnTo>
                                            <a:lnTo>
                                              <a:pt x="16558" y="19413"/>
                                            </a:lnTo>
                                            <a:lnTo>
                                              <a:pt x="14255" y="20702"/>
                                            </a:lnTo>
                                            <a:lnTo>
                                              <a:pt x="11703" y="21483"/>
                                            </a:lnTo>
                                            <a:lnTo>
                                              <a:pt x="9150" y="21600"/>
                                            </a:lnTo>
                                            <a:lnTo>
                                              <a:pt x="6661" y="21092"/>
                                            </a:lnTo>
                                            <a:lnTo>
                                              <a:pt x="4420" y="20077"/>
                                            </a:lnTo>
                                            <a:lnTo>
                                              <a:pt x="7034" y="18397"/>
                                            </a:lnTo>
                                            <a:lnTo>
                                              <a:pt x="9213" y="18944"/>
                                            </a:lnTo>
                                            <a:lnTo>
                                              <a:pt x="11142" y="18905"/>
                                            </a:lnTo>
                                            <a:lnTo>
                                              <a:pt x="13072" y="18436"/>
                                            </a:lnTo>
                                            <a:lnTo>
                                              <a:pt x="14877" y="17499"/>
                                            </a:lnTo>
                                            <a:lnTo>
                                              <a:pt x="16433" y="16171"/>
                                            </a:lnTo>
                                            <a:lnTo>
                                              <a:pt x="17741" y="14569"/>
                                            </a:lnTo>
                                            <a:lnTo>
                                              <a:pt x="18550" y="12694"/>
                                            </a:lnTo>
                                            <a:lnTo>
                                              <a:pt x="18923" y="10741"/>
                                            </a:lnTo>
                                            <a:lnTo>
                                              <a:pt x="18861" y="8749"/>
                                            </a:lnTo>
                                            <a:lnTo>
                                              <a:pt x="18363" y="6953"/>
                                            </a:lnTo>
                                            <a:lnTo>
                                              <a:pt x="17305" y="5312"/>
                                            </a:lnTo>
                                            <a:lnTo>
                                              <a:pt x="15998" y="4023"/>
                                            </a:lnTo>
                                            <a:lnTo>
                                              <a:pt x="14379" y="3125"/>
                                            </a:lnTo>
                                            <a:lnTo>
                                              <a:pt x="12450" y="2656"/>
                                            </a:lnTo>
                                            <a:lnTo>
                                              <a:pt x="10520" y="2695"/>
                                            </a:lnTo>
                                            <a:lnTo>
                                              <a:pt x="8590" y="3164"/>
                                            </a:lnTo>
                                            <a:lnTo>
                                              <a:pt x="6785" y="4101"/>
                                            </a:lnTo>
                                            <a:lnTo>
                                              <a:pt x="5229" y="5429"/>
                                            </a:lnTo>
                                            <a:lnTo>
                                              <a:pt x="3984" y="7031"/>
                                            </a:lnTo>
                                            <a:lnTo>
                                              <a:pt x="3112" y="8906"/>
                                            </a:lnTo>
                                            <a:lnTo>
                                              <a:pt x="2739" y="10820"/>
                                            </a:lnTo>
                                            <a:lnTo>
                                              <a:pt x="2801" y="12851"/>
                                            </a:lnTo>
                                            <a:lnTo>
                                              <a:pt x="3361" y="14647"/>
                                            </a:lnTo>
                                            <a:lnTo>
                                              <a:pt x="4295" y="16249"/>
                                            </a:lnTo>
                                            <a:lnTo>
                                              <a:pt x="5914" y="17733"/>
                                            </a:lnTo>
                                            <a:lnTo>
                                              <a:pt x="3548" y="19335"/>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5" name="Shape"/>
                                      <p:cNvSpPr/>
                                      <p:nvPr/>
                                    </p:nvSpPr>
                                    <p:spPr>
                                      <a:xfrm>
                                        <a:off x="1574800" y="854075"/>
                                        <a:ext cx="144463" cy="228600"/>
                                      </a:xfrm>
                                      <a:custGeom>
                                        <a:avLst/>
                                        <a:gdLst/>
                                        <a:ahLst/>
                                        <a:cxnLst>
                                          <a:cxn ang="0">
                                            <a:pos x="wd2" y="hd2"/>
                                          </a:cxn>
                                          <a:cxn ang="5400000">
                                            <a:pos x="wd2" y="hd2"/>
                                          </a:cxn>
                                          <a:cxn ang="10800000">
                                            <a:pos x="wd2" y="hd2"/>
                                          </a:cxn>
                                          <a:cxn ang="16200000">
                                            <a:pos x="wd2" y="hd2"/>
                                          </a:cxn>
                                        </a:cxnLst>
                                        <a:rect l="0" t="0" r="r" b="b"/>
                                        <a:pathLst>
                                          <a:path w="21600" h="21600" extrusionOk="0">
                                            <a:moveTo>
                                              <a:pt x="7560" y="21300"/>
                                            </a:moveTo>
                                            <a:lnTo>
                                              <a:pt x="10080" y="21600"/>
                                            </a:lnTo>
                                            <a:lnTo>
                                              <a:pt x="12600" y="21225"/>
                                            </a:lnTo>
                                            <a:lnTo>
                                              <a:pt x="15120" y="20250"/>
                                            </a:lnTo>
                                            <a:lnTo>
                                              <a:pt x="17400" y="18750"/>
                                            </a:lnTo>
                                            <a:lnTo>
                                              <a:pt x="19320" y="16800"/>
                                            </a:lnTo>
                                            <a:lnTo>
                                              <a:pt x="20640" y="14475"/>
                                            </a:lnTo>
                                            <a:lnTo>
                                              <a:pt x="21360" y="11925"/>
                                            </a:lnTo>
                                            <a:lnTo>
                                              <a:pt x="21600" y="9300"/>
                                            </a:lnTo>
                                            <a:lnTo>
                                              <a:pt x="21120" y="6825"/>
                                            </a:lnTo>
                                            <a:lnTo>
                                              <a:pt x="20040" y="4500"/>
                                            </a:lnTo>
                                            <a:lnTo>
                                              <a:pt x="18480" y="2625"/>
                                            </a:lnTo>
                                            <a:lnTo>
                                              <a:pt x="16440" y="1125"/>
                                            </a:lnTo>
                                            <a:lnTo>
                                              <a:pt x="14040" y="300"/>
                                            </a:lnTo>
                                            <a:lnTo>
                                              <a:pt x="11640" y="0"/>
                                            </a:lnTo>
                                            <a:lnTo>
                                              <a:pt x="9000" y="375"/>
                                            </a:lnTo>
                                            <a:lnTo>
                                              <a:pt x="6480" y="1350"/>
                                            </a:lnTo>
                                            <a:lnTo>
                                              <a:pt x="4200" y="2925"/>
                                            </a:lnTo>
                                            <a:lnTo>
                                              <a:pt x="2280" y="4875"/>
                                            </a:lnTo>
                                            <a:lnTo>
                                              <a:pt x="1080" y="7200"/>
                                            </a:lnTo>
                                            <a:lnTo>
                                              <a:pt x="240" y="9675"/>
                                            </a:lnTo>
                                            <a:lnTo>
                                              <a:pt x="0" y="12300"/>
                                            </a:lnTo>
                                            <a:lnTo>
                                              <a:pt x="480" y="14850"/>
                                            </a:lnTo>
                                            <a:lnTo>
                                              <a:pt x="1560" y="17175"/>
                                            </a:lnTo>
                                            <a:lnTo>
                                              <a:pt x="3120" y="19050"/>
                                            </a:lnTo>
                                            <a:lnTo>
                                              <a:pt x="5160" y="20475"/>
                                            </a:lnTo>
                                            <a:lnTo>
                                              <a:pt x="7560" y="21300"/>
                                            </a:lnTo>
                                            <a:close/>
                                          </a:path>
                                        </a:pathLst>
                                      </a:custGeom>
                                      <a:solidFill>
                                        <a:srgbClr val="B8B8D9"/>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6" name="Shape"/>
                                      <p:cNvSpPr/>
                                      <p:nvPr/>
                                    </p:nvSpPr>
                                    <p:spPr>
                                      <a:xfrm>
                                        <a:off x="222250" y="855662"/>
                                        <a:ext cx="347663" cy="352426"/>
                                      </a:xfrm>
                                      <a:custGeom>
                                        <a:avLst/>
                                        <a:gdLst/>
                                        <a:ahLst/>
                                        <a:cxnLst>
                                          <a:cxn ang="0">
                                            <a:pos x="wd2" y="hd2"/>
                                          </a:cxn>
                                          <a:cxn ang="5400000">
                                            <a:pos x="wd2" y="hd2"/>
                                          </a:cxn>
                                          <a:cxn ang="10800000">
                                            <a:pos x="wd2" y="hd2"/>
                                          </a:cxn>
                                          <a:cxn ang="16200000">
                                            <a:pos x="wd2" y="hd2"/>
                                          </a:cxn>
                                        </a:cxnLst>
                                        <a:rect l="0" t="0" r="r" b="b"/>
                                        <a:pathLst>
                                          <a:path w="21600" h="21600" extrusionOk="0">
                                            <a:moveTo>
                                              <a:pt x="4664" y="19654"/>
                                            </a:moveTo>
                                            <a:lnTo>
                                              <a:pt x="3485" y="18778"/>
                                            </a:lnTo>
                                            <a:lnTo>
                                              <a:pt x="1718" y="16784"/>
                                            </a:lnTo>
                                            <a:lnTo>
                                              <a:pt x="589" y="14497"/>
                                            </a:lnTo>
                                            <a:lnTo>
                                              <a:pt x="0" y="11919"/>
                                            </a:lnTo>
                                            <a:lnTo>
                                              <a:pt x="0" y="9341"/>
                                            </a:lnTo>
                                            <a:lnTo>
                                              <a:pt x="687" y="6811"/>
                                            </a:lnTo>
                                            <a:lnTo>
                                              <a:pt x="1915" y="4524"/>
                                            </a:lnTo>
                                            <a:lnTo>
                                              <a:pt x="3682" y="2627"/>
                                            </a:lnTo>
                                            <a:lnTo>
                                              <a:pt x="5891" y="1168"/>
                                            </a:lnTo>
                                            <a:lnTo>
                                              <a:pt x="8296" y="292"/>
                                            </a:lnTo>
                                            <a:lnTo>
                                              <a:pt x="10947" y="0"/>
                                            </a:lnTo>
                                            <a:lnTo>
                                              <a:pt x="13549" y="389"/>
                                            </a:lnTo>
                                            <a:lnTo>
                                              <a:pt x="16004" y="1314"/>
                                            </a:lnTo>
                                            <a:lnTo>
                                              <a:pt x="18065" y="2870"/>
                                            </a:lnTo>
                                            <a:lnTo>
                                              <a:pt x="19833" y="4816"/>
                                            </a:lnTo>
                                            <a:lnTo>
                                              <a:pt x="21011" y="7103"/>
                                            </a:lnTo>
                                            <a:lnTo>
                                              <a:pt x="21600" y="9632"/>
                                            </a:lnTo>
                                            <a:lnTo>
                                              <a:pt x="21551" y="12259"/>
                                            </a:lnTo>
                                            <a:lnTo>
                                              <a:pt x="20913" y="14741"/>
                                            </a:lnTo>
                                            <a:lnTo>
                                              <a:pt x="19636" y="17076"/>
                                            </a:lnTo>
                                            <a:lnTo>
                                              <a:pt x="17869" y="18973"/>
                                            </a:lnTo>
                                            <a:lnTo>
                                              <a:pt x="15660" y="20432"/>
                                            </a:lnTo>
                                            <a:lnTo>
                                              <a:pt x="13205" y="21308"/>
                                            </a:lnTo>
                                            <a:lnTo>
                                              <a:pt x="10604" y="21600"/>
                                            </a:lnTo>
                                            <a:lnTo>
                                              <a:pt x="8051" y="21259"/>
                                            </a:lnTo>
                                            <a:lnTo>
                                              <a:pt x="5596" y="20335"/>
                                            </a:lnTo>
                                            <a:lnTo>
                                              <a:pt x="8051" y="18535"/>
                                            </a:lnTo>
                                            <a:lnTo>
                                              <a:pt x="10309" y="18924"/>
                                            </a:lnTo>
                                            <a:lnTo>
                                              <a:pt x="12273" y="18827"/>
                                            </a:lnTo>
                                            <a:lnTo>
                                              <a:pt x="14187" y="18243"/>
                                            </a:lnTo>
                                            <a:lnTo>
                                              <a:pt x="15856" y="17173"/>
                                            </a:lnTo>
                                            <a:lnTo>
                                              <a:pt x="17231" y="15811"/>
                                            </a:lnTo>
                                            <a:lnTo>
                                              <a:pt x="18311" y="14108"/>
                                            </a:lnTo>
                                            <a:lnTo>
                                              <a:pt x="18802" y="12259"/>
                                            </a:lnTo>
                                            <a:lnTo>
                                              <a:pt x="18998" y="10314"/>
                                            </a:lnTo>
                                            <a:lnTo>
                                              <a:pt x="18605" y="8368"/>
                                            </a:lnTo>
                                            <a:lnTo>
                                              <a:pt x="17820" y="6568"/>
                                            </a:lnTo>
                                            <a:lnTo>
                                              <a:pt x="16593" y="5011"/>
                                            </a:lnTo>
                                            <a:lnTo>
                                              <a:pt x="14973" y="3795"/>
                                            </a:lnTo>
                                            <a:lnTo>
                                              <a:pt x="13205" y="3016"/>
                                            </a:lnTo>
                                            <a:lnTo>
                                              <a:pt x="11242" y="2676"/>
                                            </a:lnTo>
                                            <a:lnTo>
                                              <a:pt x="9278" y="2822"/>
                                            </a:lnTo>
                                            <a:lnTo>
                                              <a:pt x="7413" y="3405"/>
                                            </a:lnTo>
                                            <a:lnTo>
                                              <a:pt x="5695" y="4427"/>
                                            </a:lnTo>
                                            <a:lnTo>
                                              <a:pt x="4320" y="5838"/>
                                            </a:lnTo>
                                            <a:lnTo>
                                              <a:pt x="3240" y="7443"/>
                                            </a:lnTo>
                                            <a:lnTo>
                                              <a:pt x="2700" y="9341"/>
                                            </a:lnTo>
                                            <a:lnTo>
                                              <a:pt x="2553" y="11286"/>
                                            </a:lnTo>
                                            <a:lnTo>
                                              <a:pt x="2945" y="13281"/>
                                            </a:lnTo>
                                            <a:lnTo>
                                              <a:pt x="3780" y="14984"/>
                                            </a:lnTo>
                                            <a:lnTo>
                                              <a:pt x="4958" y="16589"/>
                                            </a:lnTo>
                                            <a:lnTo>
                                              <a:pt x="6824" y="17951"/>
                                            </a:lnTo>
                                            <a:lnTo>
                                              <a:pt x="4664" y="19654"/>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7" name="Shape"/>
                                      <p:cNvSpPr/>
                                      <p:nvPr/>
                                    </p:nvSpPr>
                                    <p:spPr>
                                      <a:xfrm>
                                        <a:off x="304800" y="939800"/>
                                        <a:ext cx="182563" cy="182563"/>
                                      </a:xfrm>
                                      <a:custGeom>
                                        <a:avLst/>
                                        <a:gdLst/>
                                        <a:ahLst/>
                                        <a:cxnLst>
                                          <a:cxn ang="0">
                                            <a:pos x="wd2" y="hd2"/>
                                          </a:cxn>
                                          <a:cxn ang="5400000">
                                            <a:pos x="wd2" y="hd2"/>
                                          </a:cxn>
                                          <a:cxn ang="10800000">
                                            <a:pos x="wd2" y="hd2"/>
                                          </a:cxn>
                                          <a:cxn ang="16200000">
                                            <a:pos x="wd2" y="hd2"/>
                                          </a:cxn>
                                        </a:cxnLst>
                                        <a:rect l="0" t="0" r="r" b="b"/>
                                        <a:pathLst>
                                          <a:path w="21600" h="21600" extrusionOk="0">
                                            <a:moveTo>
                                              <a:pt x="8977" y="21506"/>
                                            </a:moveTo>
                                            <a:lnTo>
                                              <a:pt x="11595" y="21600"/>
                                            </a:lnTo>
                                            <a:lnTo>
                                              <a:pt x="14119" y="21034"/>
                                            </a:lnTo>
                                            <a:lnTo>
                                              <a:pt x="16457" y="19902"/>
                                            </a:lnTo>
                                            <a:lnTo>
                                              <a:pt x="18514" y="18299"/>
                                            </a:lnTo>
                                            <a:lnTo>
                                              <a:pt x="20010" y="16224"/>
                                            </a:lnTo>
                                            <a:lnTo>
                                              <a:pt x="21132" y="13771"/>
                                            </a:lnTo>
                                            <a:lnTo>
                                              <a:pt x="21600" y="11224"/>
                                            </a:lnTo>
                                            <a:lnTo>
                                              <a:pt x="21319" y="8678"/>
                                            </a:lnTo>
                                            <a:lnTo>
                                              <a:pt x="20571" y="6225"/>
                                            </a:lnTo>
                                            <a:lnTo>
                                              <a:pt x="19075" y="3962"/>
                                            </a:lnTo>
                                            <a:lnTo>
                                              <a:pt x="17299" y="2075"/>
                                            </a:lnTo>
                                            <a:lnTo>
                                              <a:pt x="15055" y="755"/>
                                            </a:lnTo>
                                            <a:lnTo>
                                              <a:pt x="12623" y="94"/>
                                            </a:lnTo>
                                            <a:lnTo>
                                              <a:pt x="10005" y="0"/>
                                            </a:lnTo>
                                            <a:lnTo>
                                              <a:pt x="7481" y="472"/>
                                            </a:lnTo>
                                            <a:lnTo>
                                              <a:pt x="5143" y="1603"/>
                                            </a:lnTo>
                                            <a:lnTo>
                                              <a:pt x="3086" y="3207"/>
                                            </a:lnTo>
                                            <a:lnTo>
                                              <a:pt x="1590" y="5282"/>
                                            </a:lnTo>
                                            <a:lnTo>
                                              <a:pt x="561" y="7640"/>
                                            </a:lnTo>
                                            <a:lnTo>
                                              <a:pt x="0" y="10187"/>
                                            </a:lnTo>
                                            <a:lnTo>
                                              <a:pt x="187" y="12828"/>
                                            </a:lnTo>
                                            <a:lnTo>
                                              <a:pt x="1122" y="15280"/>
                                            </a:lnTo>
                                            <a:lnTo>
                                              <a:pt x="2431" y="17544"/>
                                            </a:lnTo>
                                            <a:lnTo>
                                              <a:pt x="4301" y="19431"/>
                                            </a:lnTo>
                                            <a:lnTo>
                                              <a:pt x="6545" y="20751"/>
                                            </a:lnTo>
                                            <a:lnTo>
                                              <a:pt x="8977" y="21506"/>
                                            </a:lnTo>
                                            <a:close/>
                                          </a:path>
                                        </a:pathLst>
                                      </a:custGeom>
                                      <a:solidFill>
                                        <a:srgbClr val="B8B8D9"/>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8" name="Shape"/>
                                      <p:cNvSpPr/>
                                      <p:nvPr/>
                                    </p:nvSpPr>
                                    <p:spPr>
                                      <a:xfrm>
                                        <a:off x="374650" y="106362"/>
                                        <a:ext cx="1020763" cy="542926"/>
                                      </a:xfrm>
                                      <a:custGeom>
                                        <a:avLst/>
                                        <a:gdLst/>
                                        <a:ahLst/>
                                        <a:cxnLst>
                                          <a:cxn ang="0">
                                            <a:pos x="wd2" y="hd2"/>
                                          </a:cxn>
                                          <a:cxn ang="5400000">
                                            <a:pos x="wd2" y="hd2"/>
                                          </a:cxn>
                                          <a:cxn ang="10800000">
                                            <a:pos x="wd2" y="hd2"/>
                                          </a:cxn>
                                          <a:cxn ang="16200000">
                                            <a:pos x="wd2" y="hd2"/>
                                          </a:cxn>
                                        </a:cxnLst>
                                        <a:rect l="0" t="0" r="r" b="b"/>
                                        <a:pathLst>
                                          <a:path w="21600" h="21600" extrusionOk="0">
                                            <a:moveTo>
                                              <a:pt x="21600" y="15695"/>
                                            </a:moveTo>
                                            <a:lnTo>
                                              <a:pt x="19081" y="1547"/>
                                            </a:lnTo>
                                            <a:lnTo>
                                              <a:pt x="17720" y="379"/>
                                            </a:lnTo>
                                            <a:lnTo>
                                              <a:pt x="14781" y="0"/>
                                            </a:lnTo>
                                            <a:lnTo>
                                              <a:pt x="8365" y="474"/>
                                            </a:lnTo>
                                            <a:lnTo>
                                              <a:pt x="6282" y="758"/>
                                            </a:lnTo>
                                            <a:lnTo>
                                              <a:pt x="4905" y="947"/>
                                            </a:lnTo>
                                            <a:lnTo>
                                              <a:pt x="3729" y="1200"/>
                                            </a:lnTo>
                                            <a:lnTo>
                                              <a:pt x="2553" y="1989"/>
                                            </a:lnTo>
                                            <a:lnTo>
                                              <a:pt x="1814" y="2937"/>
                                            </a:lnTo>
                                            <a:lnTo>
                                              <a:pt x="1209" y="4232"/>
                                            </a:lnTo>
                                            <a:lnTo>
                                              <a:pt x="806" y="6063"/>
                                            </a:lnTo>
                                            <a:lnTo>
                                              <a:pt x="655" y="7800"/>
                                            </a:lnTo>
                                            <a:lnTo>
                                              <a:pt x="0" y="14842"/>
                                            </a:lnTo>
                                            <a:lnTo>
                                              <a:pt x="1932" y="21189"/>
                                            </a:lnTo>
                                            <a:lnTo>
                                              <a:pt x="2839" y="8905"/>
                                            </a:lnTo>
                                            <a:lnTo>
                                              <a:pt x="3208" y="7263"/>
                                            </a:lnTo>
                                            <a:lnTo>
                                              <a:pt x="3796" y="6095"/>
                                            </a:lnTo>
                                            <a:lnTo>
                                              <a:pt x="4585" y="5179"/>
                                            </a:lnTo>
                                            <a:lnTo>
                                              <a:pt x="5425" y="4737"/>
                                            </a:lnTo>
                                            <a:lnTo>
                                              <a:pt x="9221" y="4074"/>
                                            </a:lnTo>
                                            <a:lnTo>
                                              <a:pt x="9221" y="21600"/>
                                            </a:lnTo>
                                            <a:lnTo>
                                              <a:pt x="10582" y="21600"/>
                                            </a:lnTo>
                                            <a:lnTo>
                                              <a:pt x="10582" y="3789"/>
                                            </a:lnTo>
                                            <a:lnTo>
                                              <a:pt x="18375" y="3789"/>
                                            </a:lnTo>
                                            <a:lnTo>
                                              <a:pt x="20424" y="17242"/>
                                            </a:lnTo>
                                            <a:lnTo>
                                              <a:pt x="21600" y="15695"/>
                                            </a:lnTo>
                                            <a:close/>
                                          </a:path>
                                        </a:pathLst>
                                      </a:custGeom>
                                      <a:solidFill>
                                        <a:srgbClr val="EB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49" name="Shape"/>
                                      <p:cNvSpPr/>
                                      <p:nvPr/>
                                    </p:nvSpPr>
                                    <p:spPr>
                                      <a:xfrm>
                                        <a:off x="1163637" y="373062"/>
                                        <a:ext cx="125413" cy="174626"/>
                                      </a:xfrm>
                                      <a:custGeom>
                                        <a:avLst/>
                                        <a:gdLst/>
                                        <a:ahLst/>
                                        <a:cxnLst>
                                          <a:cxn ang="0">
                                            <a:pos x="wd2" y="hd2"/>
                                          </a:cxn>
                                          <a:cxn ang="5400000">
                                            <a:pos x="wd2" y="hd2"/>
                                          </a:cxn>
                                          <a:cxn ang="10800000">
                                            <a:pos x="wd2" y="hd2"/>
                                          </a:cxn>
                                          <a:cxn ang="16200000">
                                            <a:pos x="wd2" y="hd2"/>
                                          </a:cxn>
                                        </a:cxnLst>
                                        <a:rect l="0" t="0" r="r" b="b"/>
                                        <a:pathLst>
                                          <a:path w="21600" h="21600" extrusionOk="0">
                                            <a:moveTo>
                                              <a:pt x="1101" y="18097"/>
                                            </a:moveTo>
                                            <a:lnTo>
                                              <a:pt x="413" y="16930"/>
                                            </a:lnTo>
                                            <a:lnTo>
                                              <a:pt x="0" y="14595"/>
                                            </a:lnTo>
                                            <a:lnTo>
                                              <a:pt x="138" y="12065"/>
                                            </a:lnTo>
                                            <a:lnTo>
                                              <a:pt x="963" y="9535"/>
                                            </a:lnTo>
                                            <a:lnTo>
                                              <a:pt x="2201" y="7005"/>
                                            </a:lnTo>
                                            <a:lnTo>
                                              <a:pt x="3990" y="4670"/>
                                            </a:lnTo>
                                            <a:lnTo>
                                              <a:pt x="6329" y="2724"/>
                                            </a:lnTo>
                                            <a:lnTo>
                                              <a:pt x="8805" y="1265"/>
                                            </a:lnTo>
                                            <a:lnTo>
                                              <a:pt x="11419" y="292"/>
                                            </a:lnTo>
                                            <a:lnTo>
                                              <a:pt x="14033" y="0"/>
                                            </a:lnTo>
                                            <a:lnTo>
                                              <a:pt x="16234" y="292"/>
                                            </a:lnTo>
                                            <a:lnTo>
                                              <a:pt x="18573" y="1265"/>
                                            </a:lnTo>
                                            <a:lnTo>
                                              <a:pt x="19949" y="2724"/>
                                            </a:lnTo>
                                            <a:lnTo>
                                              <a:pt x="21050" y="4670"/>
                                            </a:lnTo>
                                            <a:lnTo>
                                              <a:pt x="21600" y="7005"/>
                                            </a:lnTo>
                                            <a:lnTo>
                                              <a:pt x="21462" y="9535"/>
                                            </a:lnTo>
                                            <a:lnTo>
                                              <a:pt x="20775" y="12162"/>
                                            </a:lnTo>
                                            <a:lnTo>
                                              <a:pt x="19399" y="14692"/>
                                            </a:lnTo>
                                            <a:lnTo>
                                              <a:pt x="17610" y="16930"/>
                                            </a:lnTo>
                                            <a:lnTo>
                                              <a:pt x="15409" y="18876"/>
                                            </a:lnTo>
                                            <a:lnTo>
                                              <a:pt x="12795" y="20432"/>
                                            </a:lnTo>
                                            <a:lnTo>
                                              <a:pt x="10181" y="21211"/>
                                            </a:lnTo>
                                            <a:lnTo>
                                              <a:pt x="7567" y="21600"/>
                                            </a:lnTo>
                                            <a:lnTo>
                                              <a:pt x="5228" y="21211"/>
                                            </a:lnTo>
                                            <a:lnTo>
                                              <a:pt x="3164" y="20335"/>
                                            </a:lnTo>
                                            <a:lnTo>
                                              <a:pt x="1513" y="18876"/>
                                            </a:lnTo>
                                            <a:lnTo>
                                              <a:pt x="4540" y="17805"/>
                                            </a:lnTo>
                                            <a:lnTo>
                                              <a:pt x="6329" y="18584"/>
                                            </a:lnTo>
                                            <a:lnTo>
                                              <a:pt x="8117" y="18876"/>
                                            </a:lnTo>
                                            <a:lnTo>
                                              <a:pt x="10043" y="18778"/>
                                            </a:lnTo>
                                            <a:lnTo>
                                              <a:pt x="11969" y="18195"/>
                                            </a:lnTo>
                                            <a:lnTo>
                                              <a:pt x="13896" y="17124"/>
                                            </a:lnTo>
                                            <a:lnTo>
                                              <a:pt x="15684" y="15762"/>
                                            </a:lnTo>
                                            <a:lnTo>
                                              <a:pt x="17060" y="14108"/>
                                            </a:lnTo>
                                            <a:lnTo>
                                              <a:pt x="18161" y="12162"/>
                                            </a:lnTo>
                                            <a:lnTo>
                                              <a:pt x="18848" y="10119"/>
                                            </a:lnTo>
                                            <a:lnTo>
                                              <a:pt x="18986" y="8270"/>
                                            </a:lnTo>
                                            <a:lnTo>
                                              <a:pt x="18711" y="6422"/>
                                            </a:lnTo>
                                            <a:lnTo>
                                              <a:pt x="17885" y="4962"/>
                                            </a:lnTo>
                                            <a:lnTo>
                                              <a:pt x="16785" y="3795"/>
                                            </a:lnTo>
                                            <a:lnTo>
                                              <a:pt x="15271" y="3016"/>
                                            </a:lnTo>
                                            <a:lnTo>
                                              <a:pt x="13620" y="2724"/>
                                            </a:lnTo>
                                            <a:lnTo>
                                              <a:pt x="11557" y="2822"/>
                                            </a:lnTo>
                                            <a:lnTo>
                                              <a:pt x="9493" y="3503"/>
                                            </a:lnTo>
                                            <a:lnTo>
                                              <a:pt x="7704" y="4573"/>
                                            </a:lnTo>
                                            <a:lnTo>
                                              <a:pt x="5916" y="5935"/>
                                            </a:lnTo>
                                            <a:lnTo>
                                              <a:pt x="4678" y="7589"/>
                                            </a:lnTo>
                                            <a:lnTo>
                                              <a:pt x="3439" y="9535"/>
                                            </a:lnTo>
                                            <a:lnTo>
                                              <a:pt x="2752" y="11384"/>
                                            </a:lnTo>
                                            <a:lnTo>
                                              <a:pt x="2476" y="13330"/>
                                            </a:lnTo>
                                            <a:lnTo>
                                              <a:pt x="2889" y="15081"/>
                                            </a:lnTo>
                                            <a:lnTo>
                                              <a:pt x="3715" y="16930"/>
                                            </a:lnTo>
                                            <a:lnTo>
                                              <a:pt x="1101" y="18097"/>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0" name="Shape"/>
                                      <p:cNvSpPr/>
                                      <p:nvPr/>
                                    </p:nvSpPr>
                                    <p:spPr>
                                      <a:xfrm>
                                        <a:off x="930275" y="0"/>
                                        <a:ext cx="304800" cy="407988"/>
                                      </a:xfrm>
                                      <a:custGeom>
                                        <a:avLst/>
                                        <a:gdLst/>
                                        <a:ahLst/>
                                        <a:cxnLst>
                                          <a:cxn ang="0">
                                            <a:pos x="wd2" y="hd2"/>
                                          </a:cxn>
                                          <a:cxn ang="5400000">
                                            <a:pos x="wd2" y="hd2"/>
                                          </a:cxn>
                                          <a:cxn ang="10800000">
                                            <a:pos x="wd2" y="hd2"/>
                                          </a:cxn>
                                          <a:cxn ang="16200000">
                                            <a:pos x="wd2" y="hd2"/>
                                          </a:cxn>
                                        </a:cxnLst>
                                        <a:rect l="0" t="0" r="r" b="b"/>
                                        <a:pathLst>
                                          <a:path w="21600" h="21600" extrusionOk="0">
                                            <a:moveTo>
                                              <a:pt x="10631" y="0"/>
                                            </a:moveTo>
                                            <a:lnTo>
                                              <a:pt x="12769" y="252"/>
                                            </a:lnTo>
                                            <a:lnTo>
                                              <a:pt x="15075" y="671"/>
                                            </a:lnTo>
                                            <a:lnTo>
                                              <a:pt x="16650" y="1468"/>
                                            </a:lnTo>
                                            <a:lnTo>
                                              <a:pt x="17550" y="2181"/>
                                            </a:lnTo>
                                            <a:lnTo>
                                              <a:pt x="18281" y="2852"/>
                                            </a:lnTo>
                                            <a:lnTo>
                                              <a:pt x="19912" y="5285"/>
                                            </a:lnTo>
                                            <a:lnTo>
                                              <a:pt x="20194" y="5914"/>
                                            </a:lnTo>
                                            <a:lnTo>
                                              <a:pt x="20475" y="6501"/>
                                            </a:lnTo>
                                            <a:lnTo>
                                              <a:pt x="20812" y="7172"/>
                                            </a:lnTo>
                                            <a:lnTo>
                                              <a:pt x="21038" y="7759"/>
                                            </a:lnTo>
                                            <a:lnTo>
                                              <a:pt x="21319" y="8346"/>
                                            </a:lnTo>
                                            <a:lnTo>
                                              <a:pt x="21544" y="9353"/>
                                            </a:lnTo>
                                            <a:lnTo>
                                              <a:pt x="21600" y="10150"/>
                                            </a:lnTo>
                                            <a:lnTo>
                                              <a:pt x="21488" y="10485"/>
                                            </a:lnTo>
                                            <a:lnTo>
                                              <a:pt x="21319" y="10695"/>
                                            </a:lnTo>
                                            <a:lnTo>
                                              <a:pt x="20812" y="11031"/>
                                            </a:lnTo>
                                            <a:lnTo>
                                              <a:pt x="20081" y="11198"/>
                                            </a:lnTo>
                                            <a:lnTo>
                                              <a:pt x="18450" y="11450"/>
                                            </a:lnTo>
                                            <a:lnTo>
                                              <a:pt x="16369" y="11450"/>
                                            </a:lnTo>
                                            <a:lnTo>
                                              <a:pt x="17438" y="14176"/>
                                            </a:lnTo>
                                            <a:lnTo>
                                              <a:pt x="14288" y="16064"/>
                                            </a:lnTo>
                                            <a:lnTo>
                                              <a:pt x="17156" y="16525"/>
                                            </a:lnTo>
                                            <a:lnTo>
                                              <a:pt x="11531" y="21600"/>
                                            </a:lnTo>
                                            <a:lnTo>
                                              <a:pt x="6356" y="21013"/>
                                            </a:lnTo>
                                            <a:lnTo>
                                              <a:pt x="3375" y="9730"/>
                                            </a:lnTo>
                                            <a:lnTo>
                                              <a:pt x="1631" y="9311"/>
                                            </a:lnTo>
                                            <a:lnTo>
                                              <a:pt x="394" y="8640"/>
                                            </a:lnTo>
                                            <a:lnTo>
                                              <a:pt x="56" y="8221"/>
                                            </a:lnTo>
                                            <a:lnTo>
                                              <a:pt x="0" y="7633"/>
                                            </a:lnTo>
                                            <a:lnTo>
                                              <a:pt x="112" y="7172"/>
                                            </a:lnTo>
                                            <a:lnTo>
                                              <a:pt x="506" y="6711"/>
                                            </a:lnTo>
                                            <a:lnTo>
                                              <a:pt x="1069" y="6375"/>
                                            </a:lnTo>
                                            <a:lnTo>
                                              <a:pt x="1688" y="6040"/>
                                            </a:lnTo>
                                            <a:lnTo>
                                              <a:pt x="2250" y="5830"/>
                                            </a:lnTo>
                                            <a:lnTo>
                                              <a:pt x="2812" y="5746"/>
                                            </a:lnTo>
                                            <a:lnTo>
                                              <a:pt x="3262" y="5620"/>
                                            </a:lnTo>
                                            <a:lnTo>
                                              <a:pt x="3094" y="5243"/>
                                            </a:lnTo>
                                            <a:lnTo>
                                              <a:pt x="2925" y="4278"/>
                                            </a:lnTo>
                                            <a:lnTo>
                                              <a:pt x="2981" y="3104"/>
                                            </a:lnTo>
                                            <a:lnTo>
                                              <a:pt x="3262" y="2475"/>
                                            </a:lnTo>
                                            <a:lnTo>
                                              <a:pt x="3769" y="1929"/>
                                            </a:lnTo>
                                            <a:lnTo>
                                              <a:pt x="4050" y="1636"/>
                                            </a:lnTo>
                                            <a:lnTo>
                                              <a:pt x="4500" y="1426"/>
                                            </a:lnTo>
                                            <a:lnTo>
                                              <a:pt x="5006" y="1216"/>
                                            </a:lnTo>
                                            <a:lnTo>
                                              <a:pt x="5456" y="1007"/>
                                            </a:lnTo>
                                            <a:lnTo>
                                              <a:pt x="6638" y="671"/>
                                            </a:lnTo>
                                            <a:lnTo>
                                              <a:pt x="7819" y="419"/>
                                            </a:lnTo>
                                            <a:lnTo>
                                              <a:pt x="8888" y="252"/>
                                            </a:lnTo>
                                            <a:lnTo>
                                              <a:pt x="9788" y="84"/>
                                            </a:lnTo>
                                            <a:lnTo>
                                              <a:pt x="10631" y="0"/>
                                            </a:lnTo>
                                            <a:close/>
                                          </a:path>
                                        </a:pathLst>
                                      </a:custGeom>
                                      <a:solidFill>
                                        <a:srgbClr val="E57F33"/>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1" name="Shape"/>
                                      <p:cNvSpPr/>
                                      <p:nvPr/>
                                    </p:nvSpPr>
                                    <p:spPr>
                                      <a:xfrm>
                                        <a:off x="911225" y="403225"/>
                                        <a:ext cx="200025" cy="179388"/>
                                      </a:xfrm>
                                      <a:custGeom>
                                        <a:avLst/>
                                        <a:gdLst/>
                                        <a:ahLst/>
                                        <a:cxnLst>
                                          <a:cxn ang="0">
                                            <a:pos x="wd2" y="hd2"/>
                                          </a:cxn>
                                          <a:cxn ang="5400000">
                                            <a:pos x="wd2" y="hd2"/>
                                          </a:cxn>
                                          <a:cxn ang="10800000">
                                            <a:pos x="wd2" y="hd2"/>
                                          </a:cxn>
                                          <a:cxn ang="16200000">
                                            <a:pos x="wd2" y="hd2"/>
                                          </a:cxn>
                                        </a:cxnLst>
                                        <a:rect l="0" t="0" r="r" b="b"/>
                                        <a:pathLst>
                                          <a:path w="21600" h="21600" extrusionOk="0">
                                            <a:moveTo>
                                              <a:pt x="20571" y="13381"/>
                                            </a:moveTo>
                                            <a:lnTo>
                                              <a:pt x="21600" y="17395"/>
                                            </a:lnTo>
                                            <a:lnTo>
                                              <a:pt x="16371" y="20071"/>
                                            </a:lnTo>
                                            <a:lnTo>
                                              <a:pt x="11743" y="21600"/>
                                            </a:lnTo>
                                            <a:lnTo>
                                              <a:pt x="7629" y="21600"/>
                                            </a:lnTo>
                                            <a:lnTo>
                                              <a:pt x="3600" y="19880"/>
                                            </a:lnTo>
                                            <a:lnTo>
                                              <a:pt x="857" y="17108"/>
                                            </a:lnTo>
                                            <a:lnTo>
                                              <a:pt x="0" y="14050"/>
                                            </a:lnTo>
                                            <a:lnTo>
                                              <a:pt x="86" y="10418"/>
                                            </a:lnTo>
                                            <a:lnTo>
                                              <a:pt x="1629" y="6595"/>
                                            </a:lnTo>
                                            <a:lnTo>
                                              <a:pt x="3943" y="3536"/>
                                            </a:lnTo>
                                            <a:lnTo>
                                              <a:pt x="7714" y="1242"/>
                                            </a:lnTo>
                                            <a:lnTo>
                                              <a:pt x="13371" y="0"/>
                                            </a:lnTo>
                                            <a:lnTo>
                                              <a:pt x="15686" y="573"/>
                                            </a:lnTo>
                                            <a:lnTo>
                                              <a:pt x="16371" y="2963"/>
                                            </a:lnTo>
                                            <a:lnTo>
                                              <a:pt x="15343" y="5065"/>
                                            </a:lnTo>
                                            <a:lnTo>
                                              <a:pt x="11057" y="5639"/>
                                            </a:lnTo>
                                            <a:lnTo>
                                              <a:pt x="7629" y="7168"/>
                                            </a:lnTo>
                                            <a:lnTo>
                                              <a:pt x="4886" y="9366"/>
                                            </a:lnTo>
                                            <a:lnTo>
                                              <a:pt x="4457" y="12616"/>
                                            </a:lnTo>
                                            <a:lnTo>
                                              <a:pt x="4971" y="15101"/>
                                            </a:lnTo>
                                            <a:lnTo>
                                              <a:pt x="6343" y="16343"/>
                                            </a:lnTo>
                                            <a:lnTo>
                                              <a:pt x="8571" y="16917"/>
                                            </a:lnTo>
                                            <a:lnTo>
                                              <a:pt x="12600" y="16439"/>
                                            </a:lnTo>
                                            <a:lnTo>
                                              <a:pt x="17743" y="14719"/>
                                            </a:lnTo>
                                            <a:lnTo>
                                              <a:pt x="20571" y="13381"/>
                                            </a:lnTo>
                                            <a:close/>
                                          </a:path>
                                        </a:pathLst>
                                      </a:custGeom>
                                      <a:solidFill>
                                        <a:srgbClr val="757833"/>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2" name="Shape"/>
                                      <p:cNvSpPr/>
                                      <p:nvPr/>
                                    </p:nvSpPr>
                                    <p:spPr>
                                      <a:xfrm>
                                        <a:off x="1860550" y="706437"/>
                                        <a:ext cx="82550" cy="141288"/>
                                      </a:xfrm>
                                      <a:custGeom>
                                        <a:avLst/>
                                        <a:gdLst/>
                                        <a:ahLst/>
                                        <a:cxnLst>
                                          <a:cxn ang="0">
                                            <a:pos x="wd2" y="hd2"/>
                                          </a:cxn>
                                          <a:cxn ang="5400000">
                                            <a:pos x="wd2" y="hd2"/>
                                          </a:cxn>
                                          <a:cxn ang="10800000">
                                            <a:pos x="wd2" y="hd2"/>
                                          </a:cxn>
                                          <a:cxn ang="16200000">
                                            <a:pos x="wd2" y="hd2"/>
                                          </a:cxn>
                                        </a:cxnLst>
                                        <a:rect l="0" t="0" r="r" b="b"/>
                                        <a:pathLst>
                                          <a:path w="21600" h="21600" extrusionOk="0">
                                            <a:moveTo>
                                              <a:pt x="11520" y="21234"/>
                                            </a:moveTo>
                                            <a:lnTo>
                                              <a:pt x="14606" y="21600"/>
                                            </a:lnTo>
                                            <a:lnTo>
                                              <a:pt x="17486" y="20990"/>
                                            </a:lnTo>
                                            <a:lnTo>
                                              <a:pt x="19954" y="19281"/>
                                            </a:lnTo>
                                            <a:lnTo>
                                              <a:pt x="20983" y="16719"/>
                                            </a:lnTo>
                                            <a:lnTo>
                                              <a:pt x="21600" y="13546"/>
                                            </a:lnTo>
                                            <a:lnTo>
                                              <a:pt x="20777" y="10251"/>
                                            </a:lnTo>
                                            <a:lnTo>
                                              <a:pt x="19337" y="6956"/>
                                            </a:lnTo>
                                            <a:lnTo>
                                              <a:pt x="16869" y="4027"/>
                                            </a:lnTo>
                                            <a:lnTo>
                                              <a:pt x="13783" y="1708"/>
                                            </a:lnTo>
                                            <a:lnTo>
                                              <a:pt x="10286" y="488"/>
                                            </a:lnTo>
                                            <a:lnTo>
                                              <a:pt x="7200" y="0"/>
                                            </a:lnTo>
                                            <a:lnTo>
                                              <a:pt x="4114" y="732"/>
                                            </a:lnTo>
                                            <a:lnTo>
                                              <a:pt x="1851" y="2441"/>
                                            </a:lnTo>
                                            <a:lnTo>
                                              <a:pt x="617" y="5003"/>
                                            </a:lnTo>
                                            <a:lnTo>
                                              <a:pt x="0" y="8054"/>
                                            </a:lnTo>
                                            <a:lnTo>
                                              <a:pt x="1029" y="11349"/>
                                            </a:lnTo>
                                            <a:lnTo>
                                              <a:pt x="2469" y="14766"/>
                                            </a:lnTo>
                                            <a:lnTo>
                                              <a:pt x="4937" y="17573"/>
                                            </a:lnTo>
                                            <a:lnTo>
                                              <a:pt x="8023" y="19892"/>
                                            </a:lnTo>
                                            <a:lnTo>
                                              <a:pt x="11520" y="21234"/>
                                            </a:lnTo>
                                            <a:close/>
                                          </a:path>
                                        </a:pathLst>
                                      </a:custGeom>
                                      <a:solidFill>
                                        <a:srgbClr val="E5E5F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3" name="Shape"/>
                                      <p:cNvSpPr/>
                                      <p:nvPr/>
                                    </p:nvSpPr>
                                    <p:spPr>
                                      <a:xfrm>
                                        <a:off x="2197100" y="427037"/>
                                        <a:ext cx="144463" cy="146051"/>
                                      </a:xfrm>
                                      <a:custGeom>
                                        <a:avLst/>
                                        <a:gdLst/>
                                        <a:ahLst/>
                                        <a:cxnLst>
                                          <a:cxn ang="0">
                                            <a:pos x="wd2" y="hd2"/>
                                          </a:cxn>
                                          <a:cxn ang="5400000">
                                            <a:pos x="wd2" y="hd2"/>
                                          </a:cxn>
                                          <a:cxn ang="10800000">
                                            <a:pos x="wd2" y="hd2"/>
                                          </a:cxn>
                                          <a:cxn ang="16200000">
                                            <a:pos x="wd2" y="hd2"/>
                                          </a:cxn>
                                        </a:cxnLst>
                                        <a:rect l="0" t="0" r="r" b="b"/>
                                        <a:pathLst>
                                          <a:path w="21600" h="21600" extrusionOk="0">
                                            <a:moveTo>
                                              <a:pt x="0" y="16052"/>
                                            </a:moveTo>
                                            <a:lnTo>
                                              <a:pt x="4415" y="9797"/>
                                            </a:lnTo>
                                            <a:lnTo>
                                              <a:pt x="1432" y="2715"/>
                                            </a:lnTo>
                                            <a:lnTo>
                                              <a:pt x="8831" y="4839"/>
                                            </a:lnTo>
                                            <a:lnTo>
                                              <a:pt x="14798" y="0"/>
                                            </a:lnTo>
                                            <a:lnTo>
                                              <a:pt x="15036" y="7554"/>
                                            </a:lnTo>
                                            <a:lnTo>
                                              <a:pt x="21600" y="11567"/>
                                            </a:lnTo>
                                            <a:lnTo>
                                              <a:pt x="14320" y="14164"/>
                                            </a:lnTo>
                                            <a:lnTo>
                                              <a:pt x="12411" y="21600"/>
                                            </a:lnTo>
                                            <a:lnTo>
                                              <a:pt x="7757" y="15580"/>
                                            </a:lnTo>
                                            <a:lnTo>
                                              <a:pt x="0" y="16052"/>
                                            </a:lnTo>
                                            <a:close/>
                                          </a:path>
                                        </a:pathLst>
                                      </a:custGeom>
                                      <a:solidFill>
                                        <a:srgbClr val="FF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4" name="Shape"/>
                                      <p:cNvSpPr/>
                                      <p:nvPr/>
                                    </p:nvSpPr>
                                    <p:spPr>
                                      <a:xfrm>
                                        <a:off x="2366962" y="541337"/>
                                        <a:ext cx="115888" cy="120651"/>
                                      </a:xfrm>
                                      <a:custGeom>
                                        <a:avLst/>
                                        <a:gdLst/>
                                        <a:ahLst/>
                                        <a:cxnLst>
                                          <a:cxn ang="0">
                                            <a:pos x="wd2" y="hd2"/>
                                          </a:cxn>
                                          <a:cxn ang="5400000">
                                            <a:pos x="wd2" y="hd2"/>
                                          </a:cxn>
                                          <a:cxn ang="10800000">
                                            <a:pos x="wd2" y="hd2"/>
                                          </a:cxn>
                                          <a:cxn ang="16200000">
                                            <a:pos x="wd2" y="hd2"/>
                                          </a:cxn>
                                        </a:cxnLst>
                                        <a:rect l="0" t="0" r="r" b="b"/>
                                        <a:pathLst>
                                          <a:path w="21600" h="21600" extrusionOk="0">
                                            <a:moveTo>
                                              <a:pt x="21302" y="17763"/>
                                            </a:moveTo>
                                            <a:lnTo>
                                              <a:pt x="13556" y="16342"/>
                                            </a:lnTo>
                                            <a:lnTo>
                                              <a:pt x="7895" y="21600"/>
                                            </a:lnTo>
                                            <a:lnTo>
                                              <a:pt x="7001" y="14211"/>
                                            </a:lnTo>
                                            <a:lnTo>
                                              <a:pt x="0" y="10658"/>
                                            </a:lnTo>
                                            <a:lnTo>
                                              <a:pt x="7150" y="7389"/>
                                            </a:lnTo>
                                            <a:lnTo>
                                              <a:pt x="8342" y="0"/>
                                            </a:lnTo>
                                            <a:lnTo>
                                              <a:pt x="13705" y="5542"/>
                                            </a:lnTo>
                                            <a:lnTo>
                                              <a:pt x="21600" y="4405"/>
                                            </a:lnTo>
                                            <a:lnTo>
                                              <a:pt x="17727" y="10942"/>
                                            </a:lnTo>
                                            <a:lnTo>
                                              <a:pt x="21302" y="17763"/>
                                            </a:lnTo>
                                            <a:close/>
                                          </a:path>
                                        </a:pathLst>
                                      </a:custGeom>
                                      <a:solidFill>
                                        <a:srgbClr val="FF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5" name="Shape"/>
                                      <p:cNvSpPr/>
                                      <p:nvPr/>
                                    </p:nvSpPr>
                                    <p:spPr>
                                      <a:xfrm>
                                        <a:off x="2312987" y="796925"/>
                                        <a:ext cx="179388" cy="177800"/>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6021" y="7714"/>
                                            </a:lnTo>
                                            <a:lnTo>
                                              <a:pt x="5735" y="0"/>
                                            </a:lnTo>
                                            <a:lnTo>
                                              <a:pt x="11947" y="4436"/>
                                            </a:lnTo>
                                            <a:lnTo>
                                              <a:pt x="19019" y="1736"/>
                                            </a:lnTo>
                                            <a:lnTo>
                                              <a:pt x="16821" y="9064"/>
                                            </a:lnTo>
                                            <a:lnTo>
                                              <a:pt x="21600" y="15043"/>
                                            </a:lnTo>
                                            <a:lnTo>
                                              <a:pt x="14050" y="15236"/>
                                            </a:lnTo>
                                            <a:lnTo>
                                              <a:pt x="9940" y="21600"/>
                                            </a:lnTo>
                                            <a:lnTo>
                                              <a:pt x="7455" y="14368"/>
                                            </a:lnTo>
                                            <a:lnTo>
                                              <a:pt x="0" y="12343"/>
                                            </a:lnTo>
                                            <a:close/>
                                          </a:path>
                                        </a:pathLst>
                                      </a:custGeom>
                                      <a:solidFill>
                                        <a:srgbClr val="FF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6" name="Shape"/>
                                      <p:cNvSpPr/>
                                      <p:nvPr/>
                                    </p:nvSpPr>
                                    <p:spPr>
                                      <a:xfrm>
                                        <a:off x="2173287" y="565150"/>
                                        <a:ext cx="77788" cy="133350"/>
                                      </a:xfrm>
                                      <a:custGeom>
                                        <a:avLst/>
                                        <a:gdLst/>
                                        <a:ahLst/>
                                        <a:cxnLst>
                                          <a:cxn ang="0">
                                            <a:pos x="wd2" y="hd2"/>
                                          </a:cxn>
                                          <a:cxn ang="5400000">
                                            <a:pos x="wd2" y="hd2"/>
                                          </a:cxn>
                                          <a:cxn ang="10800000">
                                            <a:pos x="wd2" y="hd2"/>
                                          </a:cxn>
                                          <a:cxn ang="16200000">
                                            <a:pos x="wd2" y="hd2"/>
                                          </a:cxn>
                                        </a:cxnLst>
                                        <a:rect l="0" t="0" r="r" b="b"/>
                                        <a:pathLst>
                                          <a:path w="21600" h="21600" extrusionOk="0">
                                            <a:moveTo>
                                              <a:pt x="0" y="17893"/>
                                            </a:moveTo>
                                            <a:lnTo>
                                              <a:pt x="18705" y="0"/>
                                            </a:lnTo>
                                            <a:lnTo>
                                              <a:pt x="21600" y="2684"/>
                                            </a:lnTo>
                                            <a:lnTo>
                                              <a:pt x="1113" y="21600"/>
                                            </a:lnTo>
                                            <a:lnTo>
                                              <a:pt x="0" y="17893"/>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57" name="Shape"/>
                                      <p:cNvSpPr/>
                                      <p:nvPr/>
                                    </p:nvSpPr>
                                    <p:spPr>
                                      <a:xfrm>
                                        <a:off x="2208212" y="630237"/>
                                        <a:ext cx="177801" cy="100013"/>
                                      </a:xfrm>
                                      <a:custGeom>
                                        <a:avLst/>
                                        <a:gdLst/>
                                        <a:ahLst/>
                                        <a:cxnLst>
                                          <a:cxn ang="0">
                                            <a:pos x="wd2" y="hd2"/>
                                          </a:cxn>
                                          <a:cxn ang="5400000">
                                            <a:pos x="wd2" y="hd2"/>
                                          </a:cxn>
                                          <a:cxn ang="10800000">
                                            <a:pos x="wd2" y="hd2"/>
                                          </a:cxn>
                                          <a:cxn ang="16200000">
                                            <a:pos x="wd2" y="hd2"/>
                                          </a:cxn>
                                        </a:cxnLst>
                                        <a:rect l="0" t="0" r="r" b="b"/>
                                        <a:pathLst>
                                          <a:path w="21600" h="21600" extrusionOk="0">
                                            <a:moveTo>
                                              <a:pt x="0" y="20229"/>
                                            </a:moveTo>
                                            <a:lnTo>
                                              <a:pt x="20636" y="0"/>
                                            </a:lnTo>
                                            <a:lnTo>
                                              <a:pt x="21600" y="3429"/>
                                            </a:lnTo>
                                            <a:lnTo>
                                              <a:pt x="1736" y="21600"/>
                                            </a:lnTo>
                                            <a:lnTo>
                                              <a:pt x="0" y="20229"/>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40" name="Shape"/>
                                    <p:cNvSpPr/>
                                    <p:nvPr/>
                                  </p:nvSpPr>
                                  <p:spPr>
                                    <a:xfrm>
                                      <a:off x="0" y="641350"/>
                                      <a:ext cx="150813" cy="223838"/>
                                    </a:xfrm>
                                    <a:custGeom>
                                      <a:avLst/>
                                      <a:gdLst/>
                                      <a:ahLst/>
                                      <a:cxnLst>
                                        <a:cxn ang="0">
                                          <a:pos x="wd2" y="hd2"/>
                                        </a:cxn>
                                        <a:cxn ang="5400000">
                                          <a:pos x="wd2" y="hd2"/>
                                        </a:cxn>
                                        <a:cxn ang="10800000">
                                          <a:pos x="wd2" y="hd2"/>
                                        </a:cxn>
                                        <a:cxn ang="16200000">
                                          <a:pos x="wd2" y="hd2"/>
                                        </a:cxn>
                                      </a:cxnLst>
                                      <a:rect l="0" t="0" r="r" b="b"/>
                                      <a:pathLst>
                                        <a:path w="21600" h="21600" extrusionOk="0">
                                          <a:moveTo>
                                            <a:pt x="7276" y="0"/>
                                          </a:moveTo>
                                          <a:lnTo>
                                            <a:pt x="21600" y="2623"/>
                                          </a:lnTo>
                                          <a:lnTo>
                                            <a:pt x="9208" y="21600"/>
                                          </a:lnTo>
                                          <a:lnTo>
                                            <a:pt x="0" y="15969"/>
                                          </a:lnTo>
                                          <a:lnTo>
                                            <a:pt x="7276" y="0"/>
                                          </a:lnTo>
                                          <a:close/>
                                        </a:path>
                                      </a:pathLst>
                                    </a:custGeom>
                                    <a:solidFill>
                                      <a:srgbClr val="FFE5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grpSp>
                            <p:sp>
                              <p:nvSpPr>
                                <p:cNvPr id="36" name="Shape"/>
                                <p:cNvSpPr/>
                                <p:nvPr/>
                              </p:nvSpPr>
                              <p:spPr>
                                <a:xfrm>
                                  <a:off x="965200" y="368300"/>
                                  <a:ext cx="215900" cy="273050"/>
                                </a:xfrm>
                                <a:custGeom>
                                  <a:avLst/>
                                  <a:gdLst/>
                                  <a:ahLst/>
                                  <a:cxnLst>
                                    <a:cxn ang="0">
                                      <a:pos x="wd2" y="hd2"/>
                                    </a:cxn>
                                    <a:cxn ang="5400000">
                                      <a:pos x="wd2" y="hd2"/>
                                    </a:cxn>
                                    <a:cxn ang="10800000">
                                      <a:pos x="wd2" y="hd2"/>
                                    </a:cxn>
                                    <a:cxn ang="16200000">
                                      <a:pos x="wd2" y="hd2"/>
                                    </a:cxn>
                                  </a:cxnLst>
                                  <a:rect l="0" t="0" r="r" b="b"/>
                                  <a:pathLst>
                                    <a:path w="21600" h="21600" extrusionOk="0">
                                      <a:moveTo>
                                        <a:pt x="17694" y="1690"/>
                                      </a:moveTo>
                                      <a:lnTo>
                                        <a:pt x="18731" y="4195"/>
                                      </a:lnTo>
                                      <a:lnTo>
                                        <a:pt x="21600" y="18845"/>
                                      </a:lnTo>
                                      <a:lnTo>
                                        <a:pt x="9565" y="21600"/>
                                      </a:lnTo>
                                      <a:lnTo>
                                        <a:pt x="0" y="19910"/>
                                      </a:lnTo>
                                      <a:lnTo>
                                        <a:pt x="8130" y="0"/>
                                      </a:lnTo>
                                      <a:lnTo>
                                        <a:pt x="17694" y="1690"/>
                                      </a:lnTo>
                                      <a:close/>
                                    </a:path>
                                  </a:pathLst>
                                </a:custGeom>
                                <a:solidFill>
                                  <a:srgbClr val="9CB366"/>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34" name="Shape"/>
                              <p:cNvSpPr/>
                              <p:nvPr/>
                            </p:nvSpPr>
                            <p:spPr>
                              <a:xfrm>
                                <a:off x="838200" y="381000"/>
                                <a:ext cx="533400" cy="635000"/>
                              </a:xfrm>
                              <a:custGeom>
                                <a:avLst/>
                                <a:gdLst/>
                                <a:ahLst/>
                                <a:cxnLst>
                                  <a:cxn ang="0">
                                    <a:pos x="wd2" y="hd2"/>
                                  </a:cxn>
                                  <a:cxn ang="5400000">
                                    <a:pos x="wd2" y="hd2"/>
                                  </a:cxn>
                                  <a:cxn ang="10800000">
                                    <a:pos x="wd2" y="hd2"/>
                                  </a:cxn>
                                  <a:cxn ang="16200000">
                                    <a:pos x="wd2" y="hd2"/>
                                  </a:cxn>
                                </a:cxnLst>
                                <a:rect l="0" t="0" r="r" b="b"/>
                                <a:pathLst>
                                  <a:path w="21600" h="21600" extrusionOk="0">
                                    <a:moveTo>
                                      <a:pt x="19868" y="0"/>
                                    </a:moveTo>
                                    <a:lnTo>
                                      <a:pt x="21155" y="3863"/>
                                    </a:lnTo>
                                    <a:lnTo>
                                      <a:pt x="21600" y="18441"/>
                                    </a:lnTo>
                                    <a:lnTo>
                                      <a:pt x="20992" y="20288"/>
                                    </a:lnTo>
                                    <a:lnTo>
                                      <a:pt x="19236" y="21406"/>
                                    </a:lnTo>
                                    <a:lnTo>
                                      <a:pt x="164" y="21600"/>
                                    </a:lnTo>
                                    <a:lnTo>
                                      <a:pt x="0" y="5418"/>
                                    </a:lnTo>
                                    <a:lnTo>
                                      <a:pt x="725" y="5540"/>
                                    </a:lnTo>
                                    <a:lnTo>
                                      <a:pt x="959" y="20993"/>
                                    </a:lnTo>
                                    <a:lnTo>
                                      <a:pt x="19236" y="20604"/>
                                    </a:lnTo>
                                    <a:lnTo>
                                      <a:pt x="20453" y="19778"/>
                                    </a:lnTo>
                                    <a:lnTo>
                                      <a:pt x="20992" y="18150"/>
                                    </a:lnTo>
                                    <a:lnTo>
                                      <a:pt x="20453" y="3960"/>
                                    </a:lnTo>
                                    <a:lnTo>
                                      <a:pt x="19541" y="802"/>
                                    </a:lnTo>
                                    <a:lnTo>
                                      <a:pt x="19868" y="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grpSp>
                          <p:nvGrpSpPr>
                            <p:cNvPr id="25" name="Group"/>
                            <p:cNvGrpSpPr/>
                            <p:nvPr/>
                          </p:nvGrpSpPr>
                          <p:grpSpPr>
                            <a:xfrm>
                              <a:off x="965200" y="0"/>
                              <a:ext cx="412750" cy="517525"/>
                              <a:chOff x="0" y="0"/>
                              <a:chExt cx="412749" cy="517524"/>
                            </a:xfrm>
                          </p:grpSpPr>
                          <p:sp>
                            <p:nvSpPr>
                              <p:cNvPr id="26" name="Shape"/>
                              <p:cNvSpPr/>
                              <p:nvPr/>
                            </p:nvSpPr>
                            <p:spPr>
                              <a:xfrm>
                                <a:off x="279520" y="333693"/>
                                <a:ext cx="133230" cy="144868"/>
                              </a:xfrm>
                              <a:custGeom>
                                <a:avLst/>
                                <a:gdLst/>
                                <a:ahLst/>
                                <a:cxnLst>
                                  <a:cxn ang="0">
                                    <a:pos x="wd2" y="hd2"/>
                                  </a:cxn>
                                  <a:cxn ang="5400000">
                                    <a:pos x="wd2" y="hd2"/>
                                  </a:cxn>
                                  <a:cxn ang="10800000">
                                    <a:pos x="wd2" y="hd2"/>
                                  </a:cxn>
                                  <a:cxn ang="16200000">
                                    <a:pos x="wd2" y="hd2"/>
                                  </a:cxn>
                                </a:cxnLst>
                                <a:rect l="0" t="0" r="r" b="b"/>
                                <a:pathLst>
                                  <a:path w="21600" h="21600" extrusionOk="0">
                                    <a:moveTo>
                                      <a:pt x="1049" y="18087"/>
                                    </a:moveTo>
                                    <a:lnTo>
                                      <a:pt x="419" y="16891"/>
                                    </a:lnTo>
                                    <a:lnTo>
                                      <a:pt x="0" y="14574"/>
                                    </a:lnTo>
                                    <a:lnTo>
                                      <a:pt x="210" y="12033"/>
                                    </a:lnTo>
                                    <a:lnTo>
                                      <a:pt x="944" y="9492"/>
                                    </a:lnTo>
                                    <a:lnTo>
                                      <a:pt x="2202" y="6951"/>
                                    </a:lnTo>
                                    <a:lnTo>
                                      <a:pt x="3984" y="4634"/>
                                    </a:lnTo>
                                    <a:lnTo>
                                      <a:pt x="6291" y="2691"/>
                                    </a:lnTo>
                                    <a:lnTo>
                                      <a:pt x="8808" y="1271"/>
                                    </a:lnTo>
                                    <a:lnTo>
                                      <a:pt x="11324" y="299"/>
                                    </a:lnTo>
                                    <a:lnTo>
                                      <a:pt x="13946" y="0"/>
                                    </a:lnTo>
                                    <a:lnTo>
                                      <a:pt x="16252" y="299"/>
                                    </a:lnTo>
                                    <a:lnTo>
                                      <a:pt x="18454" y="1271"/>
                                    </a:lnTo>
                                    <a:lnTo>
                                      <a:pt x="19922" y="2691"/>
                                    </a:lnTo>
                                    <a:lnTo>
                                      <a:pt x="20971" y="4634"/>
                                    </a:lnTo>
                                    <a:lnTo>
                                      <a:pt x="21600" y="6951"/>
                                    </a:lnTo>
                                    <a:lnTo>
                                      <a:pt x="21390" y="9492"/>
                                    </a:lnTo>
                                    <a:lnTo>
                                      <a:pt x="20656" y="12183"/>
                                    </a:lnTo>
                                    <a:lnTo>
                                      <a:pt x="19293" y="14724"/>
                                    </a:lnTo>
                                    <a:lnTo>
                                      <a:pt x="17511" y="16891"/>
                                    </a:lnTo>
                                    <a:lnTo>
                                      <a:pt x="15309" y="18909"/>
                                    </a:lnTo>
                                    <a:lnTo>
                                      <a:pt x="12792" y="20404"/>
                                    </a:lnTo>
                                    <a:lnTo>
                                      <a:pt x="10171" y="21301"/>
                                    </a:lnTo>
                                    <a:lnTo>
                                      <a:pt x="7550" y="21600"/>
                                    </a:lnTo>
                                    <a:lnTo>
                                      <a:pt x="5243" y="21301"/>
                                    </a:lnTo>
                                    <a:lnTo>
                                      <a:pt x="3146" y="20329"/>
                                    </a:lnTo>
                                    <a:lnTo>
                                      <a:pt x="1468" y="18909"/>
                                    </a:lnTo>
                                    <a:lnTo>
                                      <a:pt x="4509" y="17788"/>
                                    </a:lnTo>
                                    <a:lnTo>
                                      <a:pt x="6291" y="18610"/>
                                    </a:lnTo>
                                    <a:lnTo>
                                      <a:pt x="8074" y="18909"/>
                                    </a:lnTo>
                                    <a:lnTo>
                                      <a:pt x="9961" y="18835"/>
                                    </a:lnTo>
                                    <a:lnTo>
                                      <a:pt x="11953" y="18162"/>
                                    </a:lnTo>
                                    <a:lnTo>
                                      <a:pt x="13841" y="17116"/>
                                    </a:lnTo>
                                    <a:lnTo>
                                      <a:pt x="15623" y="15770"/>
                                    </a:lnTo>
                                    <a:lnTo>
                                      <a:pt x="16986" y="14051"/>
                                    </a:lnTo>
                                    <a:lnTo>
                                      <a:pt x="18140" y="12183"/>
                                    </a:lnTo>
                                    <a:lnTo>
                                      <a:pt x="18769" y="10165"/>
                                    </a:lnTo>
                                    <a:lnTo>
                                      <a:pt x="18874" y="8221"/>
                                    </a:lnTo>
                                    <a:lnTo>
                                      <a:pt x="18559" y="6428"/>
                                    </a:lnTo>
                                    <a:lnTo>
                                      <a:pt x="17825" y="4933"/>
                                    </a:lnTo>
                                    <a:lnTo>
                                      <a:pt x="16672" y="3812"/>
                                    </a:lnTo>
                                    <a:lnTo>
                                      <a:pt x="15204" y="2915"/>
                                    </a:lnTo>
                                    <a:lnTo>
                                      <a:pt x="13526" y="2691"/>
                                    </a:lnTo>
                                    <a:lnTo>
                                      <a:pt x="11429" y="2840"/>
                                    </a:lnTo>
                                    <a:lnTo>
                                      <a:pt x="9542" y="3438"/>
                                    </a:lnTo>
                                    <a:lnTo>
                                      <a:pt x="7759" y="4484"/>
                                    </a:lnTo>
                                    <a:lnTo>
                                      <a:pt x="5977" y="5904"/>
                                    </a:lnTo>
                                    <a:lnTo>
                                      <a:pt x="4614" y="7624"/>
                                    </a:lnTo>
                                    <a:lnTo>
                                      <a:pt x="3460" y="9492"/>
                                    </a:lnTo>
                                    <a:lnTo>
                                      <a:pt x="2726" y="11435"/>
                                    </a:lnTo>
                                    <a:lnTo>
                                      <a:pt x="2517" y="13304"/>
                                    </a:lnTo>
                                    <a:lnTo>
                                      <a:pt x="2831" y="15098"/>
                                    </a:lnTo>
                                    <a:lnTo>
                                      <a:pt x="3775" y="16891"/>
                                    </a:lnTo>
                                    <a:lnTo>
                                      <a:pt x="1049" y="18087"/>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27" name="Shape"/>
                              <p:cNvSpPr/>
                              <p:nvPr/>
                            </p:nvSpPr>
                            <p:spPr>
                              <a:xfrm>
                                <a:off x="0" y="34967"/>
                                <a:ext cx="327849" cy="335693"/>
                              </a:xfrm>
                              <a:custGeom>
                                <a:avLst/>
                                <a:gdLst/>
                                <a:ahLst/>
                                <a:cxnLst>
                                  <a:cxn ang="0">
                                    <a:pos x="wd2" y="hd2"/>
                                  </a:cxn>
                                  <a:cxn ang="5400000">
                                    <a:pos x="wd2" y="hd2"/>
                                  </a:cxn>
                                  <a:cxn ang="10800000">
                                    <a:pos x="wd2" y="hd2"/>
                                  </a:cxn>
                                  <a:cxn ang="16200000">
                                    <a:pos x="wd2" y="hd2"/>
                                  </a:cxn>
                                </a:cxnLst>
                                <a:rect l="0" t="0" r="r" b="b"/>
                                <a:pathLst>
                                  <a:path w="21600" h="21600" extrusionOk="0">
                                    <a:moveTo>
                                      <a:pt x="10606" y="0"/>
                                    </a:moveTo>
                                    <a:lnTo>
                                      <a:pt x="12762" y="225"/>
                                    </a:lnTo>
                                    <a:lnTo>
                                      <a:pt x="15090" y="675"/>
                                    </a:lnTo>
                                    <a:lnTo>
                                      <a:pt x="16685" y="1446"/>
                                    </a:lnTo>
                                    <a:lnTo>
                                      <a:pt x="17590" y="2186"/>
                                    </a:lnTo>
                                    <a:lnTo>
                                      <a:pt x="18323" y="2861"/>
                                    </a:lnTo>
                                    <a:lnTo>
                                      <a:pt x="19531" y="4693"/>
                                    </a:lnTo>
                                    <a:lnTo>
                                      <a:pt x="19919" y="5271"/>
                                    </a:lnTo>
                                    <a:lnTo>
                                      <a:pt x="20220" y="5914"/>
                                    </a:lnTo>
                                    <a:lnTo>
                                      <a:pt x="20522" y="6525"/>
                                    </a:lnTo>
                                    <a:lnTo>
                                      <a:pt x="20824" y="7168"/>
                                    </a:lnTo>
                                    <a:lnTo>
                                      <a:pt x="21083" y="7746"/>
                                    </a:lnTo>
                                    <a:lnTo>
                                      <a:pt x="21298" y="8325"/>
                                    </a:lnTo>
                                    <a:lnTo>
                                      <a:pt x="21557" y="9354"/>
                                    </a:lnTo>
                                    <a:lnTo>
                                      <a:pt x="21600" y="10157"/>
                                    </a:lnTo>
                                    <a:lnTo>
                                      <a:pt x="21514" y="10479"/>
                                    </a:lnTo>
                                    <a:lnTo>
                                      <a:pt x="21298" y="10704"/>
                                    </a:lnTo>
                                    <a:lnTo>
                                      <a:pt x="20824" y="11025"/>
                                    </a:lnTo>
                                    <a:lnTo>
                                      <a:pt x="20091" y="11218"/>
                                    </a:lnTo>
                                    <a:lnTo>
                                      <a:pt x="18453" y="11443"/>
                                    </a:lnTo>
                                    <a:lnTo>
                                      <a:pt x="16340" y="11443"/>
                                    </a:lnTo>
                                    <a:lnTo>
                                      <a:pt x="17461" y="14175"/>
                                    </a:lnTo>
                                    <a:lnTo>
                                      <a:pt x="14271" y="16071"/>
                                    </a:lnTo>
                                    <a:lnTo>
                                      <a:pt x="17159" y="16554"/>
                                    </a:lnTo>
                                    <a:lnTo>
                                      <a:pt x="11511" y="21600"/>
                                    </a:lnTo>
                                    <a:lnTo>
                                      <a:pt x="6338" y="21021"/>
                                    </a:lnTo>
                                    <a:lnTo>
                                      <a:pt x="3406" y="9739"/>
                                    </a:lnTo>
                                    <a:lnTo>
                                      <a:pt x="1638" y="9289"/>
                                    </a:lnTo>
                                    <a:lnTo>
                                      <a:pt x="388" y="8646"/>
                                    </a:lnTo>
                                    <a:lnTo>
                                      <a:pt x="43" y="8196"/>
                                    </a:lnTo>
                                    <a:lnTo>
                                      <a:pt x="0" y="7650"/>
                                    </a:lnTo>
                                    <a:lnTo>
                                      <a:pt x="86" y="7168"/>
                                    </a:lnTo>
                                    <a:lnTo>
                                      <a:pt x="517" y="6686"/>
                                    </a:lnTo>
                                    <a:lnTo>
                                      <a:pt x="1078" y="6364"/>
                                    </a:lnTo>
                                    <a:lnTo>
                                      <a:pt x="1681" y="6075"/>
                                    </a:lnTo>
                                    <a:lnTo>
                                      <a:pt x="2242" y="5818"/>
                                    </a:lnTo>
                                    <a:lnTo>
                                      <a:pt x="2802" y="5754"/>
                                    </a:lnTo>
                                    <a:lnTo>
                                      <a:pt x="3277" y="5593"/>
                                    </a:lnTo>
                                    <a:lnTo>
                                      <a:pt x="3104" y="5239"/>
                                    </a:lnTo>
                                    <a:lnTo>
                                      <a:pt x="2932" y="4275"/>
                                    </a:lnTo>
                                    <a:lnTo>
                                      <a:pt x="2975" y="3086"/>
                                    </a:lnTo>
                                    <a:lnTo>
                                      <a:pt x="3277" y="2475"/>
                                    </a:lnTo>
                                    <a:lnTo>
                                      <a:pt x="3751" y="1896"/>
                                    </a:lnTo>
                                    <a:lnTo>
                                      <a:pt x="4096" y="1639"/>
                                    </a:lnTo>
                                    <a:lnTo>
                                      <a:pt x="4484" y="1414"/>
                                    </a:lnTo>
                                    <a:lnTo>
                                      <a:pt x="5001" y="1221"/>
                                    </a:lnTo>
                                    <a:lnTo>
                                      <a:pt x="5475" y="996"/>
                                    </a:lnTo>
                                    <a:lnTo>
                                      <a:pt x="6640" y="675"/>
                                    </a:lnTo>
                                    <a:lnTo>
                                      <a:pt x="7804" y="418"/>
                                    </a:lnTo>
                                    <a:lnTo>
                                      <a:pt x="8925" y="225"/>
                                    </a:lnTo>
                                    <a:lnTo>
                                      <a:pt x="9830" y="96"/>
                                    </a:lnTo>
                                    <a:lnTo>
                                      <a:pt x="10606" y="0"/>
                                    </a:lnTo>
                                    <a:close/>
                                  </a:path>
                                </a:pathLst>
                              </a:custGeom>
                              <a:solidFill>
                                <a:srgbClr val="E57F33"/>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28" name="Shape"/>
                              <p:cNvSpPr/>
                              <p:nvPr/>
                            </p:nvSpPr>
                            <p:spPr>
                              <a:xfrm>
                                <a:off x="54859" y="137873"/>
                                <a:ext cx="49635" cy="14987"/>
                              </a:xfrm>
                              <a:custGeom>
                                <a:avLst/>
                                <a:gdLst/>
                                <a:ahLst/>
                                <a:cxnLst>
                                  <a:cxn ang="0">
                                    <a:pos x="wd2" y="hd2"/>
                                  </a:cxn>
                                  <a:cxn ang="5400000">
                                    <a:pos x="wd2" y="hd2"/>
                                  </a:cxn>
                                  <a:cxn ang="10800000">
                                    <a:pos x="wd2" y="hd2"/>
                                  </a:cxn>
                                  <a:cxn ang="16200000">
                                    <a:pos x="wd2" y="hd2"/>
                                  </a:cxn>
                                </a:cxnLst>
                                <a:rect l="0" t="0" r="r" b="b"/>
                                <a:pathLst>
                                  <a:path w="21600" h="21600" extrusionOk="0">
                                    <a:moveTo>
                                      <a:pt x="21600" y="9755"/>
                                    </a:moveTo>
                                    <a:lnTo>
                                      <a:pt x="12343" y="0"/>
                                    </a:lnTo>
                                    <a:lnTo>
                                      <a:pt x="6452" y="2787"/>
                                    </a:lnTo>
                                    <a:lnTo>
                                      <a:pt x="0" y="16723"/>
                                    </a:lnTo>
                                    <a:lnTo>
                                      <a:pt x="3086" y="21600"/>
                                    </a:lnTo>
                                    <a:lnTo>
                                      <a:pt x="10660" y="11845"/>
                                    </a:lnTo>
                                    <a:lnTo>
                                      <a:pt x="20197" y="21600"/>
                                    </a:lnTo>
                                    <a:lnTo>
                                      <a:pt x="21600" y="9755"/>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29" name="Shape"/>
                              <p:cNvSpPr/>
                              <p:nvPr/>
                            </p:nvSpPr>
                            <p:spPr>
                              <a:xfrm>
                                <a:off x="214212" y="95911"/>
                                <a:ext cx="56166" cy="39965"/>
                              </a:xfrm>
                              <a:custGeom>
                                <a:avLst/>
                                <a:gdLst/>
                                <a:ahLst/>
                                <a:cxnLst>
                                  <a:cxn ang="0">
                                    <a:pos x="wd2" y="hd2"/>
                                  </a:cxn>
                                  <a:cxn ang="5400000">
                                    <a:pos x="wd2" y="hd2"/>
                                  </a:cxn>
                                  <a:cxn ang="10800000">
                                    <a:pos x="wd2" y="hd2"/>
                                  </a:cxn>
                                  <a:cxn ang="16200000">
                                    <a:pos x="wd2" y="hd2"/>
                                  </a:cxn>
                                </a:cxnLst>
                                <a:rect l="0" t="0" r="r" b="b"/>
                                <a:pathLst>
                                  <a:path w="21600" h="21600" extrusionOk="0">
                                    <a:moveTo>
                                      <a:pt x="21098" y="16000"/>
                                    </a:moveTo>
                                    <a:lnTo>
                                      <a:pt x="21600" y="10667"/>
                                    </a:lnTo>
                                    <a:lnTo>
                                      <a:pt x="20595" y="5600"/>
                                    </a:lnTo>
                                    <a:lnTo>
                                      <a:pt x="17330" y="1867"/>
                                    </a:lnTo>
                                    <a:lnTo>
                                      <a:pt x="11805" y="0"/>
                                    </a:lnTo>
                                    <a:lnTo>
                                      <a:pt x="6028" y="267"/>
                                    </a:lnTo>
                                    <a:lnTo>
                                      <a:pt x="3265" y="2400"/>
                                    </a:lnTo>
                                    <a:lnTo>
                                      <a:pt x="251" y="6400"/>
                                    </a:lnTo>
                                    <a:lnTo>
                                      <a:pt x="0" y="11467"/>
                                    </a:lnTo>
                                    <a:lnTo>
                                      <a:pt x="1507" y="16267"/>
                                    </a:lnTo>
                                    <a:lnTo>
                                      <a:pt x="5777" y="20800"/>
                                    </a:lnTo>
                                    <a:lnTo>
                                      <a:pt x="10549" y="21600"/>
                                    </a:lnTo>
                                    <a:lnTo>
                                      <a:pt x="16828" y="20800"/>
                                    </a:lnTo>
                                    <a:lnTo>
                                      <a:pt x="15321" y="17867"/>
                                    </a:lnTo>
                                    <a:lnTo>
                                      <a:pt x="10549" y="18133"/>
                                    </a:lnTo>
                                    <a:lnTo>
                                      <a:pt x="6028" y="17333"/>
                                    </a:lnTo>
                                    <a:lnTo>
                                      <a:pt x="4270" y="13600"/>
                                    </a:lnTo>
                                    <a:lnTo>
                                      <a:pt x="3516" y="9867"/>
                                    </a:lnTo>
                                    <a:lnTo>
                                      <a:pt x="5274" y="5333"/>
                                    </a:lnTo>
                                    <a:lnTo>
                                      <a:pt x="9293" y="3733"/>
                                    </a:lnTo>
                                    <a:lnTo>
                                      <a:pt x="13814" y="4533"/>
                                    </a:lnTo>
                                    <a:lnTo>
                                      <a:pt x="17079" y="7467"/>
                                    </a:lnTo>
                                    <a:lnTo>
                                      <a:pt x="18586" y="11467"/>
                                    </a:lnTo>
                                    <a:lnTo>
                                      <a:pt x="17330" y="16267"/>
                                    </a:lnTo>
                                    <a:lnTo>
                                      <a:pt x="21098" y="1600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30" name="Shape"/>
                              <p:cNvSpPr/>
                              <p:nvPr/>
                            </p:nvSpPr>
                            <p:spPr>
                              <a:xfrm>
                                <a:off x="249478" y="121532"/>
                                <a:ext cx="19594" cy="12701"/>
                              </a:xfrm>
                              <a:custGeom>
                                <a:avLst/>
                                <a:gdLst/>
                                <a:ahLst/>
                                <a:cxnLst>
                                  <a:cxn ang="0">
                                    <a:pos x="wd2" y="hd2"/>
                                  </a:cxn>
                                  <a:cxn ang="5400000">
                                    <a:pos x="wd2" y="hd2"/>
                                  </a:cxn>
                                  <a:cxn ang="10800000">
                                    <a:pos x="wd2" y="hd2"/>
                                  </a:cxn>
                                  <a:cxn ang="16200000">
                                    <a:pos x="wd2" y="hd2"/>
                                  </a:cxn>
                                </a:cxnLst>
                                <a:rect l="0" t="0" r="r" b="b"/>
                                <a:pathLst>
                                  <a:path w="21600" h="21600" extrusionOk="0">
                                    <a:moveTo>
                                      <a:pt x="15120" y="0"/>
                                    </a:moveTo>
                                    <a:lnTo>
                                      <a:pt x="10080" y="8308"/>
                                    </a:lnTo>
                                    <a:lnTo>
                                      <a:pt x="0" y="15785"/>
                                    </a:lnTo>
                                    <a:lnTo>
                                      <a:pt x="5760" y="21600"/>
                                    </a:lnTo>
                                    <a:lnTo>
                                      <a:pt x="14400" y="19108"/>
                                    </a:lnTo>
                                    <a:lnTo>
                                      <a:pt x="20160" y="11631"/>
                                    </a:lnTo>
                                    <a:lnTo>
                                      <a:pt x="21600" y="3323"/>
                                    </a:lnTo>
                                    <a:lnTo>
                                      <a:pt x="15120" y="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31" name="Shape"/>
                              <p:cNvSpPr/>
                              <p:nvPr/>
                            </p:nvSpPr>
                            <p:spPr>
                              <a:xfrm>
                                <a:off x="71839" y="0"/>
                                <a:ext cx="43105" cy="59945"/>
                              </a:xfrm>
                              <a:custGeom>
                                <a:avLst/>
                                <a:gdLst/>
                                <a:ahLst/>
                                <a:cxnLst>
                                  <a:cxn ang="0">
                                    <a:pos x="wd2" y="hd2"/>
                                  </a:cxn>
                                  <a:cxn ang="5400000">
                                    <a:pos x="wd2" y="hd2"/>
                                  </a:cxn>
                                  <a:cxn ang="10800000">
                                    <a:pos x="wd2" y="hd2"/>
                                  </a:cxn>
                                  <a:cxn ang="16200000">
                                    <a:pos x="wd2" y="hd2"/>
                                  </a:cxn>
                                </a:cxnLst>
                                <a:rect l="0" t="0" r="r" b="b"/>
                                <a:pathLst>
                                  <a:path w="21600" h="21600" extrusionOk="0">
                                    <a:moveTo>
                                      <a:pt x="21600" y="20707"/>
                                    </a:moveTo>
                                    <a:lnTo>
                                      <a:pt x="5891" y="0"/>
                                    </a:lnTo>
                                    <a:lnTo>
                                      <a:pt x="0" y="1607"/>
                                    </a:lnTo>
                                    <a:lnTo>
                                      <a:pt x="17018" y="21600"/>
                                    </a:lnTo>
                                    <a:lnTo>
                                      <a:pt x="21600" y="20707"/>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32" name="Shape"/>
                              <p:cNvSpPr/>
                              <p:nvPr/>
                            </p:nvSpPr>
                            <p:spPr>
                              <a:xfrm>
                                <a:off x="195925" y="391640"/>
                                <a:ext cx="190702" cy="125885"/>
                              </a:xfrm>
                              <a:custGeom>
                                <a:avLst/>
                                <a:gdLst/>
                                <a:ahLst/>
                                <a:cxnLst>
                                  <a:cxn ang="0">
                                    <a:pos x="wd2" y="hd2"/>
                                  </a:cxn>
                                  <a:cxn ang="5400000">
                                    <a:pos x="wd2" y="hd2"/>
                                  </a:cxn>
                                  <a:cxn ang="10800000">
                                    <a:pos x="wd2" y="hd2"/>
                                  </a:cxn>
                                  <a:cxn ang="16200000">
                                    <a:pos x="wd2" y="hd2"/>
                                  </a:cxn>
                                </a:cxnLst>
                                <a:rect l="0" t="0" r="r" b="b"/>
                                <a:pathLst>
                                  <a:path w="21600" h="21600" extrusionOk="0">
                                    <a:moveTo>
                                      <a:pt x="0" y="10928"/>
                                    </a:moveTo>
                                    <a:lnTo>
                                      <a:pt x="5844" y="9477"/>
                                    </a:lnTo>
                                    <a:lnTo>
                                      <a:pt x="5918" y="7940"/>
                                    </a:lnTo>
                                    <a:lnTo>
                                      <a:pt x="6362" y="4354"/>
                                    </a:lnTo>
                                    <a:lnTo>
                                      <a:pt x="7101" y="1025"/>
                                    </a:lnTo>
                                    <a:lnTo>
                                      <a:pt x="8433" y="0"/>
                                    </a:lnTo>
                                    <a:lnTo>
                                      <a:pt x="9099" y="768"/>
                                    </a:lnTo>
                                    <a:lnTo>
                                      <a:pt x="9542" y="1622"/>
                                    </a:lnTo>
                                    <a:lnTo>
                                      <a:pt x="9542" y="4183"/>
                                    </a:lnTo>
                                    <a:lnTo>
                                      <a:pt x="8803" y="7257"/>
                                    </a:lnTo>
                                    <a:lnTo>
                                      <a:pt x="10060" y="6318"/>
                                    </a:lnTo>
                                    <a:lnTo>
                                      <a:pt x="11392" y="5379"/>
                                    </a:lnTo>
                                    <a:lnTo>
                                      <a:pt x="12945" y="4269"/>
                                    </a:lnTo>
                                    <a:lnTo>
                                      <a:pt x="14573" y="3330"/>
                                    </a:lnTo>
                                    <a:lnTo>
                                      <a:pt x="16126" y="2817"/>
                                    </a:lnTo>
                                    <a:lnTo>
                                      <a:pt x="17458" y="2561"/>
                                    </a:lnTo>
                                    <a:lnTo>
                                      <a:pt x="18345" y="3159"/>
                                    </a:lnTo>
                                    <a:lnTo>
                                      <a:pt x="17827" y="4866"/>
                                    </a:lnTo>
                                    <a:lnTo>
                                      <a:pt x="15460" y="6318"/>
                                    </a:lnTo>
                                    <a:lnTo>
                                      <a:pt x="14129" y="7086"/>
                                    </a:lnTo>
                                    <a:lnTo>
                                      <a:pt x="13093" y="7769"/>
                                    </a:lnTo>
                                    <a:lnTo>
                                      <a:pt x="12575" y="9221"/>
                                    </a:lnTo>
                                    <a:lnTo>
                                      <a:pt x="13315" y="9477"/>
                                    </a:lnTo>
                                    <a:lnTo>
                                      <a:pt x="14425" y="9391"/>
                                    </a:lnTo>
                                    <a:lnTo>
                                      <a:pt x="15904" y="8879"/>
                                    </a:lnTo>
                                    <a:lnTo>
                                      <a:pt x="17384" y="8111"/>
                                    </a:lnTo>
                                    <a:lnTo>
                                      <a:pt x="18715" y="7513"/>
                                    </a:lnTo>
                                    <a:lnTo>
                                      <a:pt x="19899" y="7172"/>
                                    </a:lnTo>
                                    <a:lnTo>
                                      <a:pt x="20638" y="7428"/>
                                    </a:lnTo>
                                    <a:lnTo>
                                      <a:pt x="20712" y="8281"/>
                                    </a:lnTo>
                                    <a:lnTo>
                                      <a:pt x="18937" y="10330"/>
                                    </a:lnTo>
                                    <a:lnTo>
                                      <a:pt x="17384" y="11013"/>
                                    </a:lnTo>
                                    <a:lnTo>
                                      <a:pt x="15830" y="11526"/>
                                    </a:lnTo>
                                    <a:lnTo>
                                      <a:pt x="14203" y="12038"/>
                                    </a:lnTo>
                                    <a:lnTo>
                                      <a:pt x="13167" y="12379"/>
                                    </a:lnTo>
                                    <a:lnTo>
                                      <a:pt x="12797" y="12721"/>
                                    </a:lnTo>
                                    <a:lnTo>
                                      <a:pt x="13167" y="13319"/>
                                    </a:lnTo>
                                    <a:lnTo>
                                      <a:pt x="14425" y="13745"/>
                                    </a:lnTo>
                                    <a:lnTo>
                                      <a:pt x="15904" y="13575"/>
                                    </a:lnTo>
                                    <a:lnTo>
                                      <a:pt x="17458" y="13233"/>
                                    </a:lnTo>
                                    <a:lnTo>
                                      <a:pt x="18937" y="12892"/>
                                    </a:lnTo>
                                    <a:lnTo>
                                      <a:pt x="21082" y="12721"/>
                                    </a:lnTo>
                                    <a:lnTo>
                                      <a:pt x="21600" y="13319"/>
                                    </a:lnTo>
                                    <a:lnTo>
                                      <a:pt x="21230" y="14599"/>
                                    </a:lnTo>
                                    <a:lnTo>
                                      <a:pt x="19455" y="16392"/>
                                    </a:lnTo>
                                    <a:lnTo>
                                      <a:pt x="16866" y="16136"/>
                                    </a:lnTo>
                                    <a:lnTo>
                                      <a:pt x="14351" y="15282"/>
                                    </a:lnTo>
                                    <a:lnTo>
                                      <a:pt x="13463" y="15282"/>
                                    </a:lnTo>
                                    <a:lnTo>
                                      <a:pt x="13093" y="15624"/>
                                    </a:lnTo>
                                    <a:lnTo>
                                      <a:pt x="14055" y="16819"/>
                                    </a:lnTo>
                                    <a:lnTo>
                                      <a:pt x="16200" y="18100"/>
                                    </a:lnTo>
                                    <a:lnTo>
                                      <a:pt x="18345" y="19295"/>
                                    </a:lnTo>
                                    <a:lnTo>
                                      <a:pt x="18937" y="20149"/>
                                    </a:lnTo>
                                    <a:lnTo>
                                      <a:pt x="18863" y="21002"/>
                                    </a:lnTo>
                                    <a:lnTo>
                                      <a:pt x="18197" y="21600"/>
                                    </a:lnTo>
                                    <a:lnTo>
                                      <a:pt x="17384" y="21600"/>
                                    </a:lnTo>
                                    <a:lnTo>
                                      <a:pt x="15164" y="20490"/>
                                    </a:lnTo>
                                    <a:lnTo>
                                      <a:pt x="11170" y="18270"/>
                                    </a:lnTo>
                                    <a:lnTo>
                                      <a:pt x="8359" y="18185"/>
                                    </a:lnTo>
                                    <a:lnTo>
                                      <a:pt x="7027" y="17587"/>
                                    </a:lnTo>
                                    <a:lnTo>
                                      <a:pt x="5918" y="16392"/>
                                    </a:lnTo>
                                    <a:lnTo>
                                      <a:pt x="4808" y="15368"/>
                                    </a:lnTo>
                                    <a:lnTo>
                                      <a:pt x="3329" y="14770"/>
                                    </a:lnTo>
                                    <a:lnTo>
                                      <a:pt x="1627" y="14685"/>
                                    </a:lnTo>
                                    <a:lnTo>
                                      <a:pt x="0" y="10928"/>
                                    </a:lnTo>
                                    <a:close/>
                                  </a:path>
                                </a:pathLst>
                              </a:custGeom>
                              <a:solidFill>
                                <a:srgbClr val="E57F33"/>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grpSp>
                      <p:sp>
                        <p:nvSpPr>
                          <p:cNvPr id="22" name="Shape"/>
                          <p:cNvSpPr/>
                          <p:nvPr/>
                        </p:nvSpPr>
                        <p:spPr>
                          <a:xfrm>
                            <a:off x="152400" y="1143000"/>
                            <a:ext cx="88900" cy="53975"/>
                          </a:xfrm>
                          <a:custGeom>
                            <a:avLst/>
                            <a:gdLst/>
                            <a:ahLst/>
                            <a:cxnLst>
                              <a:cxn ang="0">
                                <a:pos x="wd2" y="hd2"/>
                              </a:cxn>
                              <a:cxn ang="5400000">
                                <a:pos x="wd2" y="hd2"/>
                              </a:cxn>
                              <a:cxn ang="10800000">
                                <a:pos x="wd2" y="hd2"/>
                              </a:cxn>
                              <a:cxn ang="16200000">
                                <a:pos x="wd2" y="hd2"/>
                              </a:cxn>
                            </a:cxnLst>
                            <a:rect l="0" t="0" r="r" b="b"/>
                            <a:pathLst>
                              <a:path w="21600" h="21600" extrusionOk="0">
                                <a:moveTo>
                                  <a:pt x="21600" y="8331"/>
                                </a:moveTo>
                                <a:lnTo>
                                  <a:pt x="8486" y="0"/>
                                </a:lnTo>
                                <a:lnTo>
                                  <a:pt x="0" y="15429"/>
                                </a:lnTo>
                                <a:lnTo>
                                  <a:pt x="5979" y="21600"/>
                                </a:lnTo>
                                <a:lnTo>
                                  <a:pt x="21600" y="8331"/>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20" name="Shape"/>
                        <p:cNvSpPr/>
                        <p:nvPr/>
                      </p:nvSpPr>
                      <p:spPr>
                        <a:xfrm>
                          <a:off x="685800" y="1143000"/>
                          <a:ext cx="68263" cy="42863"/>
                        </a:xfrm>
                        <a:custGeom>
                          <a:avLst/>
                          <a:gdLst/>
                          <a:ahLst/>
                          <a:cxnLst>
                            <a:cxn ang="0">
                              <a:pos x="wd2" y="hd2"/>
                            </a:cxn>
                            <a:cxn ang="5400000">
                              <a:pos x="wd2" y="hd2"/>
                            </a:cxn>
                            <a:cxn ang="10800000">
                              <a:pos x="wd2" y="hd2"/>
                            </a:cxn>
                            <a:cxn ang="16200000">
                              <a:pos x="wd2" y="hd2"/>
                            </a:cxn>
                          </a:cxnLst>
                          <a:rect l="0" t="0" r="r" b="b"/>
                          <a:pathLst>
                            <a:path w="21600" h="21600" extrusionOk="0">
                              <a:moveTo>
                                <a:pt x="21600" y="8558"/>
                              </a:moveTo>
                              <a:lnTo>
                                <a:pt x="8540" y="0"/>
                              </a:lnTo>
                              <a:lnTo>
                                <a:pt x="0" y="15487"/>
                              </a:lnTo>
                              <a:lnTo>
                                <a:pt x="6028" y="21600"/>
                              </a:lnTo>
                              <a:lnTo>
                                <a:pt x="21600" y="8558"/>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18" name="Shape"/>
                      <p:cNvSpPr/>
                      <p:nvPr/>
                    </p:nvSpPr>
                    <p:spPr>
                      <a:xfrm>
                        <a:off x="1905000" y="762000"/>
                        <a:ext cx="39688" cy="49213"/>
                      </a:xfrm>
                      <a:custGeom>
                        <a:avLst/>
                        <a:gdLst/>
                        <a:ahLst/>
                        <a:cxnLst>
                          <a:cxn ang="0">
                            <a:pos x="wd2" y="hd2"/>
                          </a:cxn>
                          <a:cxn ang="5400000">
                            <a:pos x="wd2" y="hd2"/>
                          </a:cxn>
                          <a:cxn ang="10800000">
                            <a:pos x="wd2" y="hd2"/>
                          </a:cxn>
                          <a:cxn ang="16200000">
                            <a:pos x="wd2" y="hd2"/>
                          </a:cxn>
                        </a:cxnLst>
                        <a:rect l="0" t="0" r="r" b="b"/>
                        <a:pathLst>
                          <a:path w="21600" h="21600" extrusionOk="0">
                            <a:moveTo>
                              <a:pt x="0" y="8498"/>
                            </a:moveTo>
                            <a:lnTo>
                              <a:pt x="14954" y="0"/>
                            </a:lnTo>
                            <a:lnTo>
                              <a:pt x="21600" y="21600"/>
                            </a:lnTo>
                            <a:lnTo>
                              <a:pt x="7477" y="21600"/>
                            </a:lnTo>
                            <a:lnTo>
                              <a:pt x="0" y="8498"/>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16" name="Shape"/>
                    <p:cNvSpPr/>
                    <p:nvPr/>
                  </p:nvSpPr>
                  <p:spPr>
                    <a:xfrm>
                      <a:off x="1219200" y="381000"/>
                      <a:ext cx="119063" cy="84138"/>
                    </a:xfrm>
                    <a:custGeom>
                      <a:avLst/>
                      <a:gdLst/>
                      <a:ahLst/>
                      <a:cxnLst>
                        <a:cxn ang="0">
                          <a:pos x="wd2" y="hd2"/>
                        </a:cxn>
                        <a:cxn ang="5400000">
                          <a:pos x="wd2" y="hd2"/>
                        </a:cxn>
                        <a:cxn ang="10800000">
                          <a:pos x="wd2" y="hd2"/>
                        </a:cxn>
                        <a:cxn ang="16200000">
                          <a:pos x="wd2" y="hd2"/>
                        </a:cxn>
                      </a:cxnLst>
                      <a:rect l="0" t="0" r="r" b="b"/>
                      <a:pathLst>
                        <a:path w="21600" h="21600" extrusionOk="0">
                          <a:moveTo>
                            <a:pt x="21600" y="11931"/>
                          </a:moveTo>
                          <a:lnTo>
                            <a:pt x="2432" y="0"/>
                          </a:lnTo>
                          <a:lnTo>
                            <a:pt x="0" y="5760"/>
                          </a:lnTo>
                          <a:lnTo>
                            <a:pt x="7581" y="21600"/>
                          </a:lnTo>
                          <a:lnTo>
                            <a:pt x="21600" y="18720"/>
                          </a:lnTo>
                          <a:lnTo>
                            <a:pt x="21600" y="11931"/>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14" name="Shape"/>
                  <p:cNvSpPr/>
                  <p:nvPr/>
                </p:nvSpPr>
                <p:spPr>
                  <a:xfrm>
                    <a:off x="1143000" y="271462"/>
                    <a:ext cx="65088" cy="46038"/>
                  </a:xfrm>
                  <a:custGeom>
                    <a:avLst/>
                    <a:gdLst/>
                    <a:ahLst/>
                    <a:cxnLst>
                      <a:cxn ang="0">
                        <a:pos x="wd2" y="hd2"/>
                      </a:cxn>
                      <a:cxn ang="5400000">
                        <a:pos x="wd2" y="hd2"/>
                      </a:cxn>
                      <a:cxn ang="10800000">
                        <a:pos x="wd2" y="hd2"/>
                      </a:cxn>
                      <a:cxn ang="16200000">
                        <a:pos x="wd2" y="hd2"/>
                      </a:cxn>
                    </a:cxnLst>
                    <a:rect l="0" t="0" r="r" b="b"/>
                    <a:pathLst>
                      <a:path w="21600" h="21600" extrusionOk="0">
                        <a:moveTo>
                          <a:pt x="20790" y="10055"/>
                        </a:moveTo>
                        <a:lnTo>
                          <a:pt x="15660" y="7448"/>
                        </a:lnTo>
                        <a:lnTo>
                          <a:pt x="11070" y="7821"/>
                        </a:lnTo>
                        <a:lnTo>
                          <a:pt x="6750" y="10055"/>
                        </a:lnTo>
                        <a:lnTo>
                          <a:pt x="2430" y="14897"/>
                        </a:lnTo>
                        <a:lnTo>
                          <a:pt x="540" y="21600"/>
                        </a:lnTo>
                        <a:lnTo>
                          <a:pt x="0" y="13779"/>
                        </a:lnTo>
                        <a:lnTo>
                          <a:pt x="3240" y="7821"/>
                        </a:lnTo>
                        <a:lnTo>
                          <a:pt x="10530" y="1490"/>
                        </a:lnTo>
                        <a:lnTo>
                          <a:pt x="17820" y="0"/>
                        </a:lnTo>
                        <a:lnTo>
                          <a:pt x="21600" y="3352"/>
                        </a:lnTo>
                        <a:lnTo>
                          <a:pt x="20790" y="10055"/>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12" name="Shape"/>
                <p:cNvSpPr/>
                <p:nvPr/>
              </p:nvSpPr>
              <p:spPr>
                <a:xfrm>
                  <a:off x="1181100" y="381000"/>
                  <a:ext cx="176213" cy="152400"/>
                </a:xfrm>
                <a:custGeom>
                  <a:avLst/>
                  <a:gdLst/>
                  <a:ahLst/>
                  <a:cxnLst>
                    <a:cxn ang="0">
                      <a:pos x="wd2" y="hd2"/>
                    </a:cxn>
                    <a:cxn ang="5400000">
                      <a:pos x="wd2" y="hd2"/>
                    </a:cxn>
                    <a:cxn ang="10800000">
                      <a:pos x="wd2" y="hd2"/>
                    </a:cxn>
                    <a:cxn ang="16200000">
                      <a:pos x="wd2" y="hd2"/>
                    </a:cxn>
                  </a:cxnLst>
                  <a:rect l="0" t="0" r="r" b="b"/>
                  <a:pathLst>
                    <a:path w="21600" h="21600" extrusionOk="0">
                      <a:moveTo>
                        <a:pt x="0" y="10968"/>
                      </a:moveTo>
                      <a:lnTo>
                        <a:pt x="5882" y="9513"/>
                      </a:lnTo>
                      <a:lnTo>
                        <a:pt x="5979" y="7946"/>
                      </a:lnTo>
                      <a:lnTo>
                        <a:pt x="6364" y="4365"/>
                      </a:lnTo>
                      <a:lnTo>
                        <a:pt x="7136" y="1007"/>
                      </a:lnTo>
                      <a:lnTo>
                        <a:pt x="8486" y="0"/>
                      </a:lnTo>
                      <a:lnTo>
                        <a:pt x="9161" y="783"/>
                      </a:lnTo>
                      <a:lnTo>
                        <a:pt x="9546" y="1567"/>
                      </a:lnTo>
                      <a:lnTo>
                        <a:pt x="9546" y="4141"/>
                      </a:lnTo>
                      <a:lnTo>
                        <a:pt x="8775" y="7275"/>
                      </a:lnTo>
                      <a:lnTo>
                        <a:pt x="10125" y="6379"/>
                      </a:lnTo>
                      <a:lnTo>
                        <a:pt x="11475" y="5372"/>
                      </a:lnTo>
                      <a:lnTo>
                        <a:pt x="13018" y="4253"/>
                      </a:lnTo>
                      <a:lnTo>
                        <a:pt x="14561" y="3246"/>
                      </a:lnTo>
                      <a:lnTo>
                        <a:pt x="16104" y="2798"/>
                      </a:lnTo>
                      <a:lnTo>
                        <a:pt x="17550" y="2574"/>
                      </a:lnTo>
                      <a:lnTo>
                        <a:pt x="18321" y="3134"/>
                      </a:lnTo>
                      <a:lnTo>
                        <a:pt x="17839" y="4812"/>
                      </a:lnTo>
                      <a:lnTo>
                        <a:pt x="15525" y="6379"/>
                      </a:lnTo>
                      <a:lnTo>
                        <a:pt x="14175" y="7051"/>
                      </a:lnTo>
                      <a:lnTo>
                        <a:pt x="13114" y="7834"/>
                      </a:lnTo>
                      <a:lnTo>
                        <a:pt x="12632" y="9289"/>
                      </a:lnTo>
                      <a:lnTo>
                        <a:pt x="13307" y="9513"/>
                      </a:lnTo>
                      <a:lnTo>
                        <a:pt x="14464" y="9401"/>
                      </a:lnTo>
                      <a:lnTo>
                        <a:pt x="15911" y="8841"/>
                      </a:lnTo>
                      <a:lnTo>
                        <a:pt x="17454" y="8170"/>
                      </a:lnTo>
                      <a:lnTo>
                        <a:pt x="18804" y="7498"/>
                      </a:lnTo>
                      <a:lnTo>
                        <a:pt x="19961" y="7163"/>
                      </a:lnTo>
                      <a:lnTo>
                        <a:pt x="20636" y="7387"/>
                      </a:lnTo>
                      <a:lnTo>
                        <a:pt x="20732" y="8282"/>
                      </a:lnTo>
                      <a:lnTo>
                        <a:pt x="18996" y="10296"/>
                      </a:lnTo>
                      <a:lnTo>
                        <a:pt x="17454" y="11080"/>
                      </a:lnTo>
                      <a:lnTo>
                        <a:pt x="15814" y="11527"/>
                      </a:lnTo>
                      <a:lnTo>
                        <a:pt x="14271" y="12087"/>
                      </a:lnTo>
                      <a:lnTo>
                        <a:pt x="13211" y="12423"/>
                      </a:lnTo>
                      <a:lnTo>
                        <a:pt x="12825" y="12759"/>
                      </a:lnTo>
                      <a:lnTo>
                        <a:pt x="13211" y="13318"/>
                      </a:lnTo>
                      <a:lnTo>
                        <a:pt x="14464" y="13766"/>
                      </a:lnTo>
                      <a:lnTo>
                        <a:pt x="15911" y="13654"/>
                      </a:lnTo>
                      <a:lnTo>
                        <a:pt x="17550" y="13206"/>
                      </a:lnTo>
                      <a:lnTo>
                        <a:pt x="18996" y="12870"/>
                      </a:lnTo>
                      <a:lnTo>
                        <a:pt x="21118" y="12759"/>
                      </a:lnTo>
                      <a:lnTo>
                        <a:pt x="21600" y="13318"/>
                      </a:lnTo>
                      <a:lnTo>
                        <a:pt x="21311" y="14549"/>
                      </a:lnTo>
                      <a:lnTo>
                        <a:pt x="19479" y="16452"/>
                      </a:lnTo>
                      <a:lnTo>
                        <a:pt x="16875" y="16116"/>
                      </a:lnTo>
                      <a:lnTo>
                        <a:pt x="14368" y="15333"/>
                      </a:lnTo>
                      <a:lnTo>
                        <a:pt x="13500" y="15333"/>
                      </a:lnTo>
                      <a:lnTo>
                        <a:pt x="13114" y="15668"/>
                      </a:lnTo>
                      <a:lnTo>
                        <a:pt x="14079" y="16899"/>
                      </a:lnTo>
                      <a:lnTo>
                        <a:pt x="16296" y="18131"/>
                      </a:lnTo>
                      <a:lnTo>
                        <a:pt x="18321" y="19362"/>
                      </a:lnTo>
                      <a:lnTo>
                        <a:pt x="18996" y="20145"/>
                      </a:lnTo>
                      <a:lnTo>
                        <a:pt x="18900" y="21040"/>
                      </a:lnTo>
                      <a:lnTo>
                        <a:pt x="18225" y="21600"/>
                      </a:lnTo>
                      <a:lnTo>
                        <a:pt x="17454" y="21600"/>
                      </a:lnTo>
                      <a:lnTo>
                        <a:pt x="15236" y="20593"/>
                      </a:lnTo>
                      <a:lnTo>
                        <a:pt x="11186" y="18354"/>
                      </a:lnTo>
                      <a:lnTo>
                        <a:pt x="8389" y="18242"/>
                      </a:lnTo>
                      <a:lnTo>
                        <a:pt x="7039" y="17571"/>
                      </a:lnTo>
                      <a:lnTo>
                        <a:pt x="5979" y="16452"/>
                      </a:lnTo>
                      <a:lnTo>
                        <a:pt x="4821" y="15445"/>
                      </a:lnTo>
                      <a:lnTo>
                        <a:pt x="3375" y="14885"/>
                      </a:lnTo>
                      <a:lnTo>
                        <a:pt x="1736" y="14661"/>
                      </a:lnTo>
                      <a:lnTo>
                        <a:pt x="0" y="10968"/>
                      </a:lnTo>
                      <a:close/>
                    </a:path>
                  </a:pathLst>
                </a:custGeom>
                <a:solidFill>
                  <a:srgbClr val="E57F33"/>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sp>
            <p:nvSpPr>
              <p:cNvPr id="10" name="Shape"/>
              <p:cNvSpPr/>
              <p:nvPr/>
            </p:nvSpPr>
            <p:spPr>
              <a:xfrm>
                <a:off x="1079500" y="0"/>
                <a:ext cx="33338" cy="100013"/>
              </a:xfrm>
              <a:custGeom>
                <a:avLst/>
                <a:gdLst/>
                <a:ahLst/>
                <a:cxnLst>
                  <a:cxn ang="0">
                    <a:pos x="wd2" y="hd2"/>
                  </a:cxn>
                  <a:cxn ang="5400000">
                    <a:pos x="wd2" y="hd2"/>
                  </a:cxn>
                  <a:cxn ang="10800000">
                    <a:pos x="wd2" y="hd2"/>
                  </a:cxn>
                  <a:cxn ang="16200000">
                    <a:pos x="wd2" y="hd2"/>
                  </a:cxn>
                </a:cxnLst>
                <a:rect l="0" t="0" r="r" b="b"/>
                <a:pathLst>
                  <a:path w="21600" h="21600" extrusionOk="0">
                    <a:moveTo>
                      <a:pt x="21600" y="20580"/>
                    </a:moveTo>
                    <a:lnTo>
                      <a:pt x="8540" y="0"/>
                    </a:lnTo>
                    <a:lnTo>
                      <a:pt x="0" y="510"/>
                    </a:lnTo>
                    <a:lnTo>
                      <a:pt x="15070" y="21600"/>
                    </a:lnTo>
                    <a:lnTo>
                      <a:pt x="21600" y="2058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grpSp>
      <p:grpSp>
        <p:nvGrpSpPr>
          <p:cNvPr id="58" name="Group"/>
          <p:cNvGrpSpPr/>
          <p:nvPr/>
        </p:nvGrpSpPr>
        <p:grpSpPr>
          <a:xfrm>
            <a:off x="8252799" y="285041"/>
            <a:ext cx="496094" cy="1447800"/>
            <a:chOff x="0" y="0"/>
            <a:chExt cx="641349" cy="2065337"/>
          </a:xfrm>
        </p:grpSpPr>
        <p:sp>
          <p:nvSpPr>
            <p:cNvPr id="59" name="Shape"/>
            <p:cNvSpPr/>
            <p:nvPr/>
          </p:nvSpPr>
          <p:spPr>
            <a:xfrm>
              <a:off x="295275" y="1281112"/>
              <a:ext cx="346075" cy="784226"/>
            </a:xfrm>
            <a:custGeom>
              <a:avLst/>
              <a:gdLst/>
              <a:ahLst/>
              <a:cxnLst>
                <a:cxn ang="0">
                  <a:pos x="wd2" y="hd2"/>
                </a:cxn>
                <a:cxn ang="5400000">
                  <a:pos x="wd2" y="hd2"/>
                </a:cxn>
                <a:cxn ang="10800000">
                  <a:pos x="wd2" y="hd2"/>
                </a:cxn>
                <a:cxn ang="16200000">
                  <a:pos x="wd2" y="hd2"/>
                </a:cxn>
              </a:cxnLst>
              <a:rect l="0" t="0" r="r" b="b"/>
              <a:pathLst>
                <a:path w="21600" h="21600" extrusionOk="0">
                  <a:moveTo>
                    <a:pt x="0" y="19086"/>
                  </a:moveTo>
                  <a:lnTo>
                    <a:pt x="4152" y="16419"/>
                  </a:lnTo>
                  <a:lnTo>
                    <a:pt x="1779" y="656"/>
                  </a:lnTo>
                  <a:lnTo>
                    <a:pt x="10380" y="0"/>
                  </a:lnTo>
                  <a:lnTo>
                    <a:pt x="15076" y="15719"/>
                  </a:lnTo>
                  <a:lnTo>
                    <a:pt x="21600" y="18080"/>
                  </a:lnTo>
                  <a:lnTo>
                    <a:pt x="12357" y="17774"/>
                  </a:lnTo>
                  <a:lnTo>
                    <a:pt x="13296" y="21600"/>
                  </a:lnTo>
                  <a:lnTo>
                    <a:pt x="7612" y="18080"/>
                  </a:lnTo>
                  <a:lnTo>
                    <a:pt x="0" y="19086"/>
                  </a:lnTo>
                  <a:close/>
                </a:path>
              </a:pathLst>
            </a:custGeom>
            <a:solidFill>
              <a:srgbClr val="A84A3D"/>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nvGrpSpPr>
            <p:cNvPr id="60" name="Group"/>
            <p:cNvGrpSpPr/>
            <p:nvPr/>
          </p:nvGrpSpPr>
          <p:grpSpPr>
            <a:xfrm>
              <a:off x="101600" y="381000"/>
              <a:ext cx="415925" cy="360363"/>
              <a:chOff x="0" y="0"/>
              <a:chExt cx="415925" cy="360362"/>
            </a:xfrm>
          </p:grpSpPr>
          <p:sp>
            <p:nvSpPr>
              <p:cNvPr id="87" name="Shape"/>
              <p:cNvSpPr/>
              <p:nvPr/>
            </p:nvSpPr>
            <p:spPr>
              <a:xfrm>
                <a:off x="274637" y="247650"/>
                <a:ext cx="141288" cy="95250"/>
              </a:xfrm>
              <a:custGeom>
                <a:avLst/>
                <a:gdLst/>
                <a:ahLst/>
                <a:cxnLst>
                  <a:cxn ang="0">
                    <a:pos x="wd2" y="hd2"/>
                  </a:cxn>
                  <a:cxn ang="5400000">
                    <a:pos x="wd2" y="hd2"/>
                  </a:cxn>
                  <a:cxn ang="10800000">
                    <a:pos x="wd2" y="hd2"/>
                  </a:cxn>
                  <a:cxn ang="16200000">
                    <a:pos x="wd2" y="hd2"/>
                  </a:cxn>
                </a:cxnLst>
                <a:rect l="0" t="0" r="r" b="b"/>
                <a:pathLst>
                  <a:path w="21600" h="21600" extrusionOk="0">
                    <a:moveTo>
                      <a:pt x="18061" y="9885"/>
                    </a:moveTo>
                    <a:lnTo>
                      <a:pt x="13058" y="17207"/>
                    </a:lnTo>
                    <a:lnTo>
                      <a:pt x="5247" y="21234"/>
                    </a:lnTo>
                    <a:lnTo>
                      <a:pt x="0" y="21600"/>
                    </a:lnTo>
                    <a:lnTo>
                      <a:pt x="4515" y="10983"/>
                    </a:lnTo>
                    <a:lnTo>
                      <a:pt x="9763" y="4210"/>
                    </a:lnTo>
                    <a:lnTo>
                      <a:pt x="16597" y="0"/>
                    </a:lnTo>
                    <a:lnTo>
                      <a:pt x="21600" y="366"/>
                    </a:lnTo>
                    <a:lnTo>
                      <a:pt x="18061" y="9885"/>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8" name="Shape"/>
              <p:cNvSpPr/>
              <p:nvPr/>
            </p:nvSpPr>
            <p:spPr>
              <a:xfrm>
                <a:off x="65087" y="0"/>
                <a:ext cx="79376" cy="152400"/>
              </a:xfrm>
              <a:custGeom>
                <a:avLst/>
                <a:gdLst/>
                <a:ahLst/>
                <a:cxnLst>
                  <a:cxn ang="0">
                    <a:pos x="wd2" y="hd2"/>
                  </a:cxn>
                  <a:cxn ang="5400000">
                    <a:pos x="wd2" y="hd2"/>
                  </a:cxn>
                  <a:cxn ang="10800000">
                    <a:pos x="wd2" y="hd2"/>
                  </a:cxn>
                  <a:cxn ang="16200000">
                    <a:pos x="wd2" y="hd2"/>
                  </a:cxn>
                </a:cxnLst>
                <a:rect l="0" t="0" r="r" b="b"/>
                <a:pathLst>
                  <a:path w="21600" h="21600" extrusionOk="0">
                    <a:moveTo>
                      <a:pt x="9838" y="17662"/>
                    </a:moveTo>
                    <a:lnTo>
                      <a:pt x="2566" y="12375"/>
                    </a:lnTo>
                    <a:lnTo>
                      <a:pt x="0" y="4838"/>
                    </a:lnTo>
                    <a:lnTo>
                      <a:pt x="855" y="0"/>
                    </a:lnTo>
                    <a:lnTo>
                      <a:pt x="12190" y="5062"/>
                    </a:lnTo>
                    <a:lnTo>
                      <a:pt x="18606" y="10462"/>
                    </a:lnTo>
                    <a:lnTo>
                      <a:pt x="21600" y="17100"/>
                    </a:lnTo>
                    <a:lnTo>
                      <a:pt x="19889" y="21600"/>
                    </a:lnTo>
                    <a:lnTo>
                      <a:pt x="9838" y="17662"/>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9" name="Shape"/>
              <p:cNvSpPr/>
              <p:nvPr/>
            </p:nvSpPr>
            <p:spPr>
              <a:xfrm>
                <a:off x="0" y="214312"/>
                <a:ext cx="87313" cy="146051"/>
              </a:xfrm>
              <a:custGeom>
                <a:avLst/>
                <a:gdLst/>
                <a:ahLst/>
                <a:cxnLst>
                  <a:cxn ang="0">
                    <a:pos x="wd2" y="hd2"/>
                  </a:cxn>
                  <a:cxn ang="5400000">
                    <a:pos x="wd2" y="hd2"/>
                  </a:cxn>
                  <a:cxn ang="10800000">
                    <a:pos x="wd2" y="hd2"/>
                  </a:cxn>
                  <a:cxn ang="16200000">
                    <a:pos x="wd2" y="hd2"/>
                  </a:cxn>
                </a:cxnLst>
                <a:rect l="0" t="0" r="r" b="b"/>
                <a:pathLst>
                  <a:path w="21600" h="21600" extrusionOk="0">
                    <a:moveTo>
                      <a:pt x="10800" y="17941"/>
                    </a:moveTo>
                    <a:lnTo>
                      <a:pt x="3338" y="12748"/>
                    </a:lnTo>
                    <a:lnTo>
                      <a:pt x="0" y="4957"/>
                    </a:lnTo>
                    <a:lnTo>
                      <a:pt x="0" y="0"/>
                    </a:lnTo>
                    <a:lnTo>
                      <a:pt x="10996" y="4603"/>
                    </a:lnTo>
                    <a:lnTo>
                      <a:pt x="17869" y="9915"/>
                    </a:lnTo>
                    <a:lnTo>
                      <a:pt x="21600" y="16761"/>
                    </a:lnTo>
                    <a:lnTo>
                      <a:pt x="20618" y="21600"/>
                    </a:lnTo>
                    <a:lnTo>
                      <a:pt x="10800" y="17941"/>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grpSp>
          <p:nvGrpSpPr>
            <p:cNvPr id="61" name="Group"/>
            <p:cNvGrpSpPr/>
            <p:nvPr/>
          </p:nvGrpSpPr>
          <p:grpSpPr>
            <a:xfrm>
              <a:off x="0" y="0"/>
              <a:ext cx="620713" cy="1220788"/>
              <a:chOff x="0" y="0"/>
              <a:chExt cx="620712" cy="1220787"/>
            </a:xfrm>
          </p:grpSpPr>
          <p:grpSp>
            <p:nvGrpSpPr>
              <p:cNvPr id="62" name="Group"/>
              <p:cNvGrpSpPr/>
              <p:nvPr/>
            </p:nvGrpSpPr>
            <p:grpSpPr>
              <a:xfrm>
                <a:off x="12699" y="0"/>
                <a:ext cx="608014" cy="1220788"/>
                <a:chOff x="0" y="0"/>
                <a:chExt cx="608012" cy="1220787"/>
              </a:xfrm>
            </p:grpSpPr>
            <p:sp>
              <p:nvSpPr>
                <p:cNvPr id="72" name="Shape"/>
                <p:cNvSpPr/>
                <p:nvPr/>
              </p:nvSpPr>
              <p:spPr>
                <a:xfrm>
                  <a:off x="-1" y="0"/>
                  <a:ext cx="608014" cy="1220788"/>
                </a:xfrm>
                <a:custGeom>
                  <a:avLst/>
                  <a:gdLst/>
                  <a:ahLst/>
                  <a:cxnLst>
                    <a:cxn ang="0">
                      <a:pos x="wd2" y="hd2"/>
                    </a:cxn>
                    <a:cxn ang="5400000">
                      <a:pos x="wd2" y="hd2"/>
                    </a:cxn>
                    <a:cxn ang="10800000">
                      <a:pos x="wd2" y="hd2"/>
                    </a:cxn>
                    <a:cxn ang="16200000">
                      <a:pos x="wd2" y="hd2"/>
                    </a:cxn>
                  </a:cxnLst>
                  <a:rect l="0" t="0" r="r" b="b"/>
                  <a:pathLst>
                    <a:path w="21600" h="21600" extrusionOk="0">
                      <a:moveTo>
                        <a:pt x="10052" y="21600"/>
                      </a:moveTo>
                      <a:lnTo>
                        <a:pt x="2541" y="16775"/>
                      </a:lnTo>
                      <a:lnTo>
                        <a:pt x="169" y="12273"/>
                      </a:lnTo>
                      <a:lnTo>
                        <a:pt x="0" y="7209"/>
                      </a:lnTo>
                      <a:lnTo>
                        <a:pt x="2880" y="2805"/>
                      </a:lnTo>
                      <a:lnTo>
                        <a:pt x="6607" y="687"/>
                      </a:lnTo>
                      <a:lnTo>
                        <a:pt x="11209" y="0"/>
                      </a:lnTo>
                      <a:lnTo>
                        <a:pt x="16828" y="1290"/>
                      </a:lnTo>
                      <a:lnTo>
                        <a:pt x="19736" y="3899"/>
                      </a:lnTo>
                      <a:lnTo>
                        <a:pt x="21600" y="7378"/>
                      </a:lnTo>
                      <a:lnTo>
                        <a:pt x="21600" y="10421"/>
                      </a:lnTo>
                      <a:lnTo>
                        <a:pt x="20753" y="13633"/>
                      </a:lnTo>
                      <a:lnTo>
                        <a:pt x="18353" y="16943"/>
                      </a:lnTo>
                      <a:lnTo>
                        <a:pt x="15049" y="21446"/>
                      </a:lnTo>
                      <a:lnTo>
                        <a:pt x="10052" y="21600"/>
                      </a:lnTo>
                      <a:close/>
                    </a:path>
                  </a:pathLst>
                </a:custGeom>
                <a:solidFill>
                  <a:srgbClr val="358735"/>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nvGrpSpPr>
                <p:cNvPr id="73" name="Group"/>
                <p:cNvGrpSpPr/>
                <p:nvPr/>
              </p:nvGrpSpPr>
              <p:grpSpPr>
                <a:xfrm>
                  <a:off x="76200" y="76200"/>
                  <a:ext cx="509588" cy="1042988"/>
                  <a:chOff x="0" y="0"/>
                  <a:chExt cx="509587" cy="1042987"/>
                </a:xfrm>
              </p:grpSpPr>
              <p:sp>
                <p:nvSpPr>
                  <p:cNvPr id="74" name="Shape"/>
                  <p:cNvSpPr/>
                  <p:nvPr/>
                </p:nvSpPr>
                <p:spPr>
                  <a:xfrm>
                    <a:off x="22225" y="134937"/>
                    <a:ext cx="130175" cy="107951"/>
                  </a:xfrm>
                  <a:custGeom>
                    <a:avLst/>
                    <a:gdLst/>
                    <a:ahLst/>
                    <a:cxnLst>
                      <a:cxn ang="0">
                        <a:pos x="wd2" y="hd2"/>
                      </a:cxn>
                      <a:cxn ang="5400000">
                        <a:pos x="wd2" y="hd2"/>
                      </a:cxn>
                      <a:cxn ang="10800000">
                        <a:pos x="wd2" y="hd2"/>
                      </a:cxn>
                      <a:cxn ang="16200000">
                        <a:pos x="wd2" y="hd2"/>
                      </a:cxn>
                    </a:cxnLst>
                    <a:rect l="0" t="0" r="r" b="b"/>
                    <a:pathLst>
                      <a:path w="21600" h="21600" extrusionOk="0">
                        <a:moveTo>
                          <a:pt x="13829" y="19694"/>
                        </a:moveTo>
                        <a:lnTo>
                          <a:pt x="7244" y="15247"/>
                        </a:lnTo>
                        <a:lnTo>
                          <a:pt x="1976" y="6353"/>
                        </a:lnTo>
                        <a:lnTo>
                          <a:pt x="0" y="0"/>
                        </a:lnTo>
                        <a:lnTo>
                          <a:pt x="8824" y="2700"/>
                        </a:lnTo>
                        <a:lnTo>
                          <a:pt x="15146" y="7624"/>
                        </a:lnTo>
                        <a:lnTo>
                          <a:pt x="20151" y="15247"/>
                        </a:lnTo>
                        <a:lnTo>
                          <a:pt x="21600" y="21600"/>
                        </a:lnTo>
                        <a:lnTo>
                          <a:pt x="13829" y="19694"/>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75" name="Shape"/>
                  <p:cNvSpPr/>
                  <p:nvPr/>
                </p:nvSpPr>
                <p:spPr>
                  <a:xfrm>
                    <a:off x="319087" y="134937"/>
                    <a:ext cx="90488" cy="142876"/>
                  </a:xfrm>
                  <a:custGeom>
                    <a:avLst/>
                    <a:gdLst/>
                    <a:ahLst/>
                    <a:cxnLst>
                      <a:cxn ang="0">
                        <a:pos x="wd2" y="hd2"/>
                      </a:cxn>
                      <a:cxn ang="5400000">
                        <a:pos x="wd2" y="hd2"/>
                      </a:cxn>
                      <a:cxn ang="10800000">
                        <a:pos x="wd2" y="hd2"/>
                      </a:cxn>
                      <a:cxn ang="16200000">
                        <a:pos x="wd2" y="hd2"/>
                      </a:cxn>
                    </a:cxnLst>
                    <a:rect l="0" t="0" r="r" b="b"/>
                    <a:pathLst>
                      <a:path w="21600" h="21600" extrusionOk="0">
                        <a:moveTo>
                          <a:pt x="20644" y="7120"/>
                        </a:moveTo>
                        <a:lnTo>
                          <a:pt x="16821" y="13515"/>
                        </a:lnTo>
                        <a:lnTo>
                          <a:pt x="7264" y="19307"/>
                        </a:lnTo>
                        <a:lnTo>
                          <a:pt x="0" y="21600"/>
                        </a:lnTo>
                        <a:lnTo>
                          <a:pt x="1720" y="13274"/>
                        </a:lnTo>
                        <a:lnTo>
                          <a:pt x="6308" y="7120"/>
                        </a:lnTo>
                        <a:lnTo>
                          <a:pt x="14336" y="1810"/>
                        </a:lnTo>
                        <a:lnTo>
                          <a:pt x="21600" y="0"/>
                        </a:lnTo>
                        <a:lnTo>
                          <a:pt x="20644" y="7120"/>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76" name="Shape"/>
                  <p:cNvSpPr/>
                  <p:nvPr/>
                </p:nvSpPr>
                <p:spPr>
                  <a:xfrm>
                    <a:off x="233362" y="303212"/>
                    <a:ext cx="139701" cy="95251"/>
                  </a:xfrm>
                  <a:custGeom>
                    <a:avLst/>
                    <a:gdLst/>
                    <a:ahLst/>
                    <a:cxnLst>
                      <a:cxn ang="0">
                        <a:pos x="wd2" y="hd2"/>
                      </a:cxn>
                      <a:cxn ang="5400000">
                        <a:pos x="wd2" y="hd2"/>
                      </a:cxn>
                      <a:cxn ang="10800000">
                        <a:pos x="wd2" y="hd2"/>
                      </a:cxn>
                      <a:cxn ang="16200000">
                        <a:pos x="wd2" y="hd2"/>
                      </a:cxn>
                    </a:cxnLst>
                    <a:rect l="0" t="0" r="r" b="b"/>
                    <a:pathLst>
                      <a:path w="21600" h="21600" extrusionOk="0">
                        <a:moveTo>
                          <a:pt x="18061" y="9802"/>
                        </a:moveTo>
                        <a:lnTo>
                          <a:pt x="12936" y="17062"/>
                        </a:lnTo>
                        <a:lnTo>
                          <a:pt x="5125" y="21055"/>
                        </a:lnTo>
                        <a:lnTo>
                          <a:pt x="0" y="21600"/>
                        </a:lnTo>
                        <a:lnTo>
                          <a:pt x="4393" y="10891"/>
                        </a:lnTo>
                        <a:lnTo>
                          <a:pt x="9641" y="3993"/>
                        </a:lnTo>
                        <a:lnTo>
                          <a:pt x="16597" y="0"/>
                        </a:lnTo>
                        <a:lnTo>
                          <a:pt x="21600" y="363"/>
                        </a:lnTo>
                        <a:lnTo>
                          <a:pt x="18061" y="9802"/>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77" name="Shape"/>
                  <p:cNvSpPr/>
                  <p:nvPr/>
                </p:nvSpPr>
                <p:spPr>
                  <a:xfrm>
                    <a:off x="368300" y="398462"/>
                    <a:ext cx="141288" cy="95251"/>
                  </a:xfrm>
                  <a:custGeom>
                    <a:avLst/>
                    <a:gdLst/>
                    <a:ahLst/>
                    <a:cxnLst>
                      <a:cxn ang="0">
                        <a:pos x="wd2" y="hd2"/>
                      </a:cxn>
                      <a:cxn ang="5400000">
                        <a:pos x="wd2" y="hd2"/>
                      </a:cxn>
                      <a:cxn ang="10800000">
                        <a:pos x="wd2" y="hd2"/>
                      </a:cxn>
                      <a:cxn ang="16200000">
                        <a:pos x="wd2" y="hd2"/>
                      </a:cxn>
                    </a:cxnLst>
                    <a:rect l="0" t="0" r="r" b="b"/>
                    <a:pathLst>
                      <a:path w="21600" h="21600" extrusionOk="0">
                        <a:moveTo>
                          <a:pt x="18061" y="9900"/>
                        </a:moveTo>
                        <a:lnTo>
                          <a:pt x="13180" y="17100"/>
                        </a:lnTo>
                        <a:lnTo>
                          <a:pt x="5247" y="20880"/>
                        </a:lnTo>
                        <a:lnTo>
                          <a:pt x="0" y="21600"/>
                        </a:lnTo>
                        <a:lnTo>
                          <a:pt x="4393" y="10620"/>
                        </a:lnTo>
                        <a:lnTo>
                          <a:pt x="9763" y="4140"/>
                        </a:lnTo>
                        <a:lnTo>
                          <a:pt x="16597" y="0"/>
                        </a:lnTo>
                        <a:lnTo>
                          <a:pt x="21600" y="540"/>
                        </a:lnTo>
                        <a:lnTo>
                          <a:pt x="18061" y="9900"/>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78" name="Shape"/>
                  <p:cNvSpPr/>
                  <p:nvPr/>
                </p:nvSpPr>
                <p:spPr>
                  <a:xfrm>
                    <a:off x="292100" y="530225"/>
                    <a:ext cx="88900" cy="142875"/>
                  </a:xfrm>
                  <a:custGeom>
                    <a:avLst/>
                    <a:gdLst/>
                    <a:ahLst/>
                    <a:cxnLst>
                      <a:cxn ang="0">
                        <a:pos x="wd2" y="hd2"/>
                      </a:cxn>
                      <a:cxn ang="5400000">
                        <a:pos x="wd2" y="hd2"/>
                      </a:cxn>
                      <a:cxn ang="10800000">
                        <a:pos x="wd2" y="hd2"/>
                      </a:cxn>
                      <a:cxn ang="16200000">
                        <a:pos x="wd2" y="hd2"/>
                      </a:cxn>
                    </a:cxnLst>
                    <a:rect l="0" t="0" r="r" b="b"/>
                    <a:pathLst>
                      <a:path w="21600" h="21600" extrusionOk="0">
                        <a:moveTo>
                          <a:pt x="20636" y="7121"/>
                        </a:moveTo>
                        <a:lnTo>
                          <a:pt x="16779" y="13411"/>
                        </a:lnTo>
                        <a:lnTo>
                          <a:pt x="7329" y="19108"/>
                        </a:lnTo>
                        <a:lnTo>
                          <a:pt x="0" y="21600"/>
                        </a:lnTo>
                        <a:lnTo>
                          <a:pt x="1543" y="13292"/>
                        </a:lnTo>
                        <a:lnTo>
                          <a:pt x="5979" y="7121"/>
                        </a:lnTo>
                        <a:lnTo>
                          <a:pt x="14271" y="2018"/>
                        </a:lnTo>
                        <a:lnTo>
                          <a:pt x="21600" y="0"/>
                        </a:lnTo>
                        <a:lnTo>
                          <a:pt x="20636" y="7121"/>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79" name="Shape"/>
                  <p:cNvSpPr/>
                  <p:nvPr/>
                </p:nvSpPr>
                <p:spPr>
                  <a:xfrm>
                    <a:off x="242887" y="404812"/>
                    <a:ext cx="141288" cy="95251"/>
                  </a:xfrm>
                  <a:custGeom>
                    <a:avLst/>
                    <a:gdLst/>
                    <a:ahLst/>
                    <a:cxnLst>
                      <a:cxn ang="0">
                        <a:pos x="wd2" y="hd2"/>
                      </a:cxn>
                      <a:cxn ang="5400000">
                        <a:pos x="wd2" y="hd2"/>
                      </a:cxn>
                      <a:cxn ang="10800000">
                        <a:pos x="wd2" y="hd2"/>
                      </a:cxn>
                      <a:cxn ang="16200000">
                        <a:pos x="wd2" y="hd2"/>
                      </a:cxn>
                    </a:cxnLst>
                    <a:rect l="0" t="0" r="r" b="b"/>
                    <a:pathLst>
                      <a:path w="21600" h="21600" extrusionOk="0">
                        <a:moveTo>
                          <a:pt x="18183" y="9802"/>
                        </a:moveTo>
                        <a:lnTo>
                          <a:pt x="13058" y="17062"/>
                        </a:lnTo>
                        <a:lnTo>
                          <a:pt x="5125" y="21055"/>
                        </a:lnTo>
                        <a:lnTo>
                          <a:pt x="0" y="21600"/>
                        </a:lnTo>
                        <a:lnTo>
                          <a:pt x="4515" y="10891"/>
                        </a:lnTo>
                        <a:lnTo>
                          <a:pt x="9641" y="3993"/>
                        </a:lnTo>
                        <a:lnTo>
                          <a:pt x="16597" y="0"/>
                        </a:lnTo>
                        <a:lnTo>
                          <a:pt x="21600" y="363"/>
                        </a:lnTo>
                        <a:lnTo>
                          <a:pt x="18183" y="9802"/>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0" name="Shape"/>
                  <p:cNvSpPr/>
                  <p:nvPr/>
                </p:nvSpPr>
                <p:spPr>
                  <a:xfrm>
                    <a:off x="158750" y="0"/>
                    <a:ext cx="63500" cy="163513"/>
                  </a:xfrm>
                  <a:custGeom>
                    <a:avLst/>
                    <a:gdLst/>
                    <a:ahLst/>
                    <a:cxnLst>
                      <a:cxn ang="0">
                        <a:pos x="wd2" y="hd2"/>
                      </a:cxn>
                      <a:cxn ang="5400000">
                        <a:pos x="wd2" y="hd2"/>
                      </a:cxn>
                      <a:cxn ang="10800000">
                        <a:pos x="wd2" y="hd2"/>
                      </a:cxn>
                      <a:cxn ang="16200000">
                        <a:pos x="wd2" y="hd2"/>
                      </a:cxn>
                    </a:cxnLst>
                    <a:rect l="0" t="0" r="r" b="b"/>
                    <a:pathLst>
                      <a:path w="21600" h="21600" extrusionOk="0">
                        <a:moveTo>
                          <a:pt x="0" y="15489"/>
                        </a:moveTo>
                        <a:lnTo>
                          <a:pt x="1350" y="9588"/>
                        </a:lnTo>
                        <a:lnTo>
                          <a:pt x="9990" y="3161"/>
                        </a:lnTo>
                        <a:lnTo>
                          <a:pt x="18360" y="0"/>
                        </a:lnTo>
                        <a:lnTo>
                          <a:pt x="21600" y="7270"/>
                        </a:lnTo>
                        <a:lnTo>
                          <a:pt x="19710" y="13276"/>
                        </a:lnTo>
                        <a:lnTo>
                          <a:pt x="12150" y="18966"/>
                        </a:lnTo>
                        <a:lnTo>
                          <a:pt x="3780" y="21600"/>
                        </a:lnTo>
                        <a:lnTo>
                          <a:pt x="0" y="15489"/>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1" name="Shape"/>
                  <p:cNvSpPr/>
                  <p:nvPr/>
                </p:nvSpPr>
                <p:spPr>
                  <a:xfrm>
                    <a:off x="0" y="617537"/>
                    <a:ext cx="88900" cy="146051"/>
                  </a:xfrm>
                  <a:custGeom>
                    <a:avLst/>
                    <a:gdLst/>
                    <a:ahLst/>
                    <a:cxnLst>
                      <a:cxn ang="0">
                        <a:pos x="wd2" y="hd2"/>
                      </a:cxn>
                      <a:cxn ang="5400000">
                        <a:pos x="wd2" y="hd2"/>
                      </a:cxn>
                      <a:cxn ang="10800000">
                        <a:pos x="wd2" y="hd2"/>
                      </a:cxn>
                      <a:cxn ang="16200000">
                        <a:pos x="wd2" y="hd2"/>
                      </a:cxn>
                    </a:cxnLst>
                    <a:rect l="0" t="0" r="r" b="b"/>
                    <a:pathLst>
                      <a:path w="21600" h="21600" extrusionOk="0">
                        <a:moveTo>
                          <a:pt x="10996" y="17747"/>
                        </a:moveTo>
                        <a:lnTo>
                          <a:pt x="3731" y="12726"/>
                        </a:lnTo>
                        <a:lnTo>
                          <a:pt x="0" y="5137"/>
                        </a:lnTo>
                        <a:lnTo>
                          <a:pt x="0" y="0"/>
                        </a:lnTo>
                        <a:lnTo>
                          <a:pt x="11193" y="4670"/>
                        </a:lnTo>
                        <a:lnTo>
                          <a:pt x="18065" y="10041"/>
                        </a:lnTo>
                        <a:lnTo>
                          <a:pt x="21600" y="16696"/>
                        </a:lnTo>
                        <a:lnTo>
                          <a:pt x="20815" y="21600"/>
                        </a:lnTo>
                        <a:lnTo>
                          <a:pt x="10996" y="17747"/>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2" name="Shape"/>
                  <p:cNvSpPr/>
                  <p:nvPr/>
                </p:nvSpPr>
                <p:spPr>
                  <a:xfrm>
                    <a:off x="38100" y="334962"/>
                    <a:ext cx="79375" cy="153988"/>
                  </a:xfrm>
                  <a:custGeom>
                    <a:avLst/>
                    <a:gdLst/>
                    <a:ahLst/>
                    <a:cxnLst>
                      <a:cxn ang="0">
                        <a:pos x="wd2" y="hd2"/>
                      </a:cxn>
                      <a:cxn ang="5400000">
                        <a:pos x="wd2" y="hd2"/>
                      </a:cxn>
                      <a:cxn ang="10800000">
                        <a:pos x="wd2" y="hd2"/>
                      </a:cxn>
                      <a:cxn ang="16200000">
                        <a:pos x="wd2" y="hd2"/>
                      </a:cxn>
                    </a:cxnLst>
                    <a:rect l="0" t="0" r="r" b="b"/>
                    <a:pathLst>
                      <a:path w="21600" h="21600" extrusionOk="0">
                        <a:moveTo>
                          <a:pt x="10051" y="17459"/>
                        </a:moveTo>
                        <a:lnTo>
                          <a:pt x="2780" y="12423"/>
                        </a:lnTo>
                        <a:lnTo>
                          <a:pt x="0" y="4812"/>
                        </a:lnTo>
                        <a:lnTo>
                          <a:pt x="855" y="0"/>
                        </a:lnTo>
                        <a:lnTo>
                          <a:pt x="12404" y="5148"/>
                        </a:lnTo>
                        <a:lnTo>
                          <a:pt x="18820" y="10408"/>
                        </a:lnTo>
                        <a:lnTo>
                          <a:pt x="21600" y="17011"/>
                        </a:lnTo>
                        <a:lnTo>
                          <a:pt x="20103" y="21600"/>
                        </a:lnTo>
                        <a:lnTo>
                          <a:pt x="10051" y="17459"/>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3" name="Shape"/>
                  <p:cNvSpPr/>
                  <p:nvPr/>
                </p:nvSpPr>
                <p:spPr>
                  <a:xfrm>
                    <a:off x="49212" y="885825"/>
                    <a:ext cx="144463" cy="87313"/>
                  </a:xfrm>
                  <a:custGeom>
                    <a:avLst/>
                    <a:gdLst/>
                    <a:ahLst/>
                    <a:cxnLst>
                      <a:cxn ang="0">
                        <a:pos x="wd2" y="hd2"/>
                      </a:cxn>
                      <a:cxn ang="5400000">
                        <a:pos x="wd2" y="hd2"/>
                      </a:cxn>
                      <a:cxn ang="10800000">
                        <a:pos x="wd2" y="hd2"/>
                      </a:cxn>
                      <a:cxn ang="16200000">
                        <a:pos x="wd2" y="hd2"/>
                      </a:cxn>
                    </a:cxnLst>
                    <a:rect l="0" t="0" r="r" b="b"/>
                    <a:pathLst>
                      <a:path w="21600" h="21600" extrusionOk="0">
                        <a:moveTo>
                          <a:pt x="14518" y="21000"/>
                        </a:moveTo>
                        <a:lnTo>
                          <a:pt x="8262" y="17200"/>
                        </a:lnTo>
                        <a:lnTo>
                          <a:pt x="2479" y="7600"/>
                        </a:lnTo>
                        <a:lnTo>
                          <a:pt x="0" y="0"/>
                        </a:lnTo>
                        <a:lnTo>
                          <a:pt x="8262" y="1400"/>
                        </a:lnTo>
                        <a:lnTo>
                          <a:pt x="14400" y="5800"/>
                        </a:lnTo>
                        <a:lnTo>
                          <a:pt x="19711" y="14000"/>
                        </a:lnTo>
                        <a:lnTo>
                          <a:pt x="21600" y="21600"/>
                        </a:lnTo>
                        <a:lnTo>
                          <a:pt x="14518" y="21000"/>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4" name="Shape"/>
                  <p:cNvSpPr/>
                  <p:nvPr/>
                </p:nvSpPr>
                <p:spPr>
                  <a:xfrm>
                    <a:off x="220662" y="879475"/>
                    <a:ext cx="63501" cy="163513"/>
                  </a:xfrm>
                  <a:custGeom>
                    <a:avLst/>
                    <a:gdLst/>
                    <a:ahLst/>
                    <a:cxnLst>
                      <a:cxn ang="0">
                        <a:pos x="wd2" y="hd2"/>
                      </a:cxn>
                      <a:cxn ang="5400000">
                        <a:pos x="wd2" y="hd2"/>
                      </a:cxn>
                      <a:cxn ang="10800000">
                        <a:pos x="wd2" y="hd2"/>
                      </a:cxn>
                      <a:cxn ang="16200000">
                        <a:pos x="wd2" y="hd2"/>
                      </a:cxn>
                    </a:cxnLst>
                    <a:rect l="0" t="0" r="r" b="b"/>
                    <a:pathLst>
                      <a:path w="21600" h="21600" extrusionOk="0">
                        <a:moveTo>
                          <a:pt x="0" y="15623"/>
                        </a:moveTo>
                        <a:lnTo>
                          <a:pt x="820" y="9542"/>
                        </a:lnTo>
                        <a:lnTo>
                          <a:pt x="9570" y="3146"/>
                        </a:lnTo>
                        <a:lnTo>
                          <a:pt x="17772" y="0"/>
                        </a:lnTo>
                        <a:lnTo>
                          <a:pt x="21600" y="7130"/>
                        </a:lnTo>
                        <a:lnTo>
                          <a:pt x="19686" y="13002"/>
                        </a:lnTo>
                        <a:lnTo>
                          <a:pt x="12577" y="18769"/>
                        </a:lnTo>
                        <a:lnTo>
                          <a:pt x="3828" y="21600"/>
                        </a:lnTo>
                        <a:lnTo>
                          <a:pt x="0" y="15623"/>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5" name="Shape"/>
                  <p:cNvSpPr/>
                  <p:nvPr/>
                </p:nvSpPr>
                <p:spPr>
                  <a:xfrm>
                    <a:off x="296862" y="709612"/>
                    <a:ext cx="141288" cy="93663"/>
                  </a:xfrm>
                  <a:custGeom>
                    <a:avLst/>
                    <a:gdLst/>
                    <a:ahLst/>
                    <a:cxnLst>
                      <a:cxn ang="0">
                        <a:pos x="wd2" y="hd2"/>
                      </a:cxn>
                      <a:cxn ang="5400000">
                        <a:pos x="wd2" y="hd2"/>
                      </a:cxn>
                      <a:cxn ang="10800000">
                        <a:pos x="wd2" y="hd2"/>
                      </a:cxn>
                      <a:cxn ang="16200000">
                        <a:pos x="wd2" y="hd2"/>
                      </a:cxn>
                    </a:cxnLst>
                    <a:rect l="0" t="0" r="r" b="b"/>
                    <a:pathLst>
                      <a:path w="21600" h="21600" extrusionOk="0">
                        <a:moveTo>
                          <a:pt x="18183" y="9802"/>
                        </a:moveTo>
                        <a:lnTo>
                          <a:pt x="13180" y="17244"/>
                        </a:lnTo>
                        <a:lnTo>
                          <a:pt x="5247" y="21055"/>
                        </a:lnTo>
                        <a:lnTo>
                          <a:pt x="0" y="21600"/>
                        </a:lnTo>
                        <a:lnTo>
                          <a:pt x="4515" y="10891"/>
                        </a:lnTo>
                        <a:lnTo>
                          <a:pt x="9641" y="4175"/>
                        </a:lnTo>
                        <a:lnTo>
                          <a:pt x="16597" y="0"/>
                        </a:lnTo>
                        <a:lnTo>
                          <a:pt x="21600" y="363"/>
                        </a:lnTo>
                        <a:lnTo>
                          <a:pt x="18183" y="9802"/>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86" name="Shape"/>
                  <p:cNvSpPr/>
                  <p:nvPr/>
                </p:nvSpPr>
                <p:spPr>
                  <a:xfrm>
                    <a:off x="288925" y="822325"/>
                    <a:ext cx="141288" cy="93663"/>
                  </a:xfrm>
                  <a:custGeom>
                    <a:avLst/>
                    <a:gdLst/>
                    <a:ahLst/>
                    <a:cxnLst>
                      <a:cxn ang="0">
                        <a:pos x="wd2" y="hd2"/>
                      </a:cxn>
                      <a:cxn ang="5400000">
                        <a:pos x="wd2" y="hd2"/>
                      </a:cxn>
                      <a:cxn ang="10800000">
                        <a:pos x="wd2" y="hd2"/>
                      </a:cxn>
                      <a:cxn ang="16200000">
                        <a:pos x="wd2" y="hd2"/>
                      </a:cxn>
                    </a:cxnLst>
                    <a:rect l="0" t="0" r="r" b="b"/>
                    <a:pathLst>
                      <a:path w="21600" h="21600" extrusionOk="0">
                        <a:moveTo>
                          <a:pt x="17980" y="9900"/>
                        </a:moveTo>
                        <a:lnTo>
                          <a:pt x="13153" y="16920"/>
                        </a:lnTo>
                        <a:lnTo>
                          <a:pt x="5309" y="21060"/>
                        </a:lnTo>
                        <a:lnTo>
                          <a:pt x="0" y="21600"/>
                        </a:lnTo>
                        <a:lnTo>
                          <a:pt x="4465" y="10620"/>
                        </a:lnTo>
                        <a:lnTo>
                          <a:pt x="9654" y="3960"/>
                        </a:lnTo>
                        <a:lnTo>
                          <a:pt x="16532" y="0"/>
                        </a:lnTo>
                        <a:lnTo>
                          <a:pt x="21600" y="540"/>
                        </a:lnTo>
                        <a:lnTo>
                          <a:pt x="17980" y="9900"/>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grpSp>
          <p:grpSp>
            <p:nvGrpSpPr>
              <p:cNvPr id="63" name="Group"/>
              <p:cNvGrpSpPr/>
              <p:nvPr/>
            </p:nvGrpSpPr>
            <p:grpSpPr>
              <a:xfrm>
                <a:off x="0" y="152400"/>
                <a:ext cx="585788" cy="798513"/>
                <a:chOff x="0" y="0"/>
                <a:chExt cx="585787" cy="798512"/>
              </a:xfrm>
            </p:grpSpPr>
            <p:sp>
              <p:nvSpPr>
                <p:cNvPr id="64" name="Shape"/>
                <p:cNvSpPr/>
                <p:nvPr/>
              </p:nvSpPr>
              <p:spPr>
                <a:xfrm>
                  <a:off x="36512" y="160337"/>
                  <a:ext cx="152401" cy="73026"/>
                </a:xfrm>
                <a:custGeom>
                  <a:avLst/>
                  <a:gdLst/>
                  <a:ahLst/>
                  <a:cxnLst>
                    <a:cxn ang="0">
                      <a:pos x="wd2" y="hd2"/>
                    </a:cxn>
                    <a:cxn ang="5400000">
                      <a:pos x="wd2" y="hd2"/>
                    </a:cxn>
                    <a:cxn ang="10800000">
                      <a:pos x="wd2" y="hd2"/>
                    </a:cxn>
                    <a:cxn ang="16200000">
                      <a:pos x="wd2" y="hd2"/>
                    </a:cxn>
                  </a:cxnLst>
                  <a:rect l="0" t="0" r="r" b="b"/>
                  <a:pathLst>
                    <a:path w="21600" h="21600" extrusionOk="0">
                      <a:moveTo>
                        <a:pt x="14962" y="21600"/>
                      </a:moveTo>
                      <a:lnTo>
                        <a:pt x="8662" y="18313"/>
                      </a:lnTo>
                      <a:lnTo>
                        <a:pt x="2812" y="8217"/>
                      </a:lnTo>
                      <a:lnTo>
                        <a:pt x="0" y="0"/>
                      </a:lnTo>
                      <a:lnTo>
                        <a:pt x="7988" y="0"/>
                      </a:lnTo>
                      <a:lnTo>
                        <a:pt x="13950" y="4226"/>
                      </a:lnTo>
                      <a:lnTo>
                        <a:pt x="19462" y="12678"/>
                      </a:lnTo>
                      <a:lnTo>
                        <a:pt x="21600" y="21130"/>
                      </a:lnTo>
                      <a:lnTo>
                        <a:pt x="14962" y="21600"/>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65" name="Shape"/>
                <p:cNvSpPr/>
                <p:nvPr/>
              </p:nvSpPr>
              <p:spPr>
                <a:xfrm>
                  <a:off x="69850" y="717550"/>
                  <a:ext cx="152400" cy="74613"/>
                </a:xfrm>
                <a:custGeom>
                  <a:avLst/>
                  <a:gdLst/>
                  <a:ahLst/>
                  <a:cxnLst>
                    <a:cxn ang="0">
                      <a:pos x="wd2" y="hd2"/>
                    </a:cxn>
                    <a:cxn ang="5400000">
                      <a:pos x="wd2" y="hd2"/>
                    </a:cxn>
                    <a:cxn ang="10800000">
                      <a:pos x="wd2" y="hd2"/>
                    </a:cxn>
                    <a:cxn ang="16200000">
                      <a:pos x="wd2" y="hd2"/>
                    </a:cxn>
                  </a:cxnLst>
                  <a:rect l="0" t="0" r="r" b="b"/>
                  <a:pathLst>
                    <a:path w="21600" h="21600" extrusionOk="0">
                      <a:moveTo>
                        <a:pt x="14850" y="21600"/>
                      </a:moveTo>
                      <a:lnTo>
                        <a:pt x="8662" y="18116"/>
                      </a:lnTo>
                      <a:lnTo>
                        <a:pt x="2812" y="8129"/>
                      </a:lnTo>
                      <a:lnTo>
                        <a:pt x="0" y="0"/>
                      </a:lnTo>
                      <a:lnTo>
                        <a:pt x="7762" y="0"/>
                      </a:lnTo>
                      <a:lnTo>
                        <a:pt x="13838" y="3948"/>
                      </a:lnTo>
                      <a:lnTo>
                        <a:pt x="19238" y="12542"/>
                      </a:lnTo>
                      <a:lnTo>
                        <a:pt x="21600" y="21135"/>
                      </a:lnTo>
                      <a:lnTo>
                        <a:pt x="14850" y="21600"/>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66" name="Shape"/>
                <p:cNvSpPr/>
                <p:nvPr/>
              </p:nvSpPr>
              <p:spPr>
                <a:xfrm>
                  <a:off x="0" y="366712"/>
                  <a:ext cx="152400" cy="74613"/>
                </a:xfrm>
                <a:custGeom>
                  <a:avLst/>
                  <a:gdLst/>
                  <a:ahLst/>
                  <a:cxnLst>
                    <a:cxn ang="0">
                      <a:pos x="wd2" y="hd2"/>
                    </a:cxn>
                    <a:cxn ang="5400000">
                      <a:pos x="wd2" y="hd2"/>
                    </a:cxn>
                    <a:cxn ang="10800000">
                      <a:pos x="wd2" y="hd2"/>
                    </a:cxn>
                    <a:cxn ang="16200000">
                      <a:pos x="wd2" y="hd2"/>
                    </a:cxn>
                  </a:cxnLst>
                  <a:rect l="0" t="0" r="r" b="b"/>
                  <a:pathLst>
                    <a:path w="21600" h="21600" extrusionOk="0">
                      <a:moveTo>
                        <a:pt x="14850" y="21600"/>
                      </a:moveTo>
                      <a:lnTo>
                        <a:pt x="8662" y="18116"/>
                      </a:lnTo>
                      <a:lnTo>
                        <a:pt x="2812" y="7897"/>
                      </a:lnTo>
                      <a:lnTo>
                        <a:pt x="0" y="0"/>
                      </a:lnTo>
                      <a:lnTo>
                        <a:pt x="7875" y="0"/>
                      </a:lnTo>
                      <a:lnTo>
                        <a:pt x="13838" y="3948"/>
                      </a:lnTo>
                      <a:lnTo>
                        <a:pt x="19350" y="12542"/>
                      </a:lnTo>
                      <a:lnTo>
                        <a:pt x="21600" y="21135"/>
                      </a:lnTo>
                      <a:lnTo>
                        <a:pt x="14850" y="21600"/>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67" name="Shape"/>
                <p:cNvSpPr/>
                <p:nvPr/>
              </p:nvSpPr>
              <p:spPr>
                <a:xfrm>
                  <a:off x="444500" y="404812"/>
                  <a:ext cx="141288" cy="93663"/>
                </a:xfrm>
                <a:custGeom>
                  <a:avLst/>
                  <a:gdLst/>
                  <a:ahLst/>
                  <a:cxnLst>
                    <a:cxn ang="0">
                      <a:pos x="wd2" y="hd2"/>
                    </a:cxn>
                    <a:cxn ang="5400000">
                      <a:pos x="wd2" y="hd2"/>
                    </a:cxn>
                    <a:cxn ang="10800000">
                      <a:pos x="wd2" y="hd2"/>
                    </a:cxn>
                    <a:cxn ang="16200000">
                      <a:pos x="wd2" y="hd2"/>
                    </a:cxn>
                  </a:cxnLst>
                  <a:rect l="0" t="0" r="r" b="b"/>
                  <a:pathLst>
                    <a:path w="21600" h="21600" extrusionOk="0">
                      <a:moveTo>
                        <a:pt x="18081" y="9802"/>
                      </a:moveTo>
                      <a:lnTo>
                        <a:pt x="13227" y="17062"/>
                      </a:lnTo>
                      <a:lnTo>
                        <a:pt x="5218" y="21055"/>
                      </a:lnTo>
                      <a:lnTo>
                        <a:pt x="0" y="21600"/>
                      </a:lnTo>
                      <a:lnTo>
                        <a:pt x="4490" y="10709"/>
                      </a:lnTo>
                      <a:lnTo>
                        <a:pt x="9587" y="3993"/>
                      </a:lnTo>
                      <a:lnTo>
                        <a:pt x="16625" y="0"/>
                      </a:lnTo>
                      <a:lnTo>
                        <a:pt x="21600" y="545"/>
                      </a:lnTo>
                      <a:lnTo>
                        <a:pt x="18081" y="9802"/>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68" name="Shape"/>
                <p:cNvSpPr/>
                <p:nvPr/>
              </p:nvSpPr>
              <p:spPr>
                <a:xfrm>
                  <a:off x="231775" y="123825"/>
                  <a:ext cx="63500" cy="161925"/>
                </a:xfrm>
                <a:custGeom>
                  <a:avLst/>
                  <a:gdLst/>
                  <a:ahLst/>
                  <a:cxnLst>
                    <a:cxn ang="0">
                      <a:pos x="wd2" y="hd2"/>
                    </a:cxn>
                    <a:cxn ang="5400000">
                      <a:pos x="wd2" y="hd2"/>
                    </a:cxn>
                    <a:cxn ang="10800000">
                      <a:pos x="wd2" y="hd2"/>
                    </a:cxn>
                    <a:cxn ang="16200000">
                      <a:pos x="wd2" y="hd2"/>
                    </a:cxn>
                  </a:cxnLst>
                  <a:rect l="0" t="0" r="r" b="b"/>
                  <a:pathLst>
                    <a:path w="21600" h="21600" extrusionOk="0">
                      <a:moveTo>
                        <a:pt x="0" y="15489"/>
                      </a:moveTo>
                      <a:lnTo>
                        <a:pt x="1080" y="9483"/>
                      </a:lnTo>
                      <a:lnTo>
                        <a:pt x="9990" y="3161"/>
                      </a:lnTo>
                      <a:lnTo>
                        <a:pt x="18090" y="0"/>
                      </a:lnTo>
                      <a:lnTo>
                        <a:pt x="21600" y="7270"/>
                      </a:lnTo>
                      <a:lnTo>
                        <a:pt x="19440" y="13065"/>
                      </a:lnTo>
                      <a:lnTo>
                        <a:pt x="12150" y="18860"/>
                      </a:lnTo>
                      <a:lnTo>
                        <a:pt x="3510" y="21600"/>
                      </a:lnTo>
                      <a:lnTo>
                        <a:pt x="0" y="15489"/>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69" name="Shape"/>
                <p:cNvSpPr/>
                <p:nvPr/>
              </p:nvSpPr>
              <p:spPr>
                <a:xfrm>
                  <a:off x="257175" y="442912"/>
                  <a:ext cx="63500" cy="163513"/>
                </a:xfrm>
                <a:custGeom>
                  <a:avLst/>
                  <a:gdLst/>
                  <a:ahLst/>
                  <a:cxnLst>
                    <a:cxn ang="0">
                      <a:pos x="wd2" y="hd2"/>
                    </a:cxn>
                    <a:cxn ang="5400000">
                      <a:pos x="wd2" y="hd2"/>
                    </a:cxn>
                    <a:cxn ang="10800000">
                      <a:pos x="wd2" y="hd2"/>
                    </a:cxn>
                    <a:cxn ang="16200000">
                      <a:pos x="wd2" y="hd2"/>
                    </a:cxn>
                  </a:cxnLst>
                  <a:rect l="0" t="0" r="r" b="b"/>
                  <a:pathLst>
                    <a:path w="21600" h="21600" extrusionOk="0">
                      <a:moveTo>
                        <a:pt x="0" y="15443"/>
                      </a:moveTo>
                      <a:lnTo>
                        <a:pt x="820" y="9600"/>
                      </a:lnTo>
                      <a:lnTo>
                        <a:pt x="10116" y="3339"/>
                      </a:lnTo>
                      <a:lnTo>
                        <a:pt x="18592" y="0"/>
                      </a:lnTo>
                      <a:lnTo>
                        <a:pt x="21600" y="7304"/>
                      </a:lnTo>
                      <a:lnTo>
                        <a:pt x="19959" y="13148"/>
                      </a:lnTo>
                      <a:lnTo>
                        <a:pt x="12577" y="18678"/>
                      </a:lnTo>
                      <a:lnTo>
                        <a:pt x="3554" y="21600"/>
                      </a:lnTo>
                      <a:lnTo>
                        <a:pt x="0" y="15443"/>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70" name="Shape"/>
                <p:cNvSpPr/>
                <p:nvPr/>
              </p:nvSpPr>
              <p:spPr>
                <a:xfrm>
                  <a:off x="247650" y="635000"/>
                  <a:ext cx="61913" cy="163513"/>
                </a:xfrm>
                <a:custGeom>
                  <a:avLst/>
                  <a:gdLst/>
                  <a:ahLst/>
                  <a:cxnLst>
                    <a:cxn ang="0">
                      <a:pos x="wd2" y="hd2"/>
                    </a:cxn>
                    <a:cxn ang="5400000">
                      <a:pos x="wd2" y="hd2"/>
                    </a:cxn>
                    <a:cxn ang="10800000">
                      <a:pos x="wd2" y="hd2"/>
                    </a:cxn>
                    <a:cxn ang="16200000">
                      <a:pos x="wd2" y="hd2"/>
                    </a:cxn>
                  </a:cxnLst>
                  <a:rect l="0" t="0" r="r" b="b"/>
                  <a:pathLst>
                    <a:path w="21600" h="21600" extrusionOk="0">
                      <a:moveTo>
                        <a:pt x="0" y="15518"/>
                      </a:moveTo>
                      <a:lnTo>
                        <a:pt x="554" y="9647"/>
                      </a:lnTo>
                      <a:lnTo>
                        <a:pt x="9692" y="3250"/>
                      </a:lnTo>
                      <a:lnTo>
                        <a:pt x="17723" y="0"/>
                      </a:lnTo>
                      <a:lnTo>
                        <a:pt x="21600" y="7235"/>
                      </a:lnTo>
                      <a:lnTo>
                        <a:pt x="19938" y="13107"/>
                      </a:lnTo>
                      <a:lnTo>
                        <a:pt x="12738" y="18874"/>
                      </a:lnTo>
                      <a:lnTo>
                        <a:pt x="3600" y="21600"/>
                      </a:lnTo>
                      <a:lnTo>
                        <a:pt x="0" y="15518"/>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sp>
              <p:nvSpPr>
                <p:cNvPr id="71" name="Shape"/>
                <p:cNvSpPr/>
                <p:nvPr/>
              </p:nvSpPr>
              <p:spPr>
                <a:xfrm>
                  <a:off x="287337" y="0"/>
                  <a:ext cx="141288" cy="93663"/>
                </a:xfrm>
                <a:custGeom>
                  <a:avLst/>
                  <a:gdLst/>
                  <a:ahLst/>
                  <a:cxnLst>
                    <a:cxn ang="0">
                      <a:pos x="wd2" y="hd2"/>
                    </a:cxn>
                    <a:cxn ang="5400000">
                      <a:pos x="wd2" y="hd2"/>
                    </a:cxn>
                    <a:cxn ang="10800000">
                      <a:pos x="wd2" y="hd2"/>
                    </a:cxn>
                    <a:cxn ang="16200000">
                      <a:pos x="wd2" y="hd2"/>
                    </a:cxn>
                  </a:cxnLst>
                  <a:rect l="0" t="0" r="r" b="b"/>
                  <a:pathLst>
                    <a:path w="21600" h="21600" extrusionOk="0">
                      <a:moveTo>
                        <a:pt x="18061" y="9620"/>
                      </a:moveTo>
                      <a:lnTo>
                        <a:pt x="13180" y="17062"/>
                      </a:lnTo>
                      <a:lnTo>
                        <a:pt x="5247" y="21055"/>
                      </a:lnTo>
                      <a:lnTo>
                        <a:pt x="0" y="21600"/>
                      </a:lnTo>
                      <a:lnTo>
                        <a:pt x="4515" y="10709"/>
                      </a:lnTo>
                      <a:lnTo>
                        <a:pt x="9641" y="3993"/>
                      </a:lnTo>
                      <a:lnTo>
                        <a:pt x="16597" y="0"/>
                      </a:lnTo>
                      <a:lnTo>
                        <a:pt x="21600" y="363"/>
                      </a:lnTo>
                      <a:lnTo>
                        <a:pt x="18061" y="9620"/>
                      </a:lnTo>
                      <a:close/>
                    </a:path>
                  </a:pathLst>
                </a:custGeom>
                <a:solidFill>
                  <a:srgbClr val="96DE0F"/>
                </a:solidFill>
                <a:ln w="12700" cap="flat">
                  <a:noFill/>
                  <a:miter lim="400000"/>
                </a:ln>
                <a:effectLst/>
              </p:spPr>
              <p:txBody>
                <a:bodyPr wrap="square" lIns="45719" tIns="45719" rIns="45719" bIns="45719" numCol="1" anchor="t">
                  <a:noAutofit/>
                </a:bodyPr>
                <a:lstStyle/>
                <a:p>
                  <a:pPr>
                    <a:defRPr>
                      <a:latin typeface="+mn-lt"/>
                      <a:ea typeface="+mn-ea"/>
                      <a:cs typeface="+mn-cs"/>
                      <a:sym typeface="Times New Roman"/>
                    </a:defRPr>
                  </a:pPr>
                  <a:endParaRPr dirty="0"/>
                </a:p>
              </p:txBody>
            </p:sp>
          </p:grpSp>
        </p:grpSp>
      </p:grpSp>
      <p:sp>
        <p:nvSpPr>
          <p:cNvPr id="4" name="Slide Number Placeholder 3"/>
          <p:cNvSpPr>
            <a:spLocks noGrp="1"/>
          </p:cNvSpPr>
          <p:nvPr>
            <p:ph type="sldNum" sz="quarter" idx="2"/>
          </p:nvPr>
        </p:nvSpPr>
        <p:spPr>
          <a:xfrm>
            <a:off x="8830458" y="6626860"/>
            <a:ext cx="237342" cy="231140"/>
          </a:xfrm>
        </p:spPr>
        <p:txBody>
          <a:bodyPr/>
          <a:lstStyle/>
          <a:p>
            <a:fld id="{86CB4B4D-7CA3-9044-876B-883B54F8677D}" type="slidenum">
              <a:rPr lang="en-US" smtClean="0"/>
              <a:t>51</a:t>
            </a:fld>
            <a:endParaRPr lang="en-US" dirty="0"/>
          </a:p>
        </p:txBody>
      </p:sp>
    </p:spTree>
    <p:extLst>
      <p:ext uri="{BB962C8B-B14F-4D97-AF65-F5344CB8AC3E}">
        <p14:creationId xmlns:p14="http://schemas.microsoft.com/office/powerpoint/2010/main" val="860898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2250"/>
                                  </p:stCondLst>
                                  <p:childTnLst>
                                    <p:set>
                                      <p:cBhvr>
                                        <p:cTn id="6" dur="1" fill="hold">
                                          <p:stCondLst>
                                            <p:cond delay="0"/>
                                          </p:stCondLst>
                                        </p:cTn>
                                        <p:tgtEl>
                                          <p:spTgt spid="974">
                                            <p:txEl>
                                              <p:pRg st="0" end="0"/>
                                            </p:txEl>
                                          </p:spTgt>
                                        </p:tgtEl>
                                        <p:attrNameLst>
                                          <p:attrName>style.visibility</p:attrName>
                                        </p:attrNameLst>
                                      </p:cBhvr>
                                      <p:to>
                                        <p:strVal val="visible"/>
                                      </p:to>
                                    </p:set>
                                    <p:animEffect transition="in" filter="fade">
                                      <p:cBhvr>
                                        <p:cTn id="7" dur="2000"/>
                                        <p:tgtEl>
                                          <p:spTgt spid="974">
                                            <p:txEl>
                                              <p:pRg st="0" end="0"/>
                                            </p:txEl>
                                          </p:spTgt>
                                        </p:tgtEl>
                                      </p:cBhvr>
                                    </p:animEffect>
                                    <p:anim calcmode="lin" valueType="num">
                                      <p:cBhvr>
                                        <p:cTn id="8" dur="2000" fill="hold"/>
                                        <p:tgtEl>
                                          <p:spTgt spid="97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97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74">
                                            <p:txEl>
                                              <p:pRg st="1" end="1"/>
                                            </p:txEl>
                                          </p:spTgt>
                                        </p:tgtEl>
                                        <p:attrNameLst>
                                          <p:attrName>style.visibility</p:attrName>
                                        </p:attrNameLst>
                                      </p:cBhvr>
                                      <p:to>
                                        <p:strVal val="visible"/>
                                      </p:to>
                                    </p:set>
                                    <p:animEffect transition="in" filter="fade">
                                      <p:cBhvr>
                                        <p:cTn id="14" dur="2000"/>
                                        <p:tgtEl>
                                          <p:spTgt spid="97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74">
                                            <p:txEl>
                                              <p:pRg st="2" end="2"/>
                                            </p:txEl>
                                          </p:spTgt>
                                        </p:tgtEl>
                                        <p:attrNameLst>
                                          <p:attrName>style.visibility</p:attrName>
                                        </p:attrNameLst>
                                      </p:cBhvr>
                                      <p:to>
                                        <p:strVal val="visible"/>
                                      </p:to>
                                    </p:set>
                                    <p:anim calcmode="lin" valueType="num">
                                      <p:cBhvr additive="base">
                                        <p:cTn id="19" dur="1500" fill="hold"/>
                                        <p:tgtEl>
                                          <p:spTgt spid="974">
                                            <p:txEl>
                                              <p:pRg st="2" end="2"/>
                                            </p:txEl>
                                          </p:spTgt>
                                        </p:tgtEl>
                                        <p:attrNameLst>
                                          <p:attrName>ppt_x</p:attrName>
                                        </p:attrNameLst>
                                      </p:cBhvr>
                                      <p:tavLst>
                                        <p:tav tm="0">
                                          <p:val>
                                            <p:strVal val="#ppt_x"/>
                                          </p:val>
                                        </p:tav>
                                        <p:tav tm="100000">
                                          <p:val>
                                            <p:strVal val="#ppt_x"/>
                                          </p:val>
                                        </p:tav>
                                      </p:tavLst>
                                    </p:anim>
                                    <p:anim calcmode="lin" valueType="num">
                                      <p:cBhvr additive="base">
                                        <p:cTn id="20" dur="1500" fill="hold"/>
                                        <p:tgtEl>
                                          <p:spTgt spid="9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74">
                                            <p:txEl>
                                              <p:pRg st="3" end="3"/>
                                            </p:txEl>
                                          </p:spTgt>
                                        </p:tgtEl>
                                        <p:attrNameLst>
                                          <p:attrName>style.visibility</p:attrName>
                                        </p:attrNameLst>
                                      </p:cBhvr>
                                      <p:to>
                                        <p:strVal val="visible"/>
                                      </p:to>
                                    </p:set>
                                    <p:animEffect transition="in" filter="fade">
                                      <p:cBhvr>
                                        <p:cTn id="25" dur="1000"/>
                                        <p:tgtEl>
                                          <p:spTgt spid="974">
                                            <p:txEl>
                                              <p:pRg st="3" end="3"/>
                                            </p:txEl>
                                          </p:spTgt>
                                        </p:tgtEl>
                                      </p:cBhvr>
                                    </p:animEffect>
                                    <p:anim calcmode="lin" valueType="num">
                                      <p:cBhvr>
                                        <p:cTn id="26" dur="1000" fill="hold"/>
                                        <p:tgtEl>
                                          <p:spTgt spid="97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7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1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down)">
                                      <p:cBhvr>
                                        <p:cTn id="37" dur="1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circle(in)">
                                      <p:cBhvr>
                                        <p:cTn id="4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4901DE-3484-4F7D-8BFA-B37057413327}"/>
              </a:ext>
            </a:extLst>
          </p:cNvPr>
          <p:cNvPicPr>
            <a:picLocks noChangeAspect="1"/>
          </p:cNvPicPr>
          <p:nvPr/>
        </p:nvPicPr>
        <p:blipFill>
          <a:blip r:embed="rId3"/>
          <a:stretch>
            <a:fillRect/>
          </a:stretch>
        </p:blipFill>
        <p:spPr>
          <a:xfrm>
            <a:off x="1650890" y="1541659"/>
            <a:ext cx="5148549" cy="4949430"/>
          </a:xfrm>
          <a:prstGeom prst="rect">
            <a:avLst/>
          </a:prstGeom>
        </p:spPr>
      </p:pic>
      <p:grpSp>
        <p:nvGrpSpPr>
          <p:cNvPr id="989" name="Group"/>
          <p:cNvGrpSpPr/>
          <p:nvPr/>
        </p:nvGrpSpPr>
        <p:grpSpPr>
          <a:xfrm>
            <a:off x="1245302" y="5518000"/>
            <a:ext cx="550366" cy="687234"/>
            <a:chOff x="0" y="0"/>
            <a:chExt cx="550365" cy="687233"/>
          </a:xfrm>
        </p:grpSpPr>
        <p:sp>
          <p:nvSpPr>
            <p:cNvPr id="986" name="Shape"/>
            <p:cNvSpPr/>
            <p:nvPr/>
          </p:nvSpPr>
          <p:spPr>
            <a:xfrm rot="20493904">
              <a:off x="84682" y="44912"/>
              <a:ext cx="381001" cy="5974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4"/>
                  </a:cubicBezTo>
                  <a:lnTo>
                    <a:pt x="0" y="12122"/>
                  </a:lnTo>
                  <a:cubicBezTo>
                    <a:pt x="0" y="15392"/>
                    <a:pt x="5770" y="18306"/>
                    <a:pt x="14400" y="19396"/>
                  </a:cubicBezTo>
                  <a:lnTo>
                    <a:pt x="14400" y="21600"/>
                  </a:lnTo>
                  <a:lnTo>
                    <a:pt x="21600" y="17633"/>
                  </a:lnTo>
                  <a:lnTo>
                    <a:pt x="14400" y="12784"/>
                  </a:lnTo>
                  <a:lnTo>
                    <a:pt x="14400" y="14987"/>
                  </a:lnTo>
                  <a:cubicBezTo>
                    <a:pt x="7890" y="14165"/>
                    <a:pt x="2873" y="12282"/>
                    <a:pt x="900" y="9918"/>
                  </a:cubicBezTo>
                  <a:lnTo>
                    <a:pt x="900" y="9918"/>
                  </a:lnTo>
                  <a:cubicBezTo>
                    <a:pt x="3630" y="6649"/>
                    <a:pt x="12048" y="4408"/>
                    <a:pt x="21600" y="4408"/>
                  </a:cubicBezTo>
                  <a:close/>
                </a:path>
              </a:pathLst>
            </a:custGeom>
            <a:solidFill>
              <a:schemeClr val="accent2"/>
            </a:solidFill>
            <a:ln w="9525" cap="flat">
              <a:solidFill>
                <a:srgbClr val="C6E7FC"/>
              </a:solidFill>
              <a:prstDash val="solid"/>
              <a:round/>
            </a:ln>
            <a:effectLst/>
          </p:spPr>
          <p:txBody>
            <a:bodyPr wrap="square" lIns="45719" tIns="45719" rIns="45719" bIns="45719" numCol="1" anchor="ctr">
              <a:noAutofit/>
            </a:bodyPr>
            <a:lstStyle/>
            <a:p>
              <a:pPr>
                <a:defRPr sz="1800" b="0"/>
              </a:pPr>
              <a:endParaRPr dirty="0"/>
            </a:p>
          </p:txBody>
        </p:sp>
        <p:sp>
          <p:nvSpPr>
            <p:cNvPr id="987" name="Shape"/>
            <p:cNvSpPr/>
            <p:nvPr/>
          </p:nvSpPr>
          <p:spPr>
            <a:xfrm rot="20493904">
              <a:off x="33598" y="53202"/>
              <a:ext cx="381001" cy="2743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chemeClr val="accent2">
                <a:satOff val="-11024"/>
                <a:lumOff val="-10980"/>
              </a:schemeClr>
            </a:solidFill>
            <a:ln w="12700" cap="flat">
              <a:noFill/>
              <a:miter lim="400000"/>
            </a:ln>
            <a:effectLst/>
          </p:spPr>
          <p:txBody>
            <a:bodyPr wrap="square" lIns="45719" tIns="45719" rIns="45719" bIns="45719" numCol="1" anchor="ctr">
              <a:noAutofit/>
            </a:bodyPr>
            <a:lstStyle/>
            <a:p>
              <a:pPr>
                <a:defRPr sz="1800" b="0"/>
              </a:pPr>
              <a:endParaRPr dirty="0"/>
            </a:p>
          </p:txBody>
        </p:sp>
        <p:sp>
          <p:nvSpPr>
            <p:cNvPr id="988" name="Line"/>
            <p:cNvSpPr/>
            <p:nvPr/>
          </p:nvSpPr>
          <p:spPr>
            <a:xfrm rot="20493904">
              <a:off x="76701" y="318818"/>
              <a:ext cx="15882" cy="60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C6E7FC"/>
              </a:solidFill>
              <a:prstDash val="solid"/>
              <a:round/>
            </a:ln>
            <a:effectLst/>
          </p:spPr>
          <p:txBody>
            <a:bodyPr wrap="square" lIns="45719" tIns="45719" rIns="45719" bIns="45719" numCol="1" anchor="ctr">
              <a:noAutofit/>
            </a:bodyPr>
            <a:lstStyle/>
            <a:p>
              <a:pPr>
                <a:defRPr sz="1800" b="0"/>
              </a:pPr>
              <a:endParaRPr dirty="0"/>
            </a:p>
          </p:txBody>
        </p:sp>
      </p:grpSp>
      <p:grpSp>
        <p:nvGrpSpPr>
          <p:cNvPr id="993" name="Group"/>
          <p:cNvGrpSpPr/>
          <p:nvPr/>
        </p:nvGrpSpPr>
        <p:grpSpPr>
          <a:xfrm>
            <a:off x="1067415" y="1680474"/>
            <a:ext cx="774116" cy="892119"/>
            <a:chOff x="0" y="0"/>
            <a:chExt cx="774115" cy="892117"/>
          </a:xfrm>
        </p:grpSpPr>
        <p:sp>
          <p:nvSpPr>
            <p:cNvPr id="990" name="Shape"/>
            <p:cNvSpPr/>
            <p:nvPr/>
          </p:nvSpPr>
          <p:spPr>
            <a:xfrm rot="20281296">
              <a:off x="120357" y="72678"/>
              <a:ext cx="533401" cy="746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4"/>
                  </a:cubicBezTo>
                  <a:lnTo>
                    <a:pt x="0" y="12122"/>
                  </a:lnTo>
                  <a:cubicBezTo>
                    <a:pt x="0" y="15392"/>
                    <a:pt x="5770" y="18306"/>
                    <a:pt x="14400" y="19396"/>
                  </a:cubicBezTo>
                  <a:lnTo>
                    <a:pt x="14400" y="21600"/>
                  </a:lnTo>
                  <a:lnTo>
                    <a:pt x="21600" y="17633"/>
                  </a:lnTo>
                  <a:lnTo>
                    <a:pt x="14400" y="12784"/>
                  </a:lnTo>
                  <a:lnTo>
                    <a:pt x="14400" y="14987"/>
                  </a:lnTo>
                  <a:cubicBezTo>
                    <a:pt x="7890" y="14165"/>
                    <a:pt x="2873" y="12282"/>
                    <a:pt x="900" y="9918"/>
                  </a:cubicBezTo>
                  <a:lnTo>
                    <a:pt x="900" y="9918"/>
                  </a:lnTo>
                  <a:cubicBezTo>
                    <a:pt x="3630" y="6649"/>
                    <a:pt x="12048" y="4408"/>
                    <a:pt x="21600" y="4408"/>
                  </a:cubicBezTo>
                  <a:close/>
                </a:path>
              </a:pathLst>
            </a:cu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sp>
          <p:nvSpPr>
            <p:cNvPr id="991" name="Shape"/>
            <p:cNvSpPr/>
            <p:nvPr/>
          </p:nvSpPr>
          <p:spPr>
            <a:xfrm rot="20281296">
              <a:off x="44784" y="87354"/>
              <a:ext cx="533401" cy="3429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chemeClr val="accent1">
                <a:satOff val="-30527"/>
                <a:lumOff val="-11843"/>
              </a:schemeClr>
            </a:solidFill>
            <a:ln w="12700" cap="flat">
              <a:noFill/>
              <a:miter lim="400000"/>
            </a:ln>
            <a:effectLst/>
          </p:spPr>
          <p:txBody>
            <a:bodyPr wrap="square" lIns="45719" tIns="45719" rIns="45719" bIns="45719" numCol="1" anchor="ctr">
              <a:noAutofit/>
            </a:bodyPr>
            <a:lstStyle/>
            <a:p>
              <a:pPr>
                <a:defRPr sz="1800" b="0"/>
              </a:pPr>
              <a:endParaRPr dirty="0"/>
            </a:p>
          </p:txBody>
        </p:sp>
        <p:sp>
          <p:nvSpPr>
            <p:cNvPr id="992" name="Line"/>
            <p:cNvSpPr/>
            <p:nvPr/>
          </p:nvSpPr>
          <p:spPr>
            <a:xfrm rot="20281296">
              <a:off x="113265" y="440016"/>
              <a:ext cx="22235" cy="76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grpSp>
      <p:grpSp>
        <p:nvGrpSpPr>
          <p:cNvPr id="1000" name="Group"/>
          <p:cNvGrpSpPr/>
          <p:nvPr/>
        </p:nvGrpSpPr>
        <p:grpSpPr>
          <a:xfrm>
            <a:off x="3428999" y="2955518"/>
            <a:ext cx="1905000" cy="1794814"/>
            <a:chOff x="0" y="982609"/>
            <a:chExt cx="1905000" cy="1794813"/>
          </a:xfrm>
        </p:grpSpPr>
        <p:sp>
          <p:nvSpPr>
            <p:cNvPr id="996" name="123ABC456EFG78A9"/>
            <p:cNvSpPr txBox="1"/>
            <p:nvPr/>
          </p:nvSpPr>
          <p:spPr>
            <a:xfrm>
              <a:off x="0" y="982609"/>
              <a:ext cx="1447800" cy="231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a:latin typeface="Arial Narrow"/>
                  <a:ea typeface="Arial Narrow"/>
                  <a:cs typeface="Arial Narrow"/>
                  <a:sym typeface="Arial Narrow"/>
                </a:defRPr>
              </a:lvl1pPr>
            </a:lstStyle>
            <a:p>
              <a:r>
                <a:rPr dirty="0"/>
                <a:t>123ABC456EFG78A9</a:t>
              </a:r>
            </a:p>
          </p:txBody>
        </p:sp>
        <p:sp>
          <p:nvSpPr>
            <p:cNvPr id="998" name="456ABC123EFG89A9"/>
            <p:cNvSpPr txBox="1"/>
            <p:nvPr/>
          </p:nvSpPr>
          <p:spPr>
            <a:xfrm>
              <a:off x="1" y="1128228"/>
              <a:ext cx="1485901" cy="231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a:latin typeface="Arial Narrow"/>
                  <a:ea typeface="Arial Narrow"/>
                  <a:cs typeface="Arial Narrow"/>
                  <a:sym typeface="Arial Narrow"/>
                </a:defRPr>
              </a:lvl1pPr>
            </a:lstStyle>
            <a:p>
              <a:r>
                <a:rPr dirty="0"/>
                <a:t>456ABC123EFG89A9</a:t>
              </a:r>
            </a:p>
          </p:txBody>
        </p:sp>
        <p:sp>
          <p:nvSpPr>
            <p:cNvPr id="999" name="1D3ABC639EFG89B9"/>
            <p:cNvSpPr txBox="1"/>
            <p:nvPr/>
          </p:nvSpPr>
          <p:spPr>
            <a:xfrm>
              <a:off x="79399" y="2531203"/>
              <a:ext cx="1825601"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a:latin typeface="Arial Narrow"/>
                  <a:ea typeface="Arial Narrow"/>
                  <a:cs typeface="Arial Narrow"/>
                  <a:sym typeface="Arial Narrow"/>
                </a:defRPr>
              </a:lvl1pPr>
            </a:lstStyle>
            <a:p>
              <a:endParaRPr dirty="0"/>
            </a:p>
          </p:txBody>
        </p:sp>
      </p:grpSp>
      <p:sp>
        <p:nvSpPr>
          <p:cNvPr id="1001" name="Affidavit of Rebuilt or Repaired Salvage Vehicle MVT-103"/>
          <p:cNvSpPr txBox="1">
            <a:spLocks noGrp="1"/>
          </p:cNvSpPr>
          <p:nvPr>
            <p:ph type="title" idx="4294967295"/>
          </p:nvPr>
        </p:nvSpPr>
        <p:spPr>
          <a:xfrm>
            <a:off x="609600" y="457199"/>
            <a:ext cx="7772400" cy="1143002"/>
          </a:xfrm>
          <a:prstGeom prst="rect">
            <a:avLst/>
          </a:prstGeom>
        </p:spPr>
        <p:txBody>
          <a:bodyPr>
            <a:normAutofit/>
          </a:bodyPr>
          <a:lstStyle/>
          <a:p>
            <a:pPr>
              <a:defRPr sz="2400" b="1">
                <a:solidFill>
                  <a:srgbClr val="000000"/>
                </a:solidFill>
                <a:latin typeface="+mn-lt"/>
                <a:ea typeface="+mn-ea"/>
                <a:cs typeface="+mn-cs"/>
                <a:sym typeface="Times New Roman"/>
              </a:defRPr>
            </a:pPr>
            <a:r>
              <a:rPr dirty="0"/>
              <a:t>Affidavit of Rebuilt or Repaired Salvage Vehicle</a:t>
            </a:r>
            <a:br>
              <a:rPr dirty="0"/>
            </a:br>
            <a:r>
              <a:rPr sz="2800" dirty="0"/>
              <a:t>MVT-103</a:t>
            </a:r>
          </a:p>
        </p:txBody>
      </p:sp>
      <p:sp>
        <p:nvSpPr>
          <p:cNvPr id="1002" name="49"/>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grpSp>
        <p:nvGrpSpPr>
          <p:cNvPr id="1006" name="Group"/>
          <p:cNvGrpSpPr/>
          <p:nvPr/>
        </p:nvGrpSpPr>
        <p:grpSpPr>
          <a:xfrm>
            <a:off x="1828800" y="2967037"/>
            <a:ext cx="251180" cy="1802692"/>
            <a:chOff x="0" y="0"/>
            <a:chExt cx="251179" cy="1802690"/>
          </a:xfrm>
        </p:grpSpPr>
        <p:sp>
          <p:nvSpPr>
            <p:cNvPr id="1003" name="R"/>
            <p:cNvSpPr txBox="1"/>
            <p:nvPr/>
          </p:nvSpPr>
          <p:spPr>
            <a:xfrm>
              <a:off x="0" y="0"/>
              <a:ext cx="227987"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b="0"/>
              </a:lvl1pPr>
            </a:lstStyle>
            <a:p>
              <a:r>
                <a:rPr lang="en-US" sz="900" b="1" dirty="0">
                  <a:latin typeface="+mn-lt"/>
                </a:rPr>
                <a:t>UU</a:t>
              </a:r>
              <a:endParaRPr sz="900" b="1" dirty="0">
                <a:latin typeface="+mn-lt"/>
              </a:endParaRPr>
            </a:p>
          </p:txBody>
        </p:sp>
        <p:sp>
          <p:nvSpPr>
            <p:cNvPr id="1004" name="R"/>
            <p:cNvSpPr txBox="1"/>
            <p:nvPr/>
          </p:nvSpPr>
          <p:spPr>
            <a:xfrm>
              <a:off x="613" y="142851"/>
              <a:ext cx="227988" cy="230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b="0"/>
              </a:lvl1pPr>
            </a:lstStyle>
            <a:p>
              <a:r>
                <a:rPr lang="en-US" sz="900" b="1" dirty="0">
                  <a:latin typeface="+mn-lt"/>
                </a:rPr>
                <a:t>U</a:t>
              </a:r>
              <a:endParaRPr sz="900" b="1" dirty="0">
                <a:latin typeface="+mn-lt"/>
              </a:endParaRPr>
            </a:p>
          </p:txBody>
        </p:sp>
        <p:sp>
          <p:nvSpPr>
            <p:cNvPr id="1005" name="U"/>
            <p:cNvSpPr txBox="1"/>
            <p:nvPr/>
          </p:nvSpPr>
          <p:spPr>
            <a:xfrm>
              <a:off x="23191" y="1571860"/>
              <a:ext cx="227988" cy="230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b="0"/>
              </a:lvl1pPr>
            </a:lstStyle>
            <a:p>
              <a:r>
                <a:rPr lang="en-US" sz="900" b="1" dirty="0">
                  <a:latin typeface="+mn-lt"/>
                </a:rPr>
                <a:t>R</a:t>
              </a:r>
              <a:endParaRPr sz="900" b="1" dirty="0">
                <a:latin typeface="+mn-lt"/>
              </a:endParaRPr>
            </a:p>
          </p:txBody>
        </p:sp>
      </p:grpSp>
      <p:grpSp>
        <p:nvGrpSpPr>
          <p:cNvPr id="1009" name="Group"/>
          <p:cNvGrpSpPr/>
          <p:nvPr/>
        </p:nvGrpSpPr>
        <p:grpSpPr>
          <a:xfrm>
            <a:off x="1851378" y="4254058"/>
            <a:ext cx="3310469" cy="233542"/>
            <a:chOff x="11289" y="22578"/>
            <a:chExt cx="3310468" cy="233541"/>
          </a:xfrm>
        </p:grpSpPr>
        <p:sp>
          <p:nvSpPr>
            <p:cNvPr id="1007" name="N"/>
            <p:cNvSpPr txBox="1"/>
            <p:nvPr/>
          </p:nvSpPr>
          <p:spPr>
            <a:xfrm>
              <a:off x="11289" y="25290"/>
              <a:ext cx="228600"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100" b="0">
                  <a:solidFill>
                    <a:srgbClr val="FF0000"/>
                  </a:solidFill>
                </a:defRPr>
              </a:lvl1pPr>
            </a:lstStyle>
            <a:p>
              <a:r>
                <a:rPr sz="900" b="1" dirty="0">
                  <a:solidFill>
                    <a:schemeClr val="tx1"/>
                  </a:solidFill>
                  <a:latin typeface="+mn-lt"/>
                </a:rPr>
                <a:t>N</a:t>
              </a:r>
            </a:p>
          </p:txBody>
        </p:sp>
        <p:sp>
          <p:nvSpPr>
            <p:cNvPr id="1008" name="Need Bill of Sale  Attached"/>
            <p:cNvSpPr txBox="1"/>
            <p:nvPr/>
          </p:nvSpPr>
          <p:spPr>
            <a:xfrm>
              <a:off x="1035755" y="22578"/>
              <a:ext cx="2286002" cy="230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b="0">
                  <a:solidFill>
                    <a:srgbClr val="FF0000"/>
                  </a:solidFill>
                </a:defRPr>
              </a:lvl1pPr>
            </a:lstStyle>
            <a:p>
              <a:r>
                <a:rPr lang="en-US" sz="900" b="1" dirty="0">
                  <a:solidFill>
                    <a:schemeClr val="tx1"/>
                  </a:solidFill>
                  <a:latin typeface="+mn-lt"/>
                </a:rPr>
                <a:t>   </a:t>
              </a:r>
              <a:r>
                <a:rPr sz="900" b="1" dirty="0">
                  <a:solidFill>
                    <a:schemeClr val="tx1"/>
                  </a:solidFill>
                  <a:latin typeface="+mn-lt"/>
                </a:rPr>
                <a:t>Need Bill of Sale</a:t>
              </a:r>
              <a:r>
                <a:rPr lang="en-US" sz="900" b="1" dirty="0">
                  <a:solidFill>
                    <a:schemeClr val="tx1"/>
                  </a:solidFill>
                  <a:latin typeface="+mn-lt"/>
                </a:rPr>
                <a:t>/Invoice</a:t>
              </a:r>
              <a:r>
                <a:rPr sz="900" b="1" dirty="0">
                  <a:solidFill>
                    <a:schemeClr val="tx1"/>
                  </a:solidFill>
                  <a:latin typeface="+mn-lt"/>
                </a:rPr>
                <a:t>  Attached</a:t>
              </a:r>
            </a:p>
          </p:txBody>
        </p:sp>
      </p:grpSp>
      <p:sp>
        <p:nvSpPr>
          <p:cNvPr id="27" name="U"/>
          <p:cNvSpPr txBox="1"/>
          <p:nvPr/>
        </p:nvSpPr>
        <p:spPr>
          <a:xfrm>
            <a:off x="1846345" y="4680010"/>
            <a:ext cx="227989" cy="230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b="0"/>
            </a:lvl1pPr>
          </a:lstStyle>
          <a:p>
            <a:r>
              <a:rPr lang="en-US" sz="900" b="1" dirty="0">
                <a:latin typeface="+mn-lt"/>
              </a:rPr>
              <a:t>R</a:t>
            </a:r>
            <a:endParaRPr sz="900" b="1" dirty="0">
              <a:latin typeface="+mn-lt"/>
            </a:endParaRPr>
          </a:p>
        </p:txBody>
      </p:sp>
      <p:sp>
        <p:nvSpPr>
          <p:cNvPr id="29" name="N"/>
          <p:cNvSpPr txBox="1"/>
          <p:nvPr/>
        </p:nvSpPr>
        <p:spPr>
          <a:xfrm>
            <a:off x="1845732" y="4397881"/>
            <a:ext cx="228600" cy="230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100" b="0">
                <a:solidFill>
                  <a:srgbClr val="FF0000"/>
                </a:solidFill>
              </a:defRPr>
            </a:lvl1pPr>
          </a:lstStyle>
          <a:p>
            <a:r>
              <a:rPr sz="900" b="1" dirty="0">
                <a:solidFill>
                  <a:schemeClr val="tx1"/>
                </a:solidFill>
                <a:latin typeface="+mn-lt"/>
              </a:rPr>
              <a:t>N</a:t>
            </a:r>
          </a:p>
        </p:txBody>
      </p:sp>
      <p:sp>
        <p:nvSpPr>
          <p:cNvPr id="30" name="Need Bill of Sale  Attached"/>
          <p:cNvSpPr txBox="1"/>
          <p:nvPr/>
        </p:nvSpPr>
        <p:spPr>
          <a:xfrm>
            <a:off x="2915354" y="4406458"/>
            <a:ext cx="2286003" cy="230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b="0">
                <a:solidFill>
                  <a:srgbClr val="FF0000"/>
                </a:solidFill>
              </a:defRPr>
            </a:lvl1pPr>
          </a:lstStyle>
          <a:p>
            <a:r>
              <a:rPr lang="en-US" sz="900" dirty="0">
                <a:latin typeface="+mn-lt"/>
              </a:rPr>
              <a:t>  </a:t>
            </a:r>
            <a:r>
              <a:rPr sz="900" b="1" dirty="0">
                <a:solidFill>
                  <a:schemeClr val="tx1"/>
                </a:solidFill>
                <a:latin typeface="+mn-lt"/>
              </a:rPr>
              <a:t>Need Bill of Sale</a:t>
            </a:r>
            <a:r>
              <a:rPr lang="en-US" sz="900" b="1" dirty="0">
                <a:solidFill>
                  <a:schemeClr val="tx1"/>
                </a:solidFill>
                <a:latin typeface="+mn-lt"/>
              </a:rPr>
              <a:t>/Invoice</a:t>
            </a:r>
            <a:r>
              <a:rPr sz="900" b="1" dirty="0">
                <a:solidFill>
                  <a:schemeClr val="tx1"/>
                </a:solidFill>
                <a:latin typeface="+mn-lt"/>
              </a:rPr>
              <a:t>  Attached</a:t>
            </a:r>
          </a:p>
        </p:txBody>
      </p:sp>
      <p:sp>
        <p:nvSpPr>
          <p:cNvPr id="2" name="Left Arrow Callout 1"/>
          <p:cNvSpPr/>
          <p:nvPr/>
        </p:nvSpPr>
        <p:spPr>
          <a:xfrm>
            <a:off x="6858000" y="4114800"/>
            <a:ext cx="1905000" cy="769439"/>
          </a:xfrm>
          <a:prstGeom prst="leftArrowCallout">
            <a:avLst/>
          </a:prstGeom>
          <a:solidFill>
            <a:srgbClr val="FFFFFF"/>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100" dirty="0">
                <a:latin typeface="+mn-lt"/>
              </a:rPr>
              <a:t>If </a:t>
            </a:r>
            <a:r>
              <a:rPr lang="en-US" sz="1100" dirty="0">
                <a:solidFill>
                  <a:srgbClr val="FF0000"/>
                </a:solidFill>
                <a:effectLst>
                  <a:outerShdw blurRad="38100" dist="38100" dir="2700000" algn="tl">
                    <a:srgbClr val="000000">
                      <a:alpha val="43137"/>
                    </a:srgbClr>
                  </a:outerShdw>
                </a:effectLst>
                <a:latin typeface="+mn-lt"/>
              </a:rPr>
              <a:t>NEW</a:t>
            </a:r>
            <a:r>
              <a:rPr lang="en-US" sz="1100" dirty="0">
                <a:latin typeface="+mn-lt"/>
              </a:rPr>
              <a:t> parts </a:t>
            </a:r>
          </a:p>
          <a:p>
            <a:r>
              <a:rPr lang="en-US" sz="1100" dirty="0">
                <a:latin typeface="+mn-lt"/>
              </a:rPr>
              <a:t>please attach bill of sale/invoice for each new part used</a:t>
            </a:r>
            <a:endParaRPr kumimoji="0" lang="en-US" sz="1100" b="1" i="0" u="none" strike="noStrike" cap="none" spc="0" normalizeH="0" baseline="0" dirty="0">
              <a:ln>
                <a:noFill/>
              </a:ln>
              <a:solidFill>
                <a:srgbClr val="000000"/>
              </a:solidFill>
              <a:effectLst/>
              <a:uFillTx/>
              <a:latin typeface="+mn-lt"/>
              <a:sym typeface="Candara"/>
            </a:endParaRPr>
          </a:p>
        </p:txBody>
      </p:sp>
      <p:sp>
        <p:nvSpPr>
          <p:cNvPr id="32" name="Left Arrow Callout 31"/>
          <p:cNvSpPr/>
          <p:nvPr/>
        </p:nvSpPr>
        <p:spPr>
          <a:xfrm>
            <a:off x="6858000" y="2625806"/>
            <a:ext cx="1905000" cy="1107994"/>
          </a:xfrm>
          <a:prstGeom prst="leftArrowCallout">
            <a:avLst>
              <a:gd name="adj1" fmla="val 14149"/>
              <a:gd name="adj2" fmla="val 15226"/>
              <a:gd name="adj3" fmla="val 25000"/>
              <a:gd name="adj4" fmla="val 64977"/>
            </a:avLst>
          </a:prstGeom>
          <a:solidFill>
            <a:srgbClr val="FFFFFF"/>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100" dirty="0">
                <a:latin typeface="+mn-lt"/>
              </a:rPr>
              <a:t>If </a:t>
            </a:r>
            <a:r>
              <a:rPr lang="en-US" sz="1100" dirty="0">
                <a:solidFill>
                  <a:srgbClr val="FF0000"/>
                </a:solidFill>
                <a:effectLst>
                  <a:outerShdw blurRad="38100" dist="38100" dir="2700000" algn="tl">
                    <a:srgbClr val="000000">
                      <a:alpha val="43137"/>
                    </a:srgbClr>
                  </a:outerShdw>
                </a:effectLst>
                <a:latin typeface="+mn-lt"/>
              </a:rPr>
              <a:t>USED </a:t>
            </a:r>
            <a:r>
              <a:rPr lang="en-US" sz="1100" dirty="0">
                <a:latin typeface="+mn-lt"/>
              </a:rPr>
              <a:t>parts please enter title state, title number and date title surrendered  for each used part</a:t>
            </a:r>
            <a:endParaRPr kumimoji="0" lang="en-US" sz="1100" b="1" i="0" u="none" strike="noStrike" cap="none" spc="0" normalizeH="0" baseline="0" dirty="0">
              <a:ln>
                <a:noFill/>
              </a:ln>
              <a:solidFill>
                <a:srgbClr val="000000"/>
              </a:solidFill>
              <a:effectLst/>
              <a:uFillTx/>
              <a:latin typeface="+mn-lt"/>
              <a:sym typeface="Candara"/>
            </a:endParaRPr>
          </a:p>
        </p:txBody>
      </p:sp>
      <p:sp>
        <p:nvSpPr>
          <p:cNvPr id="3" name="TextBox 2"/>
          <p:cNvSpPr txBox="1"/>
          <p:nvPr/>
        </p:nvSpPr>
        <p:spPr>
          <a:xfrm>
            <a:off x="4835878" y="2794648"/>
            <a:ext cx="19050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rgbClr val="000000"/>
                </a:solidFill>
                <a:effectLst/>
                <a:uFillTx/>
                <a:latin typeface="+mn-lt"/>
                <a:ea typeface="Candara"/>
                <a:cs typeface="Candara"/>
                <a:sym typeface="Candara"/>
              </a:rPr>
              <a:t>ME         12356525         03/25/16</a:t>
            </a:r>
            <a:r>
              <a:rPr kumimoji="0" lang="en-US" sz="2400" b="1" i="0" u="none" strike="noStrike" cap="none" spc="0" normalizeH="0" baseline="0" dirty="0">
                <a:ln>
                  <a:noFill/>
                </a:ln>
                <a:solidFill>
                  <a:srgbClr val="000000"/>
                </a:solidFill>
                <a:effectLst/>
                <a:uFillTx/>
                <a:latin typeface="Candara"/>
                <a:ea typeface="Candara"/>
                <a:cs typeface="Candara"/>
                <a:sym typeface="Candara"/>
              </a:rPr>
              <a:t>   </a:t>
            </a:r>
          </a:p>
        </p:txBody>
      </p:sp>
      <p:sp>
        <p:nvSpPr>
          <p:cNvPr id="34" name="TextBox 33"/>
          <p:cNvSpPr txBox="1"/>
          <p:nvPr/>
        </p:nvSpPr>
        <p:spPr>
          <a:xfrm>
            <a:off x="4841521" y="2935759"/>
            <a:ext cx="19050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rgbClr val="000000"/>
                </a:solidFill>
                <a:effectLst/>
                <a:uFillTx/>
                <a:latin typeface="+mn-lt"/>
                <a:ea typeface="Candara"/>
                <a:cs typeface="Candara"/>
                <a:sym typeface="Candara"/>
              </a:rPr>
              <a:t>ME         10549521         02/19/16</a:t>
            </a:r>
            <a:r>
              <a:rPr kumimoji="0" lang="en-US" sz="2400" b="1" i="0" u="none" strike="noStrike" cap="none" spc="0" normalizeH="0" baseline="0" dirty="0">
                <a:ln>
                  <a:noFill/>
                </a:ln>
                <a:solidFill>
                  <a:srgbClr val="000000"/>
                </a:solidFill>
                <a:effectLst/>
                <a:uFillTx/>
                <a:latin typeface="Candara"/>
                <a:ea typeface="Candara"/>
                <a:cs typeface="Candara"/>
                <a:sym typeface="Candara"/>
              </a:rPr>
              <a:t>   </a:t>
            </a:r>
          </a:p>
        </p:txBody>
      </p:sp>
      <p:sp>
        <p:nvSpPr>
          <p:cNvPr id="4" name="TextBox 3"/>
          <p:cNvSpPr txBox="1"/>
          <p:nvPr/>
        </p:nvSpPr>
        <p:spPr>
          <a:xfrm>
            <a:off x="2218463" y="2044985"/>
            <a:ext cx="3843358"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rgbClr val="000000"/>
                </a:solidFill>
                <a:effectLst/>
                <a:uFillTx/>
                <a:latin typeface="+mn-lt"/>
                <a:ea typeface="Candara"/>
                <a:cs typeface="Candara"/>
                <a:sym typeface="Candara"/>
              </a:rPr>
              <a:t>Johnny Applebe</a:t>
            </a:r>
            <a:r>
              <a:rPr lang="en-US" sz="900" dirty="0">
                <a:latin typeface="+mn-lt"/>
              </a:rPr>
              <a:t>e                                                                                         FORD</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sp>
        <p:nvSpPr>
          <p:cNvPr id="36" name="TextBox 35"/>
          <p:cNvSpPr txBox="1"/>
          <p:nvPr/>
        </p:nvSpPr>
        <p:spPr>
          <a:xfrm>
            <a:off x="2215641" y="2162414"/>
            <a:ext cx="3763208"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mn-lt"/>
              </a:rPr>
              <a:t>126 Macintosh Lane                                                                                    S-10</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sp>
        <p:nvSpPr>
          <p:cNvPr id="37" name="TextBox 36"/>
          <p:cNvSpPr txBox="1"/>
          <p:nvPr/>
        </p:nvSpPr>
        <p:spPr>
          <a:xfrm>
            <a:off x="2207081" y="2266540"/>
            <a:ext cx="3198951"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mn-lt"/>
              </a:rPr>
              <a:t>Augusta                                                      1FUD346TUE3456435</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sp>
        <p:nvSpPr>
          <p:cNvPr id="38" name="TextBox 37"/>
          <p:cNvSpPr txBox="1"/>
          <p:nvPr/>
        </p:nvSpPr>
        <p:spPr>
          <a:xfrm>
            <a:off x="2071239" y="2371806"/>
            <a:ext cx="3809581"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mn-lt"/>
              </a:rPr>
              <a:t>ME             04330                        207      555-1234                        NN29656                              </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sp>
        <p:nvSpPr>
          <p:cNvPr id="39" name="TextBox 38"/>
          <p:cNvSpPr txBox="1"/>
          <p:nvPr/>
        </p:nvSpPr>
        <p:spPr>
          <a:xfrm>
            <a:off x="2074935" y="5751883"/>
            <a:ext cx="3096358"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mn-lt"/>
              </a:rPr>
              <a:t>09/07/17                                          </a:t>
            </a:r>
            <a:r>
              <a:rPr lang="en-US" sz="900" dirty="0">
                <a:latin typeface="Vladimir Script" panose="03050402040407070305" pitchFamily="66" charset="0"/>
              </a:rPr>
              <a:t> Kenneth Arrows</a:t>
            </a:r>
            <a:r>
              <a:rPr lang="en-US" sz="900" dirty="0">
                <a:latin typeface="+mn-lt"/>
              </a:rPr>
              <a:t>                         </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sp>
        <p:nvSpPr>
          <p:cNvPr id="40" name="TextBox 39"/>
          <p:cNvSpPr txBox="1"/>
          <p:nvPr/>
        </p:nvSpPr>
        <p:spPr>
          <a:xfrm>
            <a:off x="2133600" y="5918792"/>
            <a:ext cx="397480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mn-lt"/>
              </a:rPr>
              <a:t>156 Repair Road Augusta ME 04330                                               (207) 555-8954</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sp>
        <p:nvSpPr>
          <p:cNvPr id="6" name="Slide Number Placeholder 5"/>
          <p:cNvSpPr>
            <a:spLocks noGrp="1"/>
          </p:cNvSpPr>
          <p:nvPr>
            <p:ph type="sldNum" sz="quarter" idx="2"/>
          </p:nvPr>
        </p:nvSpPr>
        <p:spPr>
          <a:xfrm>
            <a:off x="8830458" y="6626860"/>
            <a:ext cx="237342" cy="231140"/>
          </a:xfrm>
        </p:spPr>
        <p:txBody>
          <a:bodyPr/>
          <a:lstStyle/>
          <a:p>
            <a:fld id="{86CB4B4D-7CA3-9044-876B-883B54F8677D}" type="slidenum">
              <a:rPr lang="en-US" smtClean="0"/>
              <a:t>52</a:t>
            </a:fld>
            <a:endParaRPr lang="en-US" dirty="0"/>
          </a:p>
        </p:txBody>
      </p:sp>
    </p:spTree>
    <p:extLst>
      <p:ext uri="{BB962C8B-B14F-4D97-AF65-F5344CB8AC3E}">
        <p14:creationId xmlns:p14="http://schemas.microsoft.com/office/powerpoint/2010/main" val="147342442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Part B of the MVT-103 must be completed and mailed along with the title from any vehicle that has been:"/>
          <p:cNvSpPr txBox="1"/>
          <p:nvPr/>
        </p:nvSpPr>
        <p:spPr>
          <a:xfrm>
            <a:off x="1447800" y="2643187"/>
            <a:ext cx="6629400" cy="11071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a:solidFill>
                  <a:srgbClr val="C00000"/>
                </a:solidFill>
                <a:latin typeface="+mn-lt"/>
                <a:ea typeface="+mn-ea"/>
                <a:cs typeface="+mn-cs"/>
                <a:sym typeface="Times New Roman"/>
              </a:defRPr>
            </a:pPr>
            <a:r>
              <a:rPr dirty="0"/>
              <a:t>Part B of the MVT-103 </a:t>
            </a:r>
            <a:r>
              <a:rPr i="1" u="sng" dirty="0"/>
              <a:t>must</a:t>
            </a:r>
            <a:r>
              <a:rPr dirty="0"/>
              <a:t> be completed and mailed along with the title from any vehicle that has been: </a:t>
            </a:r>
          </a:p>
        </p:txBody>
      </p:sp>
      <p:sp>
        <p:nvSpPr>
          <p:cNvPr id="1014" name="Part B:  (Reverse of MVT-103)"/>
          <p:cNvSpPr txBox="1"/>
          <p:nvPr/>
        </p:nvSpPr>
        <p:spPr>
          <a:xfrm>
            <a:off x="1066800" y="1957387"/>
            <a:ext cx="3427349" cy="3835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spcBef>
                <a:spcPts val="1200"/>
              </a:spcBef>
              <a:defRPr sz="2000" b="0"/>
            </a:lvl1pPr>
          </a:lstStyle>
          <a:p>
            <a:r>
              <a:rPr dirty="0"/>
              <a:t>Part B:  (Reverse of MVT-103)</a:t>
            </a:r>
          </a:p>
        </p:txBody>
      </p:sp>
      <p:sp>
        <p:nvSpPr>
          <p:cNvPr id="1015" name="Scrapped"/>
          <p:cNvSpPr txBox="1"/>
          <p:nvPr/>
        </p:nvSpPr>
        <p:spPr>
          <a:xfrm rot="20977449">
            <a:off x="2282775" y="4167480"/>
            <a:ext cx="1981201"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Scrapped</a:t>
            </a:r>
          </a:p>
        </p:txBody>
      </p:sp>
      <p:sp>
        <p:nvSpPr>
          <p:cNvPr id="1016" name="Destroyed"/>
          <p:cNvSpPr txBox="1"/>
          <p:nvPr/>
        </p:nvSpPr>
        <p:spPr>
          <a:xfrm rot="20765486">
            <a:off x="4643896" y="4523312"/>
            <a:ext cx="1981201"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Destroyed</a:t>
            </a:r>
          </a:p>
        </p:txBody>
      </p:sp>
      <p:sp>
        <p:nvSpPr>
          <p:cNvPr id="1017" name="Compressed"/>
          <p:cNvSpPr txBox="1"/>
          <p:nvPr/>
        </p:nvSpPr>
        <p:spPr>
          <a:xfrm rot="20850897">
            <a:off x="4415729" y="4015210"/>
            <a:ext cx="1981201"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Compressed</a:t>
            </a:r>
          </a:p>
        </p:txBody>
      </p:sp>
      <p:sp>
        <p:nvSpPr>
          <p:cNvPr id="1018" name="Dismantled"/>
          <p:cNvSpPr txBox="1"/>
          <p:nvPr/>
        </p:nvSpPr>
        <p:spPr>
          <a:xfrm rot="20879312">
            <a:off x="2383874" y="4739079"/>
            <a:ext cx="1981201"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Dismantled</a:t>
            </a:r>
          </a:p>
        </p:txBody>
      </p:sp>
      <p:sp>
        <p:nvSpPr>
          <p:cNvPr id="1019" name="Note:  The MVT-103 must be used when surrendering titles."/>
          <p:cNvSpPr txBox="1"/>
          <p:nvPr/>
        </p:nvSpPr>
        <p:spPr>
          <a:xfrm>
            <a:off x="1114425" y="5638800"/>
            <a:ext cx="74676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a:solidFill>
                  <a:srgbClr val="A50021"/>
                </a:solidFill>
                <a:latin typeface="+mn-lt"/>
                <a:ea typeface="+mn-ea"/>
                <a:cs typeface="+mn-cs"/>
                <a:sym typeface="Times New Roman"/>
              </a:defRPr>
            </a:pPr>
            <a:r>
              <a:rPr dirty="0"/>
              <a:t>Note</a:t>
            </a:r>
            <a:r>
              <a:rPr dirty="0">
                <a:solidFill>
                  <a:srgbClr val="000000"/>
                </a:solidFill>
              </a:rPr>
              <a:t>:  </a:t>
            </a:r>
            <a:r>
              <a:rPr sz="2000" dirty="0">
                <a:solidFill>
                  <a:srgbClr val="000000"/>
                </a:solidFill>
              </a:rPr>
              <a:t>The MVT-103 </a:t>
            </a:r>
            <a:r>
              <a:rPr sz="2000" i="1" u="sng" dirty="0">
                <a:solidFill>
                  <a:srgbClr val="C00000"/>
                </a:solidFill>
              </a:rPr>
              <a:t>must</a:t>
            </a:r>
            <a:r>
              <a:rPr sz="2000" i="1" dirty="0">
                <a:solidFill>
                  <a:srgbClr val="C00000"/>
                </a:solidFill>
              </a:rPr>
              <a:t> </a:t>
            </a:r>
            <a:r>
              <a:rPr sz="2000" dirty="0">
                <a:solidFill>
                  <a:srgbClr val="000000"/>
                </a:solidFill>
              </a:rPr>
              <a:t>be</a:t>
            </a:r>
            <a:r>
              <a:rPr sz="2000" i="1" dirty="0">
                <a:solidFill>
                  <a:srgbClr val="000000"/>
                </a:solidFill>
              </a:rPr>
              <a:t> </a:t>
            </a:r>
            <a:r>
              <a:rPr sz="2000" dirty="0">
                <a:solidFill>
                  <a:srgbClr val="000000"/>
                </a:solidFill>
              </a:rPr>
              <a:t>used when surrendering titles.</a:t>
            </a:r>
          </a:p>
        </p:txBody>
      </p:sp>
      <p:sp>
        <p:nvSpPr>
          <p:cNvPr id="1020" name="Disposition of Salvage Vehicle MVT-103"/>
          <p:cNvSpPr txBox="1">
            <a:spLocks noGrp="1"/>
          </p:cNvSpPr>
          <p:nvPr>
            <p:ph type="title" idx="4294967295"/>
          </p:nvPr>
        </p:nvSpPr>
        <p:spPr>
          <a:xfrm>
            <a:off x="609600" y="457199"/>
            <a:ext cx="7772400" cy="1143002"/>
          </a:xfrm>
          <a:prstGeom prst="rect">
            <a:avLst/>
          </a:prstGeom>
        </p:spPr>
        <p:txBody>
          <a:bodyPr>
            <a:normAutofit/>
          </a:bodyPr>
          <a:lstStyle/>
          <a:p>
            <a:pPr>
              <a:defRPr sz="2400" b="1">
                <a:solidFill>
                  <a:srgbClr val="000000"/>
                </a:solidFill>
                <a:latin typeface="+mn-lt"/>
                <a:ea typeface="+mn-ea"/>
                <a:cs typeface="+mn-cs"/>
                <a:sym typeface="Times New Roman"/>
              </a:defRPr>
            </a:pPr>
            <a:r>
              <a:rPr dirty="0"/>
              <a:t>Disposition of Salvage Vehicle</a:t>
            </a:r>
            <a:br>
              <a:rPr dirty="0"/>
            </a:br>
            <a:r>
              <a:rPr sz="2800" dirty="0"/>
              <a:t>MVT-103</a:t>
            </a:r>
          </a:p>
        </p:txBody>
      </p:sp>
      <p:sp>
        <p:nvSpPr>
          <p:cNvPr id="1021" name="50"/>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9200" y="6626860"/>
            <a:ext cx="237342" cy="231140"/>
          </a:xfrm>
        </p:spPr>
        <p:txBody>
          <a:bodyPr/>
          <a:lstStyle/>
          <a:p>
            <a:fld id="{86CB4B4D-7CA3-9044-876B-883B54F8677D}" type="slidenum">
              <a:rPr lang="en-US" smtClean="0"/>
              <a:t>53</a:t>
            </a:fld>
            <a:endParaRPr lang="en-US" dirty="0"/>
          </a:p>
        </p:txBody>
      </p:sp>
    </p:spTree>
    <p:extLst>
      <p:ext uri="{BB962C8B-B14F-4D97-AF65-F5344CB8AC3E}">
        <p14:creationId xmlns:p14="http://schemas.microsoft.com/office/powerpoint/2010/main" val="388851550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6E908-180F-4238-8CF4-D4C26BC0A861}"/>
              </a:ext>
            </a:extLst>
          </p:cNvPr>
          <p:cNvPicPr>
            <a:picLocks noChangeAspect="1"/>
          </p:cNvPicPr>
          <p:nvPr/>
        </p:nvPicPr>
        <p:blipFill>
          <a:blip r:embed="rId3"/>
          <a:stretch>
            <a:fillRect/>
          </a:stretch>
        </p:blipFill>
        <p:spPr>
          <a:xfrm>
            <a:off x="2431219" y="1630188"/>
            <a:ext cx="4851713" cy="4816823"/>
          </a:xfrm>
          <a:prstGeom prst="rect">
            <a:avLst/>
          </a:prstGeom>
        </p:spPr>
      </p:pic>
      <p:pic>
        <p:nvPicPr>
          <p:cNvPr id="1026" name="Checkmark" descr="Checkmark"/>
          <p:cNvPicPr>
            <a:picLocks noChangeAspect="1"/>
          </p:cNvPicPr>
          <p:nvPr/>
        </p:nvPicPr>
        <p:blipFill>
          <a:blip r:embed="rId4"/>
          <a:stretch>
            <a:fillRect/>
          </a:stretch>
        </p:blipFill>
        <p:spPr>
          <a:xfrm>
            <a:off x="2727500" y="3810705"/>
            <a:ext cx="180976" cy="171450"/>
          </a:xfrm>
          <a:prstGeom prst="rect">
            <a:avLst/>
          </a:prstGeom>
          <a:ln w="12700">
            <a:miter lim="400000"/>
          </a:ln>
        </p:spPr>
      </p:pic>
      <p:pic>
        <p:nvPicPr>
          <p:cNvPr id="1027" name="Checkmark" descr="Checkmark"/>
          <p:cNvPicPr>
            <a:picLocks noChangeAspect="1"/>
          </p:cNvPicPr>
          <p:nvPr/>
        </p:nvPicPr>
        <p:blipFill>
          <a:blip r:embed="rId4"/>
          <a:stretch>
            <a:fillRect/>
          </a:stretch>
        </p:blipFill>
        <p:spPr>
          <a:xfrm>
            <a:off x="3035300" y="2979737"/>
            <a:ext cx="180975" cy="171451"/>
          </a:xfrm>
          <a:prstGeom prst="rect">
            <a:avLst/>
          </a:prstGeom>
          <a:ln w="12700">
            <a:miter lim="400000"/>
          </a:ln>
        </p:spPr>
      </p:pic>
      <p:pic>
        <p:nvPicPr>
          <p:cNvPr id="1028" name="Checkmark" descr="Checkmark"/>
          <p:cNvPicPr>
            <a:picLocks noChangeAspect="1"/>
          </p:cNvPicPr>
          <p:nvPr/>
        </p:nvPicPr>
        <p:blipFill>
          <a:blip r:embed="rId4"/>
          <a:stretch>
            <a:fillRect/>
          </a:stretch>
        </p:blipFill>
        <p:spPr>
          <a:xfrm>
            <a:off x="4224337" y="3683000"/>
            <a:ext cx="180976" cy="171450"/>
          </a:xfrm>
          <a:prstGeom prst="rect">
            <a:avLst/>
          </a:prstGeom>
          <a:ln w="12700">
            <a:miter lim="400000"/>
          </a:ln>
        </p:spPr>
      </p:pic>
      <p:grpSp>
        <p:nvGrpSpPr>
          <p:cNvPr id="1032" name="Group"/>
          <p:cNvGrpSpPr/>
          <p:nvPr/>
        </p:nvGrpSpPr>
        <p:grpSpPr>
          <a:xfrm>
            <a:off x="1934190" y="2594874"/>
            <a:ext cx="774116" cy="892119"/>
            <a:chOff x="0" y="0"/>
            <a:chExt cx="774115" cy="892117"/>
          </a:xfrm>
        </p:grpSpPr>
        <p:sp>
          <p:nvSpPr>
            <p:cNvPr id="1029" name="Shape"/>
            <p:cNvSpPr/>
            <p:nvPr/>
          </p:nvSpPr>
          <p:spPr>
            <a:xfrm rot="20281296">
              <a:off x="120357" y="72678"/>
              <a:ext cx="533401" cy="746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4"/>
                  </a:cubicBezTo>
                  <a:lnTo>
                    <a:pt x="0" y="12122"/>
                  </a:lnTo>
                  <a:cubicBezTo>
                    <a:pt x="0" y="15392"/>
                    <a:pt x="5770" y="18306"/>
                    <a:pt x="14400" y="19396"/>
                  </a:cubicBezTo>
                  <a:lnTo>
                    <a:pt x="14400" y="21600"/>
                  </a:lnTo>
                  <a:lnTo>
                    <a:pt x="21600" y="17633"/>
                  </a:lnTo>
                  <a:lnTo>
                    <a:pt x="14400" y="12784"/>
                  </a:lnTo>
                  <a:lnTo>
                    <a:pt x="14400" y="14987"/>
                  </a:lnTo>
                  <a:cubicBezTo>
                    <a:pt x="7890" y="14165"/>
                    <a:pt x="2873" y="12282"/>
                    <a:pt x="900" y="9918"/>
                  </a:cubicBezTo>
                  <a:lnTo>
                    <a:pt x="900" y="9918"/>
                  </a:lnTo>
                  <a:cubicBezTo>
                    <a:pt x="3630" y="6649"/>
                    <a:pt x="12048" y="4408"/>
                    <a:pt x="21600" y="4408"/>
                  </a:cubicBezTo>
                  <a:close/>
                </a:path>
              </a:pathLst>
            </a:custGeom>
            <a:solidFill>
              <a:schemeClr val="accent1"/>
            </a:solid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sp>
          <p:nvSpPr>
            <p:cNvPr id="1030" name="Shape"/>
            <p:cNvSpPr/>
            <p:nvPr/>
          </p:nvSpPr>
          <p:spPr>
            <a:xfrm rot="20281296">
              <a:off x="44784" y="87354"/>
              <a:ext cx="533401" cy="3429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chemeClr val="accent1">
                <a:satOff val="-30527"/>
                <a:lumOff val="-11843"/>
              </a:schemeClr>
            </a:solidFill>
            <a:ln w="12700" cap="flat">
              <a:noFill/>
              <a:miter lim="400000"/>
            </a:ln>
            <a:effectLst/>
          </p:spPr>
          <p:txBody>
            <a:bodyPr wrap="square" lIns="45719" tIns="45719" rIns="45719" bIns="45719" numCol="1" anchor="ctr">
              <a:noAutofit/>
            </a:bodyPr>
            <a:lstStyle/>
            <a:p>
              <a:pPr>
                <a:defRPr sz="1800" b="0"/>
              </a:pPr>
              <a:endParaRPr dirty="0"/>
            </a:p>
          </p:txBody>
        </p:sp>
        <p:sp>
          <p:nvSpPr>
            <p:cNvPr id="1031" name="Line"/>
            <p:cNvSpPr/>
            <p:nvPr/>
          </p:nvSpPr>
          <p:spPr>
            <a:xfrm rot="20281296">
              <a:off x="113265" y="440016"/>
              <a:ext cx="22235" cy="76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45719" tIns="45719" rIns="45719" bIns="45719" numCol="1" anchor="ctr">
              <a:noAutofit/>
            </a:bodyPr>
            <a:lstStyle/>
            <a:p>
              <a:pPr>
                <a:defRPr sz="1800" b="0"/>
              </a:pPr>
              <a:endParaRPr dirty="0"/>
            </a:p>
          </p:txBody>
        </p:sp>
      </p:grpSp>
      <p:sp>
        <p:nvSpPr>
          <p:cNvPr id="1033" name="Arrow"/>
          <p:cNvSpPr/>
          <p:nvPr/>
        </p:nvSpPr>
        <p:spPr>
          <a:xfrm rot="976608" flipH="1">
            <a:off x="1879600" y="3594100"/>
            <a:ext cx="790575" cy="152400"/>
          </a:xfrm>
          <a:prstGeom prst="leftArrow">
            <a:avLst>
              <a:gd name="adj1" fmla="val 50000"/>
              <a:gd name="adj2" fmla="val 129688"/>
            </a:avLst>
          </a:prstGeom>
          <a:solidFill>
            <a:srgbClr val="663300"/>
          </a:solidFill>
          <a:ln>
            <a:solidFill>
              <a:srgbClr val="663300"/>
            </a:solidFill>
          </a:ln>
        </p:spPr>
        <p:txBody>
          <a:bodyPr lIns="45719" rIns="45719" anchor="ctr"/>
          <a:lstStyle/>
          <a:p>
            <a:pPr algn="ctr">
              <a:defRPr sz="1800" b="0">
                <a:solidFill>
                  <a:srgbClr val="E87400"/>
                </a:solidFill>
              </a:defRPr>
            </a:pPr>
            <a:endParaRPr dirty="0"/>
          </a:p>
        </p:txBody>
      </p:sp>
      <p:pic>
        <p:nvPicPr>
          <p:cNvPr id="1034" name="Checkmark" descr="Checkmark"/>
          <p:cNvPicPr>
            <a:picLocks noChangeAspect="1"/>
          </p:cNvPicPr>
          <p:nvPr/>
        </p:nvPicPr>
        <p:blipFill>
          <a:blip r:embed="rId4"/>
          <a:stretch>
            <a:fillRect/>
          </a:stretch>
        </p:blipFill>
        <p:spPr>
          <a:xfrm>
            <a:off x="4981575" y="3668712"/>
            <a:ext cx="180975" cy="171451"/>
          </a:xfrm>
          <a:prstGeom prst="rect">
            <a:avLst/>
          </a:prstGeom>
          <a:ln w="12700">
            <a:miter lim="400000"/>
          </a:ln>
        </p:spPr>
      </p:pic>
      <p:pic>
        <p:nvPicPr>
          <p:cNvPr id="1035" name="Checkmark" descr="Checkmark"/>
          <p:cNvPicPr>
            <a:picLocks noChangeAspect="1"/>
          </p:cNvPicPr>
          <p:nvPr/>
        </p:nvPicPr>
        <p:blipFill>
          <a:blip r:embed="rId4"/>
          <a:stretch>
            <a:fillRect/>
          </a:stretch>
        </p:blipFill>
        <p:spPr>
          <a:xfrm>
            <a:off x="3200400" y="3181350"/>
            <a:ext cx="180975" cy="171450"/>
          </a:xfrm>
          <a:prstGeom prst="rect">
            <a:avLst/>
          </a:prstGeom>
          <a:ln w="12700">
            <a:miter lim="400000"/>
          </a:ln>
        </p:spPr>
      </p:pic>
      <p:pic>
        <p:nvPicPr>
          <p:cNvPr id="1036" name="Checkmark" descr="Checkmark"/>
          <p:cNvPicPr>
            <a:picLocks noChangeAspect="1"/>
          </p:cNvPicPr>
          <p:nvPr/>
        </p:nvPicPr>
        <p:blipFill>
          <a:blip r:embed="rId4"/>
          <a:stretch>
            <a:fillRect/>
          </a:stretch>
        </p:blipFill>
        <p:spPr>
          <a:xfrm>
            <a:off x="2727325" y="3683000"/>
            <a:ext cx="180975" cy="171450"/>
          </a:xfrm>
          <a:prstGeom prst="rect">
            <a:avLst/>
          </a:prstGeom>
          <a:ln w="12700">
            <a:miter lim="400000"/>
          </a:ln>
        </p:spPr>
      </p:pic>
      <p:pic>
        <p:nvPicPr>
          <p:cNvPr id="1037" name="Checkmark" descr="Checkmark"/>
          <p:cNvPicPr>
            <a:picLocks noChangeAspect="1"/>
          </p:cNvPicPr>
          <p:nvPr/>
        </p:nvPicPr>
        <p:blipFill>
          <a:blip r:embed="rId4"/>
          <a:stretch>
            <a:fillRect/>
          </a:stretch>
        </p:blipFill>
        <p:spPr>
          <a:xfrm>
            <a:off x="6034087" y="5743575"/>
            <a:ext cx="180976" cy="171450"/>
          </a:xfrm>
          <a:prstGeom prst="rect">
            <a:avLst/>
          </a:prstGeom>
          <a:ln w="12700">
            <a:miter lim="400000"/>
          </a:ln>
        </p:spPr>
      </p:pic>
      <p:sp>
        <p:nvSpPr>
          <p:cNvPr id="1038" name="Arrow"/>
          <p:cNvSpPr/>
          <p:nvPr/>
        </p:nvSpPr>
        <p:spPr>
          <a:xfrm rot="10663201" flipH="1">
            <a:off x="7439025" y="3657600"/>
            <a:ext cx="790575" cy="152400"/>
          </a:xfrm>
          <a:prstGeom prst="leftArrow">
            <a:avLst>
              <a:gd name="adj1" fmla="val 50000"/>
              <a:gd name="adj2" fmla="val 129688"/>
            </a:avLst>
          </a:prstGeom>
          <a:solidFill>
            <a:srgbClr val="663300"/>
          </a:solidFill>
          <a:ln>
            <a:solidFill>
              <a:srgbClr val="663300"/>
            </a:solidFill>
          </a:ln>
        </p:spPr>
        <p:txBody>
          <a:bodyPr lIns="45719" rIns="45719" anchor="ctr"/>
          <a:lstStyle/>
          <a:p>
            <a:pPr algn="ctr">
              <a:defRPr sz="1800" b="0">
                <a:solidFill>
                  <a:srgbClr val="E87400"/>
                </a:solidFill>
              </a:defRPr>
            </a:pPr>
            <a:endParaRPr dirty="0"/>
          </a:p>
        </p:txBody>
      </p:sp>
      <p:sp>
        <p:nvSpPr>
          <p:cNvPr id="1039" name="Line"/>
          <p:cNvSpPr/>
          <p:nvPr/>
        </p:nvSpPr>
        <p:spPr>
          <a:xfrm>
            <a:off x="1803400" y="5911850"/>
            <a:ext cx="838200" cy="0"/>
          </a:xfrm>
          <a:prstGeom prst="line">
            <a:avLst/>
          </a:prstGeom>
          <a:ln w="57150">
            <a:solidFill>
              <a:srgbClr val="663300"/>
            </a:solidFill>
            <a:tailEnd type="triangle"/>
          </a:ln>
        </p:spPr>
        <p:txBody>
          <a:bodyPr lIns="45719" rIns="45719"/>
          <a:lstStyle/>
          <a:p>
            <a:endParaRPr dirty="0"/>
          </a:p>
        </p:txBody>
      </p:sp>
      <p:sp>
        <p:nvSpPr>
          <p:cNvPr id="1040" name="Reverse Side of Disposition of Salvage Vehicle MVT-103"/>
          <p:cNvSpPr txBox="1">
            <a:spLocks noGrp="1"/>
          </p:cNvSpPr>
          <p:nvPr>
            <p:ph type="title" idx="4294967295"/>
          </p:nvPr>
        </p:nvSpPr>
        <p:spPr>
          <a:xfrm>
            <a:off x="609600" y="457199"/>
            <a:ext cx="7772400" cy="1143002"/>
          </a:xfrm>
          <a:prstGeom prst="rect">
            <a:avLst/>
          </a:prstGeom>
        </p:spPr>
        <p:txBody>
          <a:bodyPr>
            <a:normAutofit fontScale="90000"/>
          </a:bodyPr>
          <a:lstStyle/>
          <a:p>
            <a:pPr defTabSz="868680">
              <a:defRPr sz="2280" b="1">
                <a:solidFill>
                  <a:srgbClr val="000000"/>
                </a:solidFill>
                <a:latin typeface="+mn-lt"/>
                <a:ea typeface="+mn-ea"/>
                <a:cs typeface="+mn-cs"/>
                <a:sym typeface="Times New Roman"/>
              </a:defRPr>
            </a:pPr>
            <a:r>
              <a:rPr dirty="0"/>
              <a:t>Reverse Side of</a:t>
            </a:r>
            <a:br>
              <a:rPr dirty="0"/>
            </a:br>
            <a:r>
              <a:rPr dirty="0"/>
              <a:t>Disposition of Salvage Vehicle</a:t>
            </a:r>
            <a:br>
              <a:rPr dirty="0"/>
            </a:br>
            <a:r>
              <a:rPr sz="2660" dirty="0"/>
              <a:t>MVT-103</a:t>
            </a:r>
          </a:p>
        </p:txBody>
      </p:sp>
      <p:sp>
        <p:nvSpPr>
          <p:cNvPr id="18" name="TextBox 17"/>
          <p:cNvSpPr txBox="1"/>
          <p:nvPr/>
        </p:nvSpPr>
        <p:spPr>
          <a:xfrm>
            <a:off x="3243242" y="2969570"/>
            <a:ext cx="93230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mn-lt"/>
              </a:rPr>
              <a:t>Always Repair It</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sp>
        <p:nvSpPr>
          <p:cNvPr id="19" name="TextBox 18"/>
          <p:cNvSpPr txBox="1"/>
          <p:nvPr/>
        </p:nvSpPr>
        <p:spPr>
          <a:xfrm>
            <a:off x="3398308" y="3141430"/>
            <a:ext cx="187166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mn-lt"/>
              </a:rPr>
              <a:t>156 Repair Road Augusta Me 04330</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sp>
        <p:nvSpPr>
          <p:cNvPr id="20" name="TextBox 19"/>
          <p:cNvSpPr txBox="1"/>
          <p:nvPr/>
        </p:nvSpPr>
        <p:spPr>
          <a:xfrm>
            <a:off x="3106526" y="3658082"/>
            <a:ext cx="551810" cy="17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rgbClr val="000000"/>
                </a:solidFill>
                <a:effectLst/>
                <a:uFillTx/>
                <a:latin typeface="+mn-lt"/>
                <a:ea typeface="Candara"/>
                <a:cs typeface="Candara"/>
                <a:sym typeface="Candara"/>
              </a:rPr>
              <a:t>10549521</a:t>
            </a: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21" name="TextBox 20"/>
          <p:cNvSpPr txBox="1"/>
          <p:nvPr/>
        </p:nvSpPr>
        <p:spPr>
          <a:xfrm>
            <a:off x="4419600" y="3660721"/>
            <a:ext cx="283166"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rgbClr val="000000"/>
                </a:solidFill>
                <a:effectLst/>
                <a:uFillTx/>
                <a:latin typeface="+mn-lt"/>
                <a:ea typeface="Candara"/>
                <a:cs typeface="Candara"/>
                <a:sym typeface="Candara"/>
              </a:rPr>
              <a:t>ME   </a:t>
            </a: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22" name="123ABC456EFG78A9"/>
          <p:cNvSpPr txBox="1"/>
          <p:nvPr/>
        </p:nvSpPr>
        <p:spPr>
          <a:xfrm>
            <a:off x="5410200" y="3655059"/>
            <a:ext cx="1447800" cy="231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a:latin typeface="Arial Narrow"/>
                <a:ea typeface="Arial Narrow"/>
                <a:cs typeface="Arial Narrow"/>
                <a:sym typeface="Arial Narrow"/>
              </a:defRPr>
            </a:lvl1pPr>
          </a:lstStyle>
          <a:p>
            <a:r>
              <a:rPr dirty="0"/>
              <a:t>123ABC456EFG78A9</a:t>
            </a:r>
          </a:p>
        </p:txBody>
      </p:sp>
      <p:sp>
        <p:nvSpPr>
          <p:cNvPr id="23" name="456ABC123EFG89A9"/>
          <p:cNvSpPr txBox="1"/>
          <p:nvPr/>
        </p:nvSpPr>
        <p:spPr>
          <a:xfrm>
            <a:off x="5410200" y="3807459"/>
            <a:ext cx="1485901" cy="231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a:latin typeface="Arial Narrow"/>
                <a:ea typeface="Arial Narrow"/>
                <a:cs typeface="Arial Narrow"/>
                <a:sym typeface="Arial Narrow"/>
              </a:defRPr>
            </a:lvl1pPr>
          </a:lstStyle>
          <a:p>
            <a:r>
              <a:rPr dirty="0"/>
              <a:t>456ABC123EFG89A9</a:t>
            </a:r>
          </a:p>
        </p:txBody>
      </p:sp>
      <p:sp>
        <p:nvSpPr>
          <p:cNvPr id="26" name="456ABC123EFG89A9"/>
          <p:cNvSpPr txBox="1"/>
          <p:nvPr/>
        </p:nvSpPr>
        <p:spPr>
          <a:xfrm>
            <a:off x="4423280" y="3798708"/>
            <a:ext cx="267253"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a:latin typeface="Arial Narrow"/>
                <a:ea typeface="Arial Narrow"/>
                <a:cs typeface="Arial Narrow"/>
                <a:sym typeface="Arial Narrow"/>
              </a:defRPr>
            </a:lvl1pPr>
          </a:lstStyle>
          <a:p>
            <a:r>
              <a:rPr lang="en-US" dirty="0"/>
              <a:t>ME</a:t>
            </a:r>
            <a:endParaRPr dirty="0"/>
          </a:p>
        </p:txBody>
      </p:sp>
      <p:sp>
        <p:nvSpPr>
          <p:cNvPr id="27" name="456ABC123EFG89A9"/>
          <p:cNvSpPr txBox="1"/>
          <p:nvPr/>
        </p:nvSpPr>
        <p:spPr>
          <a:xfrm>
            <a:off x="3088183" y="3792381"/>
            <a:ext cx="572879" cy="246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a:latin typeface="Arial Narrow"/>
                <a:ea typeface="Arial Narrow"/>
                <a:cs typeface="Arial Narrow"/>
                <a:sym typeface="Arial Narrow"/>
              </a:defRPr>
            </a:lvl1pPr>
          </a:lstStyle>
          <a:p>
            <a:r>
              <a:rPr lang="en-US" dirty="0"/>
              <a:t>10949521</a:t>
            </a:r>
            <a:endParaRPr dirty="0"/>
          </a:p>
        </p:txBody>
      </p:sp>
      <p:sp>
        <p:nvSpPr>
          <p:cNvPr id="28" name="TextBox 27"/>
          <p:cNvSpPr txBox="1"/>
          <p:nvPr/>
        </p:nvSpPr>
        <p:spPr>
          <a:xfrm>
            <a:off x="3068512" y="5729305"/>
            <a:ext cx="4567915"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00" dirty="0">
                <a:latin typeface="Vladimir Script" panose="03050402040407070305" pitchFamily="66" charset="0"/>
              </a:rPr>
              <a:t>            Kenneth Arrows</a:t>
            </a:r>
            <a:r>
              <a:rPr lang="en-US" sz="900" dirty="0">
                <a:latin typeface="+mn-lt"/>
              </a:rPr>
              <a:t>                                                                                09/07/17                      </a:t>
            </a:r>
            <a:endParaRPr kumimoji="0" lang="en-US" sz="900" b="1" i="0" u="none" strike="noStrike" cap="none" spc="0" normalizeH="0" baseline="0" dirty="0">
              <a:ln>
                <a:noFill/>
              </a:ln>
              <a:solidFill>
                <a:srgbClr val="000000"/>
              </a:solidFill>
              <a:effectLst/>
              <a:uFillTx/>
              <a:latin typeface="+mn-lt"/>
              <a:ea typeface="Candara"/>
              <a:cs typeface="Candara"/>
              <a:sym typeface="Candara"/>
            </a:endParaRPr>
          </a:p>
        </p:txBody>
      </p:sp>
      <p:pic>
        <p:nvPicPr>
          <p:cNvPr id="29" name="Checkmark" descr="Checkmark"/>
          <p:cNvPicPr>
            <a:picLocks noChangeAspect="1"/>
          </p:cNvPicPr>
          <p:nvPr/>
        </p:nvPicPr>
        <p:blipFill>
          <a:blip r:embed="rId4"/>
          <a:stretch>
            <a:fillRect/>
          </a:stretch>
        </p:blipFill>
        <p:spPr>
          <a:xfrm>
            <a:off x="4989335" y="3827637"/>
            <a:ext cx="180976" cy="171450"/>
          </a:xfrm>
          <a:prstGeom prst="rect">
            <a:avLst/>
          </a:prstGeom>
          <a:ln w="12700">
            <a:miter lim="400000"/>
          </a:ln>
        </p:spPr>
      </p:pic>
      <p:pic>
        <p:nvPicPr>
          <p:cNvPr id="30" name="Checkmark" descr="Checkmark"/>
          <p:cNvPicPr>
            <a:picLocks noChangeAspect="1"/>
          </p:cNvPicPr>
          <p:nvPr/>
        </p:nvPicPr>
        <p:blipFill>
          <a:blip r:embed="rId4"/>
          <a:stretch>
            <a:fillRect/>
          </a:stretch>
        </p:blipFill>
        <p:spPr>
          <a:xfrm>
            <a:off x="4227335" y="3810000"/>
            <a:ext cx="180976" cy="171450"/>
          </a:xfrm>
          <a:prstGeom prst="rect">
            <a:avLst/>
          </a:prstGeom>
          <a:ln w="12700">
            <a:miter lim="400000"/>
          </a:ln>
        </p:spPr>
      </p:pic>
      <p:pic>
        <p:nvPicPr>
          <p:cNvPr id="31" name="Checkmark" descr="Checkmark"/>
          <p:cNvPicPr>
            <a:picLocks noChangeAspect="1"/>
          </p:cNvPicPr>
          <p:nvPr/>
        </p:nvPicPr>
        <p:blipFill>
          <a:blip r:embed="rId4"/>
          <a:stretch>
            <a:fillRect/>
          </a:stretch>
        </p:blipFill>
        <p:spPr>
          <a:xfrm>
            <a:off x="3115379" y="5749572"/>
            <a:ext cx="180976" cy="171450"/>
          </a:xfrm>
          <a:prstGeom prst="rect">
            <a:avLst/>
          </a:prstGeom>
          <a:ln w="12700">
            <a:miter lim="400000"/>
          </a:ln>
        </p:spPr>
      </p:pic>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54</a:t>
            </a:fld>
            <a:endParaRPr lang="en-US" dirty="0"/>
          </a:p>
        </p:txBody>
      </p:sp>
    </p:spTree>
    <p:extLst>
      <p:ext uri="{BB962C8B-B14F-4D97-AF65-F5344CB8AC3E}">
        <p14:creationId xmlns:p14="http://schemas.microsoft.com/office/powerpoint/2010/main" val="356388168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305800" y="6400800"/>
            <a:ext cx="237342" cy="231140"/>
          </a:xfrm>
        </p:spPr>
        <p:txBody>
          <a:bodyPr/>
          <a:lstStyle/>
          <a:p>
            <a:fld id="{86CB4B4D-7CA3-9044-876B-883B54F8677D}" type="slidenum">
              <a:rPr lang="en-US" smtClean="0"/>
              <a:t>55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447800"/>
            <a:ext cx="3905250" cy="5095875"/>
          </a:xfrm>
          <a:prstGeom prst="rect">
            <a:avLst/>
          </a:prstGeom>
        </p:spPr>
      </p:pic>
      <p:sp>
        <p:nvSpPr>
          <p:cNvPr id="4" name="TextBox 3"/>
          <p:cNvSpPr txBox="1"/>
          <p:nvPr/>
        </p:nvSpPr>
        <p:spPr>
          <a:xfrm>
            <a:off x="1371600" y="609600"/>
            <a:ext cx="609600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Notification of scrapped vehicle by recycler.</a:t>
            </a: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000000"/>
                </a:solidFill>
                <a:latin typeface="Candara"/>
                <a:ea typeface="Candara"/>
                <a:cs typeface="Candara"/>
                <a:sym typeface="Candara"/>
              </a:rPr>
              <a:t>                                     </a:t>
            </a:r>
            <a:r>
              <a:rPr lang="en-US" sz="2200" b="1" dirty="0">
                <a:solidFill>
                  <a:srgbClr val="000000"/>
                </a:solidFill>
                <a:ea typeface="Candara"/>
                <a:cs typeface="Candara"/>
                <a:sym typeface="Candara"/>
              </a:rPr>
              <a:t>MVT-54</a:t>
            </a:r>
            <a:endParaRPr kumimoji="0" lang="en-US" sz="2200" b="1" i="0" u="none" strike="noStrike" cap="none" spc="0" normalizeH="0" baseline="0" dirty="0">
              <a:ln>
                <a:noFill/>
              </a:ln>
              <a:solidFill>
                <a:srgbClr val="000000"/>
              </a:solidFill>
              <a:effectLst/>
              <a:uFillTx/>
              <a:ea typeface="Candara"/>
              <a:cs typeface="Candara"/>
              <a:sym typeface="Candara"/>
            </a:endParaRPr>
          </a:p>
        </p:txBody>
      </p:sp>
    </p:spTree>
    <p:extLst>
      <p:ext uri="{BB962C8B-B14F-4D97-AF65-F5344CB8AC3E}">
        <p14:creationId xmlns:p14="http://schemas.microsoft.com/office/powerpoint/2010/main" val="416984724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ertificate of Destruction"/>
          <p:cNvSpPr txBox="1">
            <a:spLocks noGrp="1"/>
          </p:cNvSpPr>
          <p:nvPr>
            <p:ph type="title" idx="4294967295"/>
          </p:nvPr>
        </p:nvSpPr>
        <p:spPr>
          <a:xfrm>
            <a:off x="457200" y="304800"/>
            <a:ext cx="8229600" cy="807023"/>
          </a:xfrm>
          <a:prstGeom prst="rect">
            <a:avLst/>
          </a:prstGeom>
        </p:spPr>
        <p:txBody>
          <a:bodyPr>
            <a:normAutofit/>
          </a:bodyPr>
          <a:lstStyle>
            <a:lvl1pPr>
              <a:defRPr>
                <a:solidFill>
                  <a:srgbClr val="000000"/>
                </a:solidFill>
              </a:defRPr>
            </a:lvl1pPr>
          </a:lstStyle>
          <a:p>
            <a:r>
              <a:rPr dirty="0"/>
              <a:t>Certificate of Destruction</a:t>
            </a:r>
          </a:p>
        </p:txBody>
      </p:sp>
      <p:sp>
        <p:nvSpPr>
          <p:cNvPr id="1046" name="Effective May 15, 2014, the Maine Bureau of Motor Vehicles will no longer title a vehicle that has already been identified as NON-REPAIRABLE on a Certificate of Destruction, Parts-Only Title, Junk Title, Scrap Title or equivalent document.…"/>
          <p:cNvSpPr txBox="1"/>
          <p:nvPr/>
        </p:nvSpPr>
        <p:spPr>
          <a:xfrm>
            <a:off x="228600" y="2327970"/>
            <a:ext cx="8686800" cy="31085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800" b="0"/>
            </a:pPr>
            <a:r>
              <a:rPr lang="en-US" sz="2800" dirty="0">
                <a:latin typeface="+mn-lt"/>
              </a:rPr>
              <a:t>T</a:t>
            </a:r>
            <a:r>
              <a:rPr sz="2800" dirty="0">
                <a:latin typeface="+mn-lt"/>
              </a:rPr>
              <a:t>he Maine Bureau of Motor Vehicles will </a:t>
            </a:r>
            <a:r>
              <a:rPr lang="en-US" sz="2800" dirty="0">
                <a:latin typeface="+mn-lt"/>
              </a:rPr>
              <a:t>not</a:t>
            </a:r>
            <a:r>
              <a:rPr sz="2800" dirty="0">
                <a:latin typeface="+mn-lt"/>
              </a:rPr>
              <a:t> title a vehicle that has </a:t>
            </a:r>
            <a:r>
              <a:rPr lang="en-US" sz="2800" dirty="0">
                <a:latin typeface="+mn-lt"/>
              </a:rPr>
              <a:t>been previously titled in another state </a:t>
            </a:r>
            <a:r>
              <a:rPr sz="2800" dirty="0">
                <a:latin typeface="+mn-lt"/>
              </a:rPr>
              <a:t>as a Certificate of Destruction</a:t>
            </a:r>
            <a:r>
              <a:rPr lang="en-US" sz="2800" dirty="0">
                <a:latin typeface="+mn-lt"/>
              </a:rPr>
              <a:t>, Non-Repairable, </a:t>
            </a:r>
            <a:r>
              <a:rPr sz="2800" dirty="0">
                <a:latin typeface="+mn-lt"/>
              </a:rPr>
              <a:t>Parts-Only, Junk, Scrap or equivalent </a:t>
            </a:r>
            <a:r>
              <a:rPr lang="en-US" sz="2800" dirty="0">
                <a:latin typeface="+mn-lt"/>
              </a:rPr>
              <a:t>brand</a:t>
            </a:r>
            <a:r>
              <a:rPr sz="2800" dirty="0">
                <a:latin typeface="+mn-lt"/>
              </a:rPr>
              <a:t>. </a:t>
            </a:r>
          </a:p>
          <a:p>
            <a:pPr>
              <a:defRPr sz="1800" b="0"/>
            </a:pPr>
            <a:endParaRPr sz="2800" dirty="0">
              <a:latin typeface="+mn-lt"/>
            </a:endParaRPr>
          </a:p>
          <a:p>
            <a:pPr>
              <a:defRPr sz="1800" b="0"/>
            </a:pPr>
            <a:r>
              <a:rPr sz="2800" dirty="0">
                <a:latin typeface="+mn-lt"/>
              </a:rPr>
              <a:t>The vehicle may be used as a </a:t>
            </a:r>
            <a:r>
              <a:rPr sz="2800" dirty="0">
                <a:solidFill>
                  <a:srgbClr val="FF0000"/>
                </a:solidFill>
                <a:latin typeface="+mn-lt"/>
              </a:rPr>
              <a:t>“Parts”</a:t>
            </a:r>
            <a:r>
              <a:rPr sz="2800" dirty="0">
                <a:latin typeface="+mn-lt"/>
              </a:rPr>
              <a:t> vehicle to repair other vehicles</a:t>
            </a:r>
            <a:r>
              <a:rPr lang="en-US" sz="2800" dirty="0"/>
              <a:t> </a:t>
            </a:r>
            <a:r>
              <a:rPr sz="2800" dirty="0">
                <a:latin typeface="+mn-lt"/>
              </a:rPr>
              <a:t>but may not be titled in Maine.</a:t>
            </a:r>
          </a:p>
        </p:txBody>
      </p:sp>
      <p:sp>
        <p:nvSpPr>
          <p:cNvPr id="1047" name="51"/>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56</a:t>
            </a:fld>
            <a:endParaRPr lang="en-US" dirty="0"/>
          </a:p>
        </p:txBody>
      </p:sp>
    </p:spTree>
    <p:extLst>
      <p:ext uri="{BB962C8B-B14F-4D97-AF65-F5344CB8AC3E}">
        <p14:creationId xmlns:p14="http://schemas.microsoft.com/office/powerpoint/2010/main" val="17460762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46">
                                            <p:txEl>
                                              <p:pRg st="2" end="2"/>
                                            </p:txEl>
                                          </p:spTgt>
                                        </p:tgtEl>
                                        <p:attrNameLst>
                                          <p:attrName>style.visibility</p:attrName>
                                        </p:attrNameLst>
                                      </p:cBhvr>
                                      <p:to>
                                        <p:strVal val="visible"/>
                                      </p:to>
                                    </p:set>
                                    <p:animEffect transition="in" filter="circle(in)">
                                      <p:cBhvr>
                                        <p:cTn id="7" dur="2000"/>
                                        <p:tgtEl>
                                          <p:spTgt spid="10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Minors (under the age of 18) applying for a Maine title, are required to have a parent or legal guardian sign the bottom of the title application (MVT-2).…"/>
          <p:cNvSpPr txBox="1">
            <a:spLocks noGrp="1"/>
          </p:cNvSpPr>
          <p:nvPr>
            <p:ph type="body" idx="4294967295"/>
          </p:nvPr>
        </p:nvSpPr>
        <p:spPr>
          <a:xfrm>
            <a:off x="871537" y="2362200"/>
            <a:ext cx="7408863" cy="3451225"/>
          </a:xfrm>
          <a:prstGeom prst="rect">
            <a:avLst/>
          </a:prstGeom>
        </p:spPr>
        <p:txBody>
          <a:bodyPr>
            <a:normAutofit/>
          </a:bodyPr>
          <a:lstStyle/>
          <a:p>
            <a:pPr marL="237553" indent="-237553" defTabSz="795527">
              <a:spcBef>
                <a:spcPts val="400"/>
              </a:spcBef>
              <a:buFontTx/>
              <a:buChar char="•"/>
              <a:defRPr sz="1740" b="1">
                <a:solidFill>
                  <a:srgbClr val="000000"/>
                </a:solidFill>
              </a:defRPr>
            </a:pPr>
            <a:r>
              <a:rPr dirty="0"/>
              <a:t>Minors </a:t>
            </a:r>
            <a:r>
              <a:rPr b="0" dirty="0"/>
              <a:t>(under the age of 18) applying for a Maine title, are required to have a parent or legal guardian sign the bottom of the title application (MVT-2).</a:t>
            </a:r>
          </a:p>
          <a:p>
            <a:pPr marL="237553" indent="-237553" defTabSz="795527">
              <a:spcBef>
                <a:spcPts val="400"/>
              </a:spcBef>
              <a:buFontTx/>
              <a:buChar char="•"/>
              <a:defRPr sz="1740">
                <a:solidFill>
                  <a:srgbClr val="000000"/>
                </a:solidFill>
              </a:defRPr>
            </a:pPr>
            <a:r>
              <a:rPr dirty="0"/>
              <a:t>A copy of the court order is required for emancipated minors.</a:t>
            </a:r>
          </a:p>
          <a:p>
            <a:pPr marL="237553" indent="-237553" defTabSz="795527">
              <a:spcBef>
                <a:spcPts val="400"/>
              </a:spcBef>
              <a:buFontTx/>
              <a:buChar char="•"/>
              <a:defRPr sz="1740" b="1">
                <a:solidFill>
                  <a:srgbClr val="000000"/>
                </a:solidFill>
              </a:defRPr>
            </a:pPr>
            <a:r>
              <a:rPr dirty="0"/>
              <a:t>Divorce Action</a:t>
            </a:r>
            <a:r>
              <a:rPr b="0" dirty="0"/>
              <a:t>:  The recipient of the vehicle </a:t>
            </a:r>
            <a:r>
              <a:rPr i="1" u="sng" dirty="0">
                <a:solidFill>
                  <a:srgbClr val="C00000"/>
                </a:solidFill>
              </a:rPr>
              <a:t>must</a:t>
            </a:r>
            <a:r>
              <a:rPr dirty="0">
                <a:solidFill>
                  <a:srgbClr val="C00000"/>
                </a:solidFill>
              </a:rPr>
              <a:t> </a:t>
            </a:r>
            <a:r>
              <a:rPr b="0" dirty="0"/>
              <a:t>show the divorce decree with the signature of the Judge.</a:t>
            </a:r>
          </a:p>
          <a:p>
            <a:pPr marL="237553" indent="-237553" defTabSz="795527">
              <a:spcBef>
                <a:spcPts val="400"/>
              </a:spcBef>
              <a:buFontTx/>
              <a:buChar char="•"/>
              <a:defRPr sz="1740" b="1">
                <a:solidFill>
                  <a:srgbClr val="000000"/>
                </a:solidFill>
              </a:defRPr>
            </a:pPr>
            <a:r>
              <a:rPr dirty="0"/>
              <a:t>Name Change</a:t>
            </a:r>
            <a:r>
              <a:rPr b="0" dirty="0"/>
              <a:t>:  Changes due to marriage, divorce or personal preference are required to show a copy of the legal document stating such change.</a:t>
            </a:r>
          </a:p>
          <a:p>
            <a:pPr marL="237553" indent="-237553" defTabSz="795527">
              <a:spcBef>
                <a:spcPts val="400"/>
              </a:spcBef>
              <a:buFontTx/>
              <a:buChar char="•"/>
              <a:defRPr sz="1740" b="1">
                <a:solidFill>
                  <a:srgbClr val="000000"/>
                </a:solidFill>
              </a:defRPr>
            </a:pPr>
            <a:r>
              <a:rPr dirty="0"/>
              <a:t>Repossession</a:t>
            </a:r>
            <a:r>
              <a:rPr b="0" dirty="0"/>
              <a:t>:  Between Jan. 1, 1991 and Oct. 1, 1996 titles with liens were mailed to the lienholders.  A lienholder may repossess (MVT-5) when named as lienholder on the certificate of title.</a:t>
            </a:r>
          </a:p>
        </p:txBody>
      </p:sp>
      <p:sp>
        <p:nvSpPr>
          <p:cNvPr id="1050" name="Special Circumstances"/>
          <p:cNvSpPr txBox="1">
            <a:spLocks noGrp="1"/>
          </p:cNvSpPr>
          <p:nvPr>
            <p:ph type="title" idx="4294967295"/>
          </p:nvPr>
        </p:nvSpPr>
        <p:spPr>
          <a:xfrm>
            <a:off x="457200" y="289073"/>
            <a:ext cx="8229600" cy="777727"/>
          </a:xfrm>
          <a:prstGeom prst="rect">
            <a:avLst/>
          </a:prstGeom>
        </p:spPr>
        <p:txBody>
          <a:bodyPr>
            <a:normAutofit/>
          </a:bodyPr>
          <a:lstStyle>
            <a:lvl1pPr>
              <a:defRPr>
                <a:solidFill>
                  <a:srgbClr val="000000"/>
                </a:solidFill>
                <a:latin typeface="+mn-lt"/>
                <a:ea typeface="+mn-ea"/>
                <a:cs typeface="+mn-cs"/>
                <a:sym typeface="Times New Roman"/>
              </a:defRPr>
            </a:lvl1pPr>
          </a:lstStyle>
          <a:p>
            <a:r>
              <a:rPr dirty="0"/>
              <a:t>Special Circumstances</a:t>
            </a:r>
          </a:p>
        </p:txBody>
      </p:sp>
      <p:sp>
        <p:nvSpPr>
          <p:cNvPr id="1051" name="53"/>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57</a:t>
            </a:fld>
            <a:endParaRPr lang="en-US" dirty="0"/>
          </a:p>
        </p:txBody>
      </p:sp>
    </p:spTree>
    <p:extLst>
      <p:ext uri="{BB962C8B-B14F-4D97-AF65-F5344CB8AC3E}">
        <p14:creationId xmlns:p14="http://schemas.microsoft.com/office/powerpoint/2010/main" val="2372344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1049">
                                            <p:txEl>
                                              <p:pRg st="0" end="0"/>
                                            </p:txEl>
                                          </p:spTgt>
                                        </p:tgtEl>
                                        <p:attrNameLst>
                                          <p:attrName>style.visibility</p:attrName>
                                        </p:attrNameLst>
                                      </p:cBhvr>
                                      <p:to>
                                        <p:strVal val="visible"/>
                                      </p:to>
                                    </p:set>
                                    <p:animEffect transition="in" filter="barn(inVertical)">
                                      <p:cBhvr>
                                        <p:cTn id="7" dur="1250"/>
                                        <p:tgtEl>
                                          <p:spTgt spid="1049">
                                            <p:txEl>
                                              <p:pRg st="0" end="0"/>
                                            </p:txEl>
                                          </p:spTgt>
                                        </p:tgtEl>
                                      </p:cBhvr>
                                    </p:animEffect>
                                  </p:childTnLst>
                                </p:cTn>
                              </p:par>
                              <p:par>
                                <p:cTn id="8" presetID="16" presetClass="entr" presetSubtype="21" fill="hold" nodeType="withEffect">
                                  <p:stCondLst>
                                    <p:cond delay="1000"/>
                                  </p:stCondLst>
                                  <p:childTnLst>
                                    <p:set>
                                      <p:cBhvr>
                                        <p:cTn id="9" dur="1" fill="hold">
                                          <p:stCondLst>
                                            <p:cond delay="0"/>
                                          </p:stCondLst>
                                        </p:cTn>
                                        <p:tgtEl>
                                          <p:spTgt spid="1049">
                                            <p:txEl>
                                              <p:pRg st="1" end="1"/>
                                            </p:txEl>
                                          </p:spTgt>
                                        </p:tgtEl>
                                        <p:attrNameLst>
                                          <p:attrName>style.visibility</p:attrName>
                                        </p:attrNameLst>
                                      </p:cBhvr>
                                      <p:to>
                                        <p:strVal val="visible"/>
                                      </p:to>
                                    </p:set>
                                    <p:animEffect transition="in" filter="barn(inVertical)">
                                      <p:cBhvr>
                                        <p:cTn id="10" dur="500"/>
                                        <p:tgtEl>
                                          <p:spTgt spid="104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49">
                                            <p:txEl>
                                              <p:pRg st="2" end="2"/>
                                            </p:txEl>
                                          </p:spTgt>
                                        </p:tgtEl>
                                        <p:attrNameLst>
                                          <p:attrName>style.visibility</p:attrName>
                                        </p:attrNameLst>
                                      </p:cBhvr>
                                      <p:to>
                                        <p:strVal val="visible"/>
                                      </p:to>
                                    </p:set>
                                    <p:animEffect transition="in" filter="wipe(down)">
                                      <p:cBhvr>
                                        <p:cTn id="15" dur="1000"/>
                                        <p:tgtEl>
                                          <p:spTgt spid="104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49">
                                            <p:txEl>
                                              <p:pRg st="3" end="3"/>
                                            </p:txEl>
                                          </p:spTgt>
                                        </p:tgtEl>
                                        <p:attrNameLst>
                                          <p:attrName>style.visibility</p:attrName>
                                        </p:attrNameLst>
                                      </p:cBhvr>
                                      <p:to>
                                        <p:strVal val="visible"/>
                                      </p:to>
                                    </p:set>
                                    <p:animEffect transition="in" filter="wheel(1)">
                                      <p:cBhvr>
                                        <p:cTn id="20" dur="2000"/>
                                        <p:tgtEl>
                                          <p:spTgt spid="104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49">
                                            <p:txEl>
                                              <p:pRg st="4" end="4"/>
                                            </p:txEl>
                                          </p:spTgt>
                                        </p:tgtEl>
                                        <p:attrNameLst>
                                          <p:attrName>style.visibility</p:attrName>
                                        </p:attrNameLst>
                                      </p:cBhvr>
                                      <p:to>
                                        <p:strVal val="visible"/>
                                      </p:to>
                                    </p:set>
                                    <p:animEffect transition="in" filter="wipe(down)">
                                      <p:cBhvr>
                                        <p:cTn id="25" dur="580">
                                          <p:stCondLst>
                                            <p:cond delay="0"/>
                                          </p:stCondLst>
                                        </p:cTn>
                                        <p:tgtEl>
                                          <p:spTgt spid="1049">
                                            <p:txEl>
                                              <p:pRg st="4" end="4"/>
                                            </p:txEl>
                                          </p:spTgt>
                                        </p:tgtEl>
                                      </p:cBhvr>
                                    </p:animEffect>
                                    <p:anim calcmode="lin" valueType="num">
                                      <p:cBhvr>
                                        <p:cTn id="26" dur="1822" tmFilter="0,0; 0.14,0.36; 0.43,0.73; 0.71,0.91; 1.0,1.0">
                                          <p:stCondLst>
                                            <p:cond delay="0"/>
                                          </p:stCondLst>
                                        </p:cTn>
                                        <p:tgtEl>
                                          <p:spTgt spid="1049">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49">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49">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49">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49">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049">
                                            <p:txEl>
                                              <p:pRg st="4" end="4"/>
                                            </p:txEl>
                                          </p:spTgt>
                                        </p:tgtEl>
                                      </p:cBhvr>
                                      <p:to x="100000" y="60000"/>
                                    </p:animScale>
                                    <p:animScale>
                                      <p:cBhvr>
                                        <p:cTn id="32" dur="166" decel="50000">
                                          <p:stCondLst>
                                            <p:cond delay="676"/>
                                          </p:stCondLst>
                                        </p:cTn>
                                        <p:tgtEl>
                                          <p:spTgt spid="1049">
                                            <p:txEl>
                                              <p:pRg st="4" end="4"/>
                                            </p:txEl>
                                          </p:spTgt>
                                        </p:tgtEl>
                                      </p:cBhvr>
                                      <p:to x="100000" y="100000"/>
                                    </p:animScale>
                                    <p:animScale>
                                      <p:cBhvr>
                                        <p:cTn id="33" dur="26">
                                          <p:stCondLst>
                                            <p:cond delay="1312"/>
                                          </p:stCondLst>
                                        </p:cTn>
                                        <p:tgtEl>
                                          <p:spTgt spid="1049">
                                            <p:txEl>
                                              <p:pRg st="4" end="4"/>
                                            </p:txEl>
                                          </p:spTgt>
                                        </p:tgtEl>
                                      </p:cBhvr>
                                      <p:to x="100000" y="80000"/>
                                    </p:animScale>
                                    <p:animScale>
                                      <p:cBhvr>
                                        <p:cTn id="34" dur="166" decel="50000">
                                          <p:stCondLst>
                                            <p:cond delay="1338"/>
                                          </p:stCondLst>
                                        </p:cTn>
                                        <p:tgtEl>
                                          <p:spTgt spid="1049">
                                            <p:txEl>
                                              <p:pRg st="4" end="4"/>
                                            </p:txEl>
                                          </p:spTgt>
                                        </p:tgtEl>
                                      </p:cBhvr>
                                      <p:to x="100000" y="100000"/>
                                    </p:animScale>
                                    <p:animScale>
                                      <p:cBhvr>
                                        <p:cTn id="35" dur="26">
                                          <p:stCondLst>
                                            <p:cond delay="1642"/>
                                          </p:stCondLst>
                                        </p:cTn>
                                        <p:tgtEl>
                                          <p:spTgt spid="1049">
                                            <p:txEl>
                                              <p:pRg st="4" end="4"/>
                                            </p:txEl>
                                          </p:spTgt>
                                        </p:tgtEl>
                                      </p:cBhvr>
                                      <p:to x="100000" y="90000"/>
                                    </p:animScale>
                                    <p:animScale>
                                      <p:cBhvr>
                                        <p:cTn id="36" dur="166" decel="50000">
                                          <p:stCondLst>
                                            <p:cond delay="1668"/>
                                          </p:stCondLst>
                                        </p:cTn>
                                        <p:tgtEl>
                                          <p:spTgt spid="1049">
                                            <p:txEl>
                                              <p:pRg st="4" end="4"/>
                                            </p:txEl>
                                          </p:spTgt>
                                        </p:tgtEl>
                                      </p:cBhvr>
                                      <p:to x="100000" y="100000"/>
                                    </p:animScale>
                                    <p:animScale>
                                      <p:cBhvr>
                                        <p:cTn id="37" dur="26">
                                          <p:stCondLst>
                                            <p:cond delay="1808"/>
                                          </p:stCondLst>
                                        </p:cTn>
                                        <p:tgtEl>
                                          <p:spTgt spid="1049">
                                            <p:txEl>
                                              <p:pRg st="4" end="4"/>
                                            </p:txEl>
                                          </p:spTgt>
                                        </p:tgtEl>
                                      </p:cBhvr>
                                      <p:to x="100000" y="95000"/>
                                    </p:animScale>
                                    <p:animScale>
                                      <p:cBhvr>
                                        <p:cTn id="38" dur="166" decel="50000">
                                          <p:stCondLst>
                                            <p:cond delay="1834"/>
                                          </p:stCondLst>
                                        </p:cTn>
                                        <p:tgtEl>
                                          <p:spTgt spid="1049">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Bankruptcy:  A Bankruptcy Court Trustee must complete the assignment to whom a titled vehicle is sold and include a copy of the court order bankruptcy indicating who has authorization to transfer the vehicle with the submitted title application.…"/>
          <p:cNvSpPr txBox="1">
            <a:spLocks noGrp="1"/>
          </p:cNvSpPr>
          <p:nvPr>
            <p:ph type="body" idx="4294967295"/>
          </p:nvPr>
        </p:nvSpPr>
        <p:spPr>
          <a:xfrm>
            <a:off x="867568" y="2365023"/>
            <a:ext cx="7408863" cy="3451225"/>
          </a:xfrm>
          <a:prstGeom prst="rect">
            <a:avLst/>
          </a:prstGeom>
        </p:spPr>
        <p:txBody>
          <a:bodyPr>
            <a:normAutofit/>
          </a:bodyPr>
          <a:lstStyle/>
          <a:p>
            <a:pPr marL="245745" indent="-245745" defTabSz="822959">
              <a:spcBef>
                <a:spcPts val="400"/>
              </a:spcBef>
              <a:buFontTx/>
              <a:buChar char="•"/>
              <a:defRPr sz="1800" b="1">
                <a:solidFill>
                  <a:srgbClr val="000000"/>
                </a:solidFill>
              </a:defRPr>
            </a:pPr>
            <a:r>
              <a:rPr dirty="0"/>
              <a:t>Bankruptcy</a:t>
            </a:r>
            <a:r>
              <a:rPr b="0" dirty="0"/>
              <a:t>:  A Bankruptcy Court Trustee </a:t>
            </a:r>
            <a:r>
              <a:rPr i="1" u="sng" dirty="0">
                <a:solidFill>
                  <a:srgbClr val="C00000"/>
                </a:solidFill>
              </a:rPr>
              <a:t>must</a:t>
            </a:r>
            <a:r>
              <a:rPr b="0" dirty="0"/>
              <a:t> complete the assignment to whom a titled vehicle is sold and include a copy of the court order bankruptcy indicating who has authorization to transfer the vehicle with the submitted title application.</a:t>
            </a:r>
          </a:p>
          <a:p>
            <a:pPr marL="245745" indent="-245745" defTabSz="822959">
              <a:spcBef>
                <a:spcPts val="400"/>
              </a:spcBef>
              <a:buFontTx/>
              <a:buChar char="•"/>
              <a:defRPr sz="1800" b="1">
                <a:solidFill>
                  <a:srgbClr val="000000"/>
                </a:solidFill>
              </a:defRPr>
            </a:pPr>
            <a:r>
              <a:rPr dirty="0"/>
              <a:t>Incapacitated Owner:  </a:t>
            </a:r>
            <a:r>
              <a:rPr b="0" dirty="0"/>
              <a:t>Two (2) witnessed signatures are required when the owner signs an X transferring title ownership of a vehicle, along with the title document, and copies of court appointed guardianship papers.</a:t>
            </a:r>
          </a:p>
          <a:p>
            <a:pPr marL="245745" indent="-245745" defTabSz="822959">
              <a:spcBef>
                <a:spcPts val="400"/>
              </a:spcBef>
              <a:buFontTx/>
              <a:buChar char="•"/>
              <a:defRPr sz="1800" b="1">
                <a:solidFill>
                  <a:srgbClr val="000000"/>
                </a:solidFill>
              </a:defRPr>
            </a:pPr>
            <a:r>
              <a:rPr dirty="0"/>
              <a:t>DSER</a:t>
            </a:r>
            <a:r>
              <a:rPr b="0" dirty="0"/>
              <a:t> ~ </a:t>
            </a:r>
            <a:r>
              <a:rPr sz="1619" dirty="0"/>
              <a:t>Department of Support Enforcement Regulations</a:t>
            </a:r>
            <a:r>
              <a:rPr b="0" dirty="0"/>
              <a:t>:  Delinquent child support.  Once a Notice of Lien is sent to the delinquent party, DSER can start lien proceeding after 20 days of the notice.  It may be necessary to call the Title section to verify this information.</a:t>
            </a:r>
          </a:p>
        </p:txBody>
      </p:sp>
      <p:sp>
        <p:nvSpPr>
          <p:cNvPr id="1057" name="54"/>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5" name="Special Circumstances"/>
          <p:cNvSpPr txBox="1">
            <a:spLocks/>
          </p:cNvSpPr>
          <p:nvPr/>
        </p:nvSpPr>
        <p:spPr>
          <a:xfrm>
            <a:off x="457200" y="289073"/>
            <a:ext cx="8229600" cy="77772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Candara"/>
                <a:ea typeface="Candara"/>
                <a:cs typeface="Candara"/>
                <a:sym typeface="Candara"/>
              </a:defRPr>
            </a:lvl9pPr>
          </a:lstStyle>
          <a:p>
            <a:pPr hangingPunct="1"/>
            <a:r>
              <a:rPr lang="en-US" dirty="0"/>
              <a:t>Special Circumstances</a:t>
            </a:r>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58</a:t>
            </a:fld>
            <a:endParaRPr lang="en-US" dirty="0"/>
          </a:p>
        </p:txBody>
      </p:sp>
    </p:spTree>
    <p:extLst>
      <p:ext uri="{BB962C8B-B14F-4D97-AF65-F5344CB8AC3E}">
        <p14:creationId xmlns:p14="http://schemas.microsoft.com/office/powerpoint/2010/main" val="39597122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55">
                                            <p:txEl>
                                              <p:pRg st="1" end="1"/>
                                            </p:txEl>
                                          </p:spTgt>
                                        </p:tgtEl>
                                        <p:attrNameLst>
                                          <p:attrName>style.visibility</p:attrName>
                                        </p:attrNameLst>
                                      </p:cBhvr>
                                      <p:to>
                                        <p:strVal val="visible"/>
                                      </p:to>
                                    </p:set>
                                    <p:anim calcmode="lin" valueType="num">
                                      <p:cBhvr additive="base">
                                        <p:cTn id="11" dur="1250" fill="hold"/>
                                        <p:tgtEl>
                                          <p:spTgt spid="1055">
                                            <p:txEl>
                                              <p:pRg st="1" end="1"/>
                                            </p:txEl>
                                          </p:spTgt>
                                        </p:tgtEl>
                                        <p:attrNameLst>
                                          <p:attrName>ppt_x</p:attrName>
                                        </p:attrNameLst>
                                      </p:cBhvr>
                                      <p:tavLst>
                                        <p:tav tm="0">
                                          <p:val>
                                            <p:strVal val="#ppt_x"/>
                                          </p:val>
                                        </p:tav>
                                        <p:tav tm="100000">
                                          <p:val>
                                            <p:strVal val="#ppt_x"/>
                                          </p:val>
                                        </p:tav>
                                      </p:tavLst>
                                    </p:anim>
                                    <p:anim calcmode="lin" valueType="num">
                                      <p:cBhvr additive="base">
                                        <p:cTn id="12" dur="1250" fill="hold"/>
                                        <p:tgtEl>
                                          <p:spTgt spid="10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55">
                                            <p:txEl>
                                              <p:pRg st="2" end="2"/>
                                            </p:txEl>
                                          </p:spTgt>
                                        </p:tgtEl>
                                        <p:attrNameLst>
                                          <p:attrName>style.visibility</p:attrName>
                                        </p:attrNameLst>
                                      </p:cBhvr>
                                      <p:to>
                                        <p:strVal val="visible"/>
                                      </p:to>
                                    </p:set>
                                    <p:animEffect transition="in" filter="circle(in)">
                                      <p:cBhvr>
                                        <p:cTn id="17" dur="2000"/>
                                        <p:tgtEl>
                                          <p:spTgt spid="10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 name="image.jpeg" descr="image.jpeg"/>
          <p:cNvPicPr>
            <a:picLocks noChangeAspect="1"/>
          </p:cNvPicPr>
          <p:nvPr/>
        </p:nvPicPr>
        <p:blipFill>
          <a:blip r:embed="rId3"/>
          <a:stretch>
            <a:fillRect/>
          </a:stretch>
        </p:blipFill>
        <p:spPr>
          <a:xfrm>
            <a:off x="2743200" y="1676400"/>
            <a:ext cx="3251200" cy="5038725"/>
          </a:xfrm>
          <a:prstGeom prst="rect">
            <a:avLst/>
          </a:prstGeom>
          <a:ln>
            <a:solidFill>
              <a:srgbClr val="000000"/>
            </a:solidFill>
          </a:ln>
        </p:spPr>
      </p:pic>
      <p:sp>
        <p:nvSpPr>
          <p:cNvPr id="1062" name="VIN Decoder 10th digit determines the model year of the vehicle"/>
          <p:cNvSpPr txBox="1">
            <a:spLocks noGrp="1"/>
          </p:cNvSpPr>
          <p:nvPr>
            <p:ph type="title" idx="4294967295"/>
          </p:nvPr>
        </p:nvSpPr>
        <p:spPr>
          <a:xfrm>
            <a:off x="457200" y="338137"/>
            <a:ext cx="8229600" cy="1252538"/>
          </a:xfrm>
          <a:prstGeom prst="rect">
            <a:avLst/>
          </a:prstGeom>
        </p:spPr>
        <p:txBody>
          <a:bodyPr>
            <a:normAutofit fontScale="90000"/>
          </a:bodyPr>
          <a:lstStyle/>
          <a:p>
            <a:pPr defTabSz="713231">
              <a:defRPr sz="3432">
                <a:solidFill>
                  <a:srgbClr val="000000"/>
                </a:solidFill>
              </a:defRPr>
            </a:pPr>
            <a:r>
              <a:rPr dirty="0"/>
              <a:t>VIN Decoder</a:t>
            </a:r>
            <a:br>
              <a:rPr dirty="0"/>
            </a:br>
            <a:r>
              <a:rPr sz="2184" dirty="0"/>
              <a:t>10</a:t>
            </a:r>
            <a:r>
              <a:rPr sz="2184" baseline="29435" dirty="0"/>
              <a:t>th</a:t>
            </a:r>
            <a:r>
              <a:rPr sz="2184" dirty="0"/>
              <a:t> digit determines the model year of the vehicle</a:t>
            </a:r>
            <a:br>
              <a:rPr sz="2184" dirty="0"/>
            </a:br>
            <a:endParaRPr sz="2184" dirty="0"/>
          </a:p>
        </p:txBody>
      </p:sp>
      <p:sp>
        <p:nvSpPr>
          <p:cNvPr id="1063" name="59"/>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59</a:t>
            </a:fld>
            <a:endParaRPr lang="en-US" dirty="0"/>
          </a:p>
        </p:txBody>
      </p:sp>
    </p:spTree>
    <p:extLst>
      <p:ext uri="{BB962C8B-B14F-4D97-AF65-F5344CB8AC3E}">
        <p14:creationId xmlns:p14="http://schemas.microsoft.com/office/powerpoint/2010/main" val="10197995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Moving to the State of Maine from one of those  Non-Lien Holding States?"/>
          <p:cNvSpPr txBox="1">
            <a:spLocks noGrp="1"/>
          </p:cNvSpPr>
          <p:nvPr>
            <p:ph type="title" idx="4294967295"/>
          </p:nvPr>
        </p:nvSpPr>
        <p:spPr>
          <a:xfrm>
            <a:off x="304800" y="228600"/>
            <a:ext cx="8610600" cy="1676400"/>
          </a:xfrm>
          <a:prstGeom prst="rect">
            <a:avLst/>
          </a:prstGeom>
        </p:spPr>
        <p:txBody>
          <a:bodyPr>
            <a:normAutofit/>
          </a:bodyPr>
          <a:lstStyle/>
          <a:p>
            <a:pPr>
              <a:defRPr sz="2500" b="1">
                <a:solidFill>
                  <a:srgbClr val="000000"/>
                </a:solidFill>
              </a:defRPr>
            </a:pPr>
            <a:br>
              <a:rPr dirty="0"/>
            </a:br>
            <a:r>
              <a:rPr dirty="0">
                <a:latin typeface="+mn-lt"/>
                <a:ea typeface="+mn-ea"/>
                <a:cs typeface="+mn-cs"/>
                <a:sym typeface="Times New Roman"/>
              </a:rPr>
              <a:t>Moving to the State of Maine from one of those</a:t>
            </a:r>
            <a:br>
              <a:rPr dirty="0">
                <a:latin typeface="+mn-lt"/>
                <a:ea typeface="+mn-ea"/>
                <a:cs typeface="+mn-cs"/>
                <a:sym typeface="Times New Roman"/>
              </a:rPr>
            </a:br>
            <a:r>
              <a:rPr dirty="0">
                <a:latin typeface="+mn-lt"/>
                <a:ea typeface="+mn-ea"/>
                <a:cs typeface="+mn-cs"/>
                <a:sym typeface="Times New Roman"/>
              </a:rPr>
              <a:t> Non-Lien Holding States?</a:t>
            </a:r>
            <a:br>
              <a:rPr dirty="0">
                <a:latin typeface="+mn-lt"/>
                <a:ea typeface="+mn-ea"/>
                <a:cs typeface="+mn-cs"/>
                <a:sym typeface="Times New Roman"/>
              </a:rPr>
            </a:br>
            <a:endParaRPr dirty="0">
              <a:latin typeface="+mn-lt"/>
              <a:ea typeface="+mn-ea"/>
              <a:cs typeface="+mn-cs"/>
              <a:sym typeface="Times New Roman"/>
            </a:endParaRPr>
          </a:p>
        </p:txBody>
      </p:sp>
      <p:sp>
        <p:nvSpPr>
          <p:cNvPr id="186" name="A Title and released Lien must be in hand, if applicable, to sell, trade, or register a vehicle."/>
          <p:cNvSpPr txBox="1"/>
          <p:nvPr/>
        </p:nvSpPr>
        <p:spPr>
          <a:xfrm>
            <a:off x="1222375" y="2546350"/>
            <a:ext cx="7007226"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Bef>
                <a:spcPts val="1400"/>
              </a:spcBef>
              <a:defRPr>
                <a:latin typeface="+mn-lt"/>
                <a:ea typeface="+mn-ea"/>
                <a:cs typeface="+mn-cs"/>
                <a:sym typeface="Times New Roman"/>
              </a:defRPr>
            </a:pPr>
            <a:r>
              <a:rPr dirty="0"/>
              <a:t>A </a:t>
            </a:r>
            <a:r>
              <a:rPr i="1" u="sng" dirty="0"/>
              <a:t>Title</a:t>
            </a:r>
            <a:r>
              <a:rPr dirty="0"/>
              <a:t> and </a:t>
            </a:r>
            <a:r>
              <a:rPr i="1" u="sng" dirty="0"/>
              <a:t>released</a:t>
            </a:r>
            <a:r>
              <a:rPr i="1" dirty="0"/>
              <a:t> </a:t>
            </a:r>
            <a:r>
              <a:rPr i="1" u="sng" dirty="0"/>
              <a:t>Lien</a:t>
            </a:r>
            <a:r>
              <a:rPr dirty="0"/>
              <a:t> </a:t>
            </a:r>
            <a:r>
              <a:rPr i="1" u="sng" dirty="0"/>
              <a:t>must</a:t>
            </a:r>
            <a:r>
              <a:rPr dirty="0">
                <a:solidFill>
                  <a:srgbClr val="002060"/>
                </a:solidFill>
              </a:rPr>
              <a:t> </a:t>
            </a:r>
            <a:r>
              <a:rPr dirty="0"/>
              <a:t>be in hand, if applicable, to sell, trade, or register a vehicle.</a:t>
            </a:r>
          </a:p>
        </p:txBody>
      </p:sp>
      <p:sp>
        <p:nvSpPr>
          <p:cNvPr id="187" name="Please, remember, the Lien Holder does not hold the Title in these states!"/>
          <p:cNvSpPr txBox="1"/>
          <p:nvPr/>
        </p:nvSpPr>
        <p:spPr>
          <a:xfrm>
            <a:off x="1222375" y="3689350"/>
            <a:ext cx="7007225"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Bef>
                <a:spcPts val="1400"/>
              </a:spcBef>
              <a:defRPr>
                <a:solidFill>
                  <a:srgbClr val="FF0000"/>
                </a:solidFill>
                <a:latin typeface="+mn-lt"/>
                <a:ea typeface="+mn-ea"/>
                <a:cs typeface="+mn-cs"/>
                <a:sym typeface="Times New Roman"/>
              </a:defRPr>
            </a:pPr>
            <a:r>
              <a:rPr dirty="0"/>
              <a:t>Please, remember, the Lien Holder </a:t>
            </a:r>
            <a:r>
              <a:rPr i="1" u="sng" dirty="0"/>
              <a:t>does not</a:t>
            </a:r>
            <a:r>
              <a:rPr dirty="0"/>
              <a:t> hold the Title in these states!</a:t>
            </a:r>
          </a:p>
        </p:txBody>
      </p:sp>
      <p:sp>
        <p:nvSpPr>
          <p:cNvPr id="188" name="If they do not have the Title, they must obtain a duplicate from that State before they can sell, register, or apply for Title in Maine."/>
          <p:cNvSpPr txBox="1"/>
          <p:nvPr/>
        </p:nvSpPr>
        <p:spPr>
          <a:xfrm>
            <a:off x="1295400" y="4908550"/>
            <a:ext cx="6934200" cy="11071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a:latin typeface="+mn-lt"/>
                <a:ea typeface="+mn-ea"/>
                <a:cs typeface="+mn-cs"/>
                <a:sym typeface="Times New Roman"/>
              </a:defRPr>
            </a:pPr>
            <a:r>
              <a:rPr dirty="0"/>
              <a:t>If they do not have the Title, they </a:t>
            </a:r>
            <a:r>
              <a:rPr i="1" u="sng" dirty="0"/>
              <a:t>must</a:t>
            </a:r>
            <a:r>
              <a:rPr dirty="0"/>
              <a:t> obtain a duplicate from that State before they can sell, register, or apply for Title in Maine.</a:t>
            </a:r>
          </a:p>
        </p:txBody>
      </p:sp>
      <p:sp>
        <p:nvSpPr>
          <p:cNvPr id="189" name="11"/>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6</a:t>
            </a:fld>
            <a:endParaRPr lang="en-US" dirty="0"/>
          </a:p>
        </p:txBody>
      </p:sp>
    </p:spTree>
    <p:extLst>
      <p:ext uri="{BB962C8B-B14F-4D97-AF65-F5344CB8AC3E}">
        <p14:creationId xmlns:p14="http://schemas.microsoft.com/office/powerpoint/2010/main" val="45693447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3250"/>
                                  </p:stCondLst>
                                  <p:iterate>
                                    <p:tmAbs val="0"/>
                                  </p:iterate>
                                  <p:childTnLst>
                                    <p:set>
                                      <p:cBhvr>
                                        <p:cTn id="6" fill="hold"/>
                                        <p:tgtEl>
                                          <p:spTgt spid="186"/>
                                        </p:tgtEl>
                                        <p:attrNameLst>
                                          <p:attrName>style.visibility</p:attrName>
                                        </p:attrNameLst>
                                      </p:cBhvr>
                                      <p:to>
                                        <p:strVal val="visible"/>
                                      </p:to>
                                    </p:set>
                                    <p:anim calcmode="lin" valueType="num">
                                      <p:cBhvr>
                                        <p:cTn id="7" dur="2000" fill="hold"/>
                                        <p:tgtEl>
                                          <p:spTgt spid="186"/>
                                        </p:tgtEl>
                                        <p:attrNameLst>
                                          <p:attrName>ppt_w</p:attrName>
                                        </p:attrNameLst>
                                      </p:cBhvr>
                                      <p:tavLst>
                                        <p:tav tm="0" fmla="#ppt_w*sin(2.5*pi*$)">
                                          <p:val>
                                            <p:fltVal val="0"/>
                                          </p:val>
                                        </p:tav>
                                        <p:tav tm="100000">
                                          <p:val>
                                            <p:fltVal val="1"/>
                                          </p:val>
                                        </p:tav>
                                      </p:tavLst>
                                    </p:anim>
                                    <p:anim calcmode="lin" valueType="num">
                                      <p:cBhvr>
                                        <p:cTn id="8" dur="2000" fill="hold"/>
                                        <p:tgtEl>
                                          <p:spTgt spid="186"/>
                                        </p:tgtEl>
                                        <p:attrNameLst>
                                          <p:attrName>ppt_h</p:attrName>
                                        </p:attrNameLst>
                                      </p:cBhvr>
                                      <p:tavLst>
                                        <p:tav tm="0">
                                          <p:val>
                                            <p:strVal val="#ppt_h"/>
                                          </p:val>
                                        </p:tav>
                                        <p:tav tm="100000">
                                          <p:val>
                                            <p:strVal val="#ppt_h"/>
                                          </p:val>
                                        </p:tav>
                                      </p:tavLst>
                                    </p:anim>
                                  </p:childTnLst>
                                </p:cTn>
                              </p:par>
                            </p:childTnLst>
                          </p:cTn>
                        </p:par>
                        <p:par>
                          <p:cTn id="9" fill="hold">
                            <p:stCondLst>
                              <p:cond delay="5250"/>
                            </p:stCondLst>
                            <p:childTnLst>
                              <p:par>
                                <p:cTn id="10" presetID="2" presetClass="entr" presetSubtype="1" fill="hold" grpId="0" nodeType="afterEffect">
                                  <p:stCondLst>
                                    <p:cond delay="3500"/>
                                  </p:stCondLst>
                                  <p:iterate>
                                    <p:tmAbs val="0"/>
                                  </p:iterate>
                                  <p:childTnLst>
                                    <p:set>
                                      <p:cBhvr>
                                        <p:cTn id="11" fill="hold"/>
                                        <p:tgtEl>
                                          <p:spTgt spid="187"/>
                                        </p:tgtEl>
                                        <p:attrNameLst>
                                          <p:attrName>style.visibility</p:attrName>
                                        </p:attrNameLst>
                                      </p:cBhvr>
                                      <p:to>
                                        <p:strVal val="visible"/>
                                      </p:to>
                                    </p:set>
                                    <p:anim calcmode="lin" valueType="num">
                                      <p:cBhvr>
                                        <p:cTn id="12" dur="1822" fill="hold"/>
                                        <p:tgtEl>
                                          <p:spTgt spid="187"/>
                                        </p:tgtEl>
                                        <p:attrNameLst>
                                          <p:attrName>ppt_x</p:attrName>
                                        </p:attrNameLst>
                                      </p:cBhvr>
                                      <p:tavLst>
                                        <p:tav tm="0">
                                          <p:val>
                                            <p:strVal val="#ppt_x"/>
                                          </p:val>
                                        </p:tav>
                                        <p:tav tm="100000">
                                          <p:val>
                                            <p:strVal val="#ppt_x"/>
                                          </p:val>
                                        </p:tav>
                                      </p:tavLst>
                                    </p:anim>
                                    <p:anim calcmode="lin" valueType="num">
                                      <p:cBhvr>
                                        <p:cTn id="13" dur="1822" fill="hold"/>
                                        <p:tgtEl>
                                          <p:spTgt spid="187"/>
                                        </p:tgtEl>
                                        <p:attrNameLst>
                                          <p:attrName>ppt_y</p:attrName>
                                        </p:attrNameLst>
                                      </p:cBhvr>
                                      <p:tavLst>
                                        <p:tav tm="0">
                                          <p:val>
                                            <p:strVal val="0-#ppt_h/2"/>
                                          </p:val>
                                        </p:tav>
                                        <p:tav tm="100000">
                                          <p:val>
                                            <p:strVal val="#ppt_y"/>
                                          </p:val>
                                        </p:tav>
                                      </p:tavLst>
                                    </p:anim>
                                  </p:childTnLst>
                                </p:cTn>
                              </p:par>
                            </p:childTnLst>
                          </p:cTn>
                        </p:par>
                        <p:par>
                          <p:cTn id="14" fill="hold">
                            <p:stCondLst>
                              <p:cond delay="10572"/>
                            </p:stCondLst>
                            <p:childTnLst>
                              <p:par>
                                <p:cTn id="15" presetID="9" presetClass="entr" fill="hold" grpId="0" nodeType="afterEffect">
                                  <p:stCondLst>
                                    <p:cond delay="3500"/>
                                  </p:stCondLst>
                                  <p:iterate>
                                    <p:tmAbs val="0"/>
                                  </p:iterate>
                                  <p:childTnLst>
                                    <p:set>
                                      <p:cBhvr>
                                        <p:cTn id="16" fill="hold"/>
                                        <p:tgtEl>
                                          <p:spTgt spid="188"/>
                                        </p:tgtEl>
                                        <p:attrNameLst>
                                          <p:attrName>style.visibility</p:attrName>
                                        </p:attrNameLst>
                                      </p:cBhvr>
                                      <p:to>
                                        <p:strVal val="visible"/>
                                      </p:to>
                                    </p:set>
                                    <p:animEffect transition="in" filter="dissolve">
                                      <p:cBhvr>
                                        <p:cTn id="17"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7" grpId="0" animBg="1" advAuto="0"/>
      <p:bldP spid="188"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FEE  SCHEDULE MVT-29"/>
          <p:cNvSpPr txBox="1">
            <a:spLocks noGrp="1"/>
          </p:cNvSpPr>
          <p:nvPr>
            <p:ph type="title" idx="4294967295"/>
          </p:nvPr>
        </p:nvSpPr>
        <p:spPr>
          <a:xfrm>
            <a:off x="457200" y="338137"/>
            <a:ext cx="8229600" cy="1252538"/>
          </a:xfrm>
          <a:prstGeom prst="rect">
            <a:avLst/>
          </a:prstGeom>
        </p:spPr>
        <p:txBody>
          <a:bodyPr>
            <a:normAutofit/>
          </a:bodyPr>
          <a:lstStyle/>
          <a:p>
            <a:pPr>
              <a:defRPr sz="3600">
                <a:solidFill>
                  <a:srgbClr val="000000"/>
                </a:solidFill>
                <a:latin typeface="+mn-lt"/>
                <a:ea typeface="+mn-ea"/>
                <a:cs typeface="+mn-cs"/>
                <a:sym typeface="Times New Roman"/>
              </a:defRPr>
            </a:pPr>
            <a:r>
              <a:rPr dirty="0"/>
              <a:t>FEE  SCHEDULE</a:t>
            </a:r>
            <a:br>
              <a:rPr dirty="0"/>
            </a:br>
            <a:r>
              <a:rPr dirty="0"/>
              <a:t>MVT-29</a:t>
            </a:r>
          </a:p>
        </p:txBody>
      </p:sp>
      <p:sp>
        <p:nvSpPr>
          <p:cNvPr id="1108" name="A Dealership must possess a properly assigned Title before selling or displaying a vehicle for sale."/>
          <p:cNvSpPr txBox="1"/>
          <p:nvPr/>
        </p:nvSpPr>
        <p:spPr>
          <a:xfrm>
            <a:off x="4800600" y="4114800"/>
            <a:ext cx="3352800" cy="12490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2000">
                <a:solidFill>
                  <a:srgbClr val="052E65"/>
                </a:solidFill>
                <a:latin typeface="+mn-lt"/>
                <a:ea typeface="+mn-ea"/>
                <a:cs typeface="+mn-cs"/>
                <a:sym typeface="Times New Roman"/>
              </a:defRPr>
            </a:pPr>
            <a:r>
              <a:rPr dirty="0"/>
              <a:t>A Dealership </a:t>
            </a:r>
            <a:r>
              <a:rPr i="1" u="sng" dirty="0"/>
              <a:t>must</a:t>
            </a:r>
            <a:r>
              <a:rPr dirty="0"/>
              <a:t> possess a properly assigned Title before selling or displaying a vehicle for sale.</a:t>
            </a:r>
          </a:p>
        </p:txBody>
      </p:sp>
      <p:sp>
        <p:nvSpPr>
          <p:cNvPr id="1109" name="Refer to MVT-29 for accurate Fee rates."/>
          <p:cNvSpPr txBox="1"/>
          <p:nvPr/>
        </p:nvSpPr>
        <p:spPr>
          <a:xfrm>
            <a:off x="5041900" y="5768975"/>
            <a:ext cx="3340100" cy="6648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200"/>
              </a:spcBef>
              <a:defRPr sz="2000">
                <a:solidFill>
                  <a:srgbClr val="052E65"/>
                </a:solidFill>
                <a:latin typeface="+mn-lt"/>
                <a:ea typeface="+mn-ea"/>
                <a:cs typeface="+mn-cs"/>
                <a:sym typeface="Times New Roman"/>
              </a:defRPr>
            </a:lvl1pPr>
          </a:lstStyle>
          <a:p>
            <a:r>
              <a:rPr dirty="0"/>
              <a:t>Refer to MVT-29 for accurate Fee rates.</a:t>
            </a:r>
          </a:p>
        </p:txBody>
      </p:sp>
      <p:sp>
        <p:nvSpPr>
          <p:cNvPr id="1110" name="Auctions may sell vehicles to a licensed Dealer without the title in hand; but the Dealer cannot sell the vehicle until the title has been received."/>
          <p:cNvSpPr txBox="1"/>
          <p:nvPr/>
        </p:nvSpPr>
        <p:spPr>
          <a:xfrm>
            <a:off x="4800600" y="2286000"/>
            <a:ext cx="3352800" cy="15411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200"/>
              </a:spcBef>
              <a:defRPr sz="2000">
                <a:solidFill>
                  <a:srgbClr val="052E65"/>
                </a:solidFill>
                <a:latin typeface="+mn-lt"/>
                <a:ea typeface="+mn-ea"/>
                <a:cs typeface="+mn-cs"/>
                <a:sym typeface="Times New Roman"/>
              </a:defRPr>
            </a:lvl1pPr>
          </a:lstStyle>
          <a:p>
            <a:r>
              <a:rPr dirty="0"/>
              <a:t>Auctions may sell vehicles to a licensed Dealer without the title in hand; but the Dealer cannot sell the vehicle until the title has been received.</a:t>
            </a:r>
          </a:p>
        </p:txBody>
      </p:sp>
      <p:sp>
        <p:nvSpPr>
          <p:cNvPr id="1114" name="7"/>
          <p:cNvSpPr txBox="1"/>
          <p:nvPr/>
        </p:nvSpPr>
        <p:spPr>
          <a:xfrm>
            <a:off x="8382000" y="6424612"/>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60</a:t>
            </a:fld>
            <a:endParaRPr lang="en-US" dirty="0"/>
          </a:p>
        </p:txBody>
      </p:sp>
      <p:pic>
        <p:nvPicPr>
          <p:cNvPr id="2" name="Picture 1">
            <a:extLst>
              <a:ext uri="{FF2B5EF4-FFF2-40B4-BE49-F238E27FC236}">
                <a16:creationId xmlns:a16="http://schemas.microsoft.com/office/drawing/2014/main" id="{B95D3137-0EE1-400A-AA73-99710B387088}"/>
              </a:ext>
            </a:extLst>
          </p:cNvPr>
          <p:cNvPicPr>
            <a:picLocks noChangeAspect="1"/>
          </p:cNvPicPr>
          <p:nvPr/>
        </p:nvPicPr>
        <p:blipFill>
          <a:blip r:embed="rId3"/>
          <a:stretch>
            <a:fillRect/>
          </a:stretch>
        </p:blipFill>
        <p:spPr>
          <a:xfrm>
            <a:off x="304800" y="1668012"/>
            <a:ext cx="3797301" cy="4879709"/>
          </a:xfrm>
          <a:prstGeom prst="rect">
            <a:avLst/>
          </a:prstGeom>
          <a:ln w="57150">
            <a:solidFill>
              <a:schemeClr val="accent1">
                <a:lumMod val="75000"/>
              </a:schemeClr>
            </a:solidFill>
          </a:ln>
        </p:spPr>
      </p:pic>
    </p:spTree>
    <p:extLst>
      <p:ext uri="{BB962C8B-B14F-4D97-AF65-F5344CB8AC3E}">
        <p14:creationId xmlns:p14="http://schemas.microsoft.com/office/powerpoint/2010/main" val="299173337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FORM  REQUEST  SHEET…"/>
          <p:cNvSpPr txBox="1"/>
          <p:nvPr/>
        </p:nvSpPr>
        <p:spPr>
          <a:xfrm>
            <a:off x="1447800" y="381000"/>
            <a:ext cx="6400800" cy="116599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900"/>
              </a:spcBef>
              <a:defRPr sz="3200">
                <a:latin typeface="+mn-lt"/>
                <a:ea typeface="+mn-ea"/>
                <a:cs typeface="+mn-cs"/>
                <a:sym typeface="Times New Roman"/>
              </a:defRPr>
            </a:pPr>
            <a:r>
              <a:rPr dirty="0"/>
              <a:t>FORM  REQUEST  SHEET</a:t>
            </a:r>
          </a:p>
          <a:p>
            <a:pPr algn="ctr">
              <a:spcBef>
                <a:spcPts val="1600"/>
              </a:spcBef>
              <a:defRPr sz="2800">
                <a:latin typeface="+mn-lt"/>
                <a:ea typeface="+mn-ea"/>
                <a:cs typeface="+mn-cs"/>
                <a:sym typeface="Times New Roman"/>
              </a:defRPr>
            </a:pPr>
            <a:r>
              <a:rPr dirty="0"/>
              <a:t>MVT-44</a:t>
            </a:r>
          </a:p>
        </p:txBody>
      </p:sp>
      <p:sp>
        <p:nvSpPr>
          <p:cNvPr id="1119" name="STOCKROOM…"/>
          <p:cNvSpPr txBox="1"/>
          <p:nvPr/>
        </p:nvSpPr>
        <p:spPr>
          <a:xfrm>
            <a:off x="5181600" y="2573337"/>
            <a:ext cx="3352800" cy="110249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600"/>
              </a:spcBef>
              <a:defRPr sz="2800">
                <a:latin typeface="Bookman Old Style"/>
                <a:ea typeface="Bookman Old Style"/>
                <a:cs typeface="Bookman Old Style"/>
                <a:sym typeface="Bookman Old Style"/>
              </a:defRPr>
            </a:pPr>
            <a:r>
              <a:rPr dirty="0"/>
              <a:t>STOCKROOM</a:t>
            </a:r>
          </a:p>
          <a:p>
            <a:pPr algn="ctr">
              <a:spcBef>
                <a:spcPts val="1600"/>
              </a:spcBef>
              <a:defRPr sz="2800" b="0">
                <a:latin typeface="Felix Titling"/>
                <a:ea typeface="Felix Titling"/>
                <a:cs typeface="Felix Titling"/>
                <a:sym typeface="Felix Titling"/>
              </a:defRPr>
            </a:pPr>
            <a:r>
              <a:rPr dirty="0"/>
              <a:t>(207) 624-9030</a:t>
            </a:r>
          </a:p>
        </p:txBody>
      </p:sp>
      <p:sp>
        <p:nvSpPr>
          <p:cNvPr id="1120" name="Shape"/>
          <p:cNvSpPr/>
          <p:nvPr/>
        </p:nvSpPr>
        <p:spPr>
          <a:xfrm>
            <a:off x="6989762" y="5889625"/>
            <a:ext cx="22226" cy="144463"/>
          </a:xfrm>
          <a:custGeom>
            <a:avLst/>
            <a:gdLst/>
            <a:ahLst/>
            <a:cxnLst>
              <a:cxn ang="0">
                <a:pos x="wd2" y="hd2"/>
              </a:cxn>
              <a:cxn ang="5400000">
                <a:pos x="wd2" y="hd2"/>
              </a:cxn>
              <a:cxn ang="10800000">
                <a:pos x="wd2" y="hd2"/>
              </a:cxn>
              <a:cxn ang="16200000">
                <a:pos x="wd2" y="hd2"/>
              </a:cxn>
            </a:cxnLst>
            <a:rect l="0" t="0" r="r" b="b"/>
            <a:pathLst>
              <a:path w="21600" h="21600" extrusionOk="0">
                <a:moveTo>
                  <a:pt x="13114" y="21600"/>
                </a:moveTo>
                <a:lnTo>
                  <a:pt x="7714" y="20888"/>
                </a:lnTo>
                <a:lnTo>
                  <a:pt x="7714" y="16022"/>
                </a:lnTo>
                <a:lnTo>
                  <a:pt x="5400" y="10919"/>
                </a:lnTo>
                <a:lnTo>
                  <a:pt x="3086" y="6053"/>
                </a:lnTo>
                <a:lnTo>
                  <a:pt x="0" y="831"/>
                </a:lnTo>
                <a:lnTo>
                  <a:pt x="7714" y="0"/>
                </a:lnTo>
                <a:lnTo>
                  <a:pt x="13114" y="593"/>
                </a:lnTo>
                <a:lnTo>
                  <a:pt x="14657" y="5459"/>
                </a:lnTo>
                <a:lnTo>
                  <a:pt x="16971" y="10563"/>
                </a:lnTo>
                <a:lnTo>
                  <a:pt x="20057" y="15429"/>
                </a:lnTo>
                <a:lnTo>
                  <a:pt x="21600" y="20651"/>
                </a:lnTo>
                <a:lnTo>
                  <a:pt x="13114"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1" name="Shape"/>
          <p:cNvSpPr/>
          <p:nvPr/>
        </p:nvSpPr>
        <p:spPr>
          <a:xfrm>
            <a:off x="6824662" y="5880100"/>
            <a:ext cx="55563" cy="133350"/>
          </a:xfrm>
          <a:custGeom>
            <a:avLst/>
            <a:gdLst/>
            <a:ahLst/>
            <a:cxnLst>
              <a:cxn ang="0">
                <a:pos x="wd2" y="hd2"/>
              </a:cxn>
              <a:cxn ang="5400000">
                <a:pos x="wd2" y="hd2"/>
              </a:cxn>
              <a:cxn ang="10800000">
                <a:pos x="wd2" y="hd2"/>
              </a:cxn>
              <a:cxn ang="16200000">
                <a:pos x="wd2" y="hd2"/>
              </a:cxn>
            </a:cxnLst>
            <a:rect l="0" t="0" r="r" b="b"/>
            <a:pathLst>
              <a:path w="21600" h="21600" extrusionOk="0">
                <a:moveTo>
                  <a:pt x="1543" y="21600"/>
                </a:moveTo>
                <a:lnTo>
                  <a:pt x="0" y="21212"/>
                </a:lnTo>
                <a:lnTo>
                  <a:pt x="1851" y="18884"/>
                </a:lnTo>
                <a:lnTo>
                  <a:pt x="3086" y="16297"/>
                </a:lnTo>
                <a:lnTo>
                  <a:pt x="4937" y="13969"/>
                </a:lnTo>
                <a:lnTo>
                  <a:pt x="6789" y="11382"/>
                </a:lnTo>
                <a:lnTo>
                  <a:pt x="8640" y="9054"/>
                </a:lnTo>
                <a:lnTo>
                  <a:pt x="10183" y="6596"/>
                </a:lnTo>
                <a:lnTo>
                  <a:pt x="12343" y="4268"/>
                </a:lnTo>
                <a:lnTo>
                  <a:pt x="14503" y="1811"/>
                </a:lnTo>
                <a:lnTo>
                  <a:pt x="18206" y="0"/>
                </a:lnTo>
                <a:lnTo>
                  <a:pt x="20366" y="0"/>
                </a:lnTo>
                <a:lnTo>
                  <a:pt x="21600" y="647"/>
                </a:lnTo>
                <a:lnTo>
                  <a:pt x="21600" y="1552"/>
                </a:lnTo>
                <a:lnTo>
                  <a:pt x="20366" y="1940"/>
                </a:lnTo>
                <a:lnTo>
                  <a:pt x="19440" y="2587"/>
                </a:lnTo>
                <a:lnTo>
                  <a:pt x="18823" y="3234"/>
                </a:lnTo>
                <a:lnTo>
                  <a:pt x="17280" y="3751"/>
                </a:lnTo>
                <a:lnTo>
                  <a:pt x="15737" y="7114"/>
                </a:lnTo>
                <a:lnTo>
                  <a:pt x="13577" y="10347"/>
                </a:lnTo>
                <a:lnTo>
                  <a:pt x="11109" y="13710"/>
                </a:lnTo>
                <a:lnTo>
                  <a:pt x="8331" y="17073"/>
                </a:lnTo>
                <a:lnTo>
                  <a:pt x="7097" y="18625"/>
                </a:lnTo>
                <a:lnTo>
                  <a:pt x="6480" y="19660"/>
                </a:lnTo>
                <a:lnTo>
                  <a:pt x="6480" y="20565"/>
                </a:lnTo>
                <a:lnTo>
                  <a:pt x="5246" y="20953"/>
                </a:lnTo>
                <a:lnTo>
                  <a:pt x="4629" y="21212"/>
                </a:lnTo>
                <a:lnTo>
                  <a:pt x="3086" y="21471"/>
                </a:lnTo>
                <a:lnTo>
                  <a:pt x="1543"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2" name="Shape"/>
          <p:cNvSpPr/>
          <p:nvPr/>
        </p:nvSpPr>
        <p:spPr>
          <a:xfrm>
            <a:off x="7038975" y="5888037"/>
            <a:ext cx="61913" cy="125413"/>
          </a:xfrm>
          <a:custGeom>
            <a:avLst/>
            <a:gdLst/>
            <a:ahLst/>
            <a:cxnLst>
              <a:cxn ang="0">
                <a:pos x="wd2" y="hd2"/>
              </a:cxn>
              <a:cxn ang="5400000">
                <a:pos x="wd2" y="hd2"/>
              </a:cxn>
              <a:cxn ang="10800000">
                <a:pos x="wd2" y="hd2"/>
              </a:cxn>
              <a:cxn ang="16200000">
                <a:pos x="wd2" y="hd2"/>
              </a:cxn>
            </a:cxnLst>
            <a:rect l="0" t="0" r="r" b="b"/>
            <a:pathLst>
              <a:path w="21600" h="21600" extrusionOk="0">
                <a:moveTo>
                  <a:pt x="18277" y="21600"/>
                </a:moveTo>
                <a:lnTo>
                  <a:pt x="16615" y="19124"/>
                </a:lnTo>
                <a:lnTo>
                  <a:pt x="14123" y="16372"/>
                </a:lnTo>
                <a:lnTo>
                  <a:pt x="12462" y="13896"/>
                </a:lnTo>
                <a:lnTo>
                  <a:pt x="10246" y="11144"/>
                </a:lnTo>
                <a:lnTo>
                  <a:pt x="5262" y="5916"/>
                </a:lnTo>
                <a:lnTo>
                  <a:pt x="2769" y="3577"/>
                </a:lnTo>
                <a:lnTo>
                  <a:pt x="0" y="1238"/>
                </a:lnTo>
                <a:lnTo>
                  <a:pt x="554" y="275"/>
                </a:lnTo>
                <a:lnTo>
                  <a:pt x="2492" y="0"/>
                </a:lnTo>
                <a:lnTo>
                  <a:pt x="3323" y="275"/>
                </a:lnTo>
                <a:lnTo>
                  <a:pt x="6646" y="3027"/>
                </a:lnTo>
                <a:lnTo>
                  <a:pt x="10523" y="5778"/>
                </a:lnTo>
                <a:lnTo>
                  <a:pt x="11908" y="7292"/>
                </a:lnTo>
                <a:lnTo>
                  <a:pt x="13569" y="8805"/>
                </a:lnTo>
                <a:lnTo>
                  <a:pt x="14677" y="10594"/>
                </a:lnTo>
                <a:lnTo>
                  <a:pt x="15508" y="12245"/>
                </a:lnTo>
                <a:lnTo>
                  <a:pt x="17446" y="13896"/>
                </a:lnTo>
                <a:lnTo>
                  <a:pt x="19108" y="15822"/>
                </a:lnTo>
                <a:lnTo>
                  <a:pt x="20215" y="17885"/>
                </a:lnTo>
                <a:lnTo>
                  <a:pt x="21600" y="19949"/>
                </a:lnTo>
                <a:lnTo>
                  <a:pt x="18277"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3" name="Shape"/>
          <p:cNvSpPr/>
          <p:nvPr/>
        </p:nvSpPr>
        <p:spPr>
          <a:xfrm>
            <a:off x="6757987" y="5868987"/>
            <a:ext cx="58738" cy="122238"/>
          </a:xfrm>
          <a:custGeom>
            <a:avLst/>
            <a:gdLst/>
            <a:ahLst/>
            <a:cxnLst>
              <a:cxn ang="0">
                <a:pos x="wd2" y="hd2"/>
              </a:cxn>
              <a:cxn ang="5400000">
                <a:pos x="wd2" y="hd2"/>
              </a:cxn>
              <a:cxn ang="10800000">
                <a:pos x="wd2" y="hd2"/>
              </a:cxn>
              <a:cxn ang="16200000">
                <a:pos x="wd2" y="hd2"/>
              </a:cxn>
            </a:cxnLst>
            <a:rect l="0" t="0" r="r" b="b"/>
            <a:pathLst>
              <a:path w="21600" h="21600" extrusionOk="0">
                <a:moveTo>
                  <a:pt x="2304" y="21600"/>
                </a:moveTo>
                <a:lnTo>
                  <a:pt x="0" y="20631"/>
                </a:lnTo>
                <a:lnTo>
                  <a:pt x="1440" y="17723"/>
                </a:lnTo>
                <a:lnTo>
                  <a:pt x="2880" y="15092"/>
                </a:lnTo>
                <a:lnTo>
                  <a:pt x="4896" y="12323"/>
                </a:lnTo>
                <a:lnTo>
                  <a:pt x="7200" y="9831"/>
                </a:lnTo>
                <a:lnTo>
                  <a:pt x="9504" y="7200"/>
                </a:lnTo>
                <a:lnTo>
                  <a:pt x="12384" y="4708"/>
                </a:lnTo>
                <a:lnTo>
                  <a:pt x="17568" y="0"/>
                </a:lnTo>
                <a:lnTo>
                  <a:pt x="21600" y="277"/>
                </a:lnTo>
                <a:lnTo>
                  <a:pt x="19584" y="2492"/>
                </a:lnTo>
                <a:lnTo>
                  <a:pt x="17280" y="4708"/>
                </a:lnTo>
                <a:lnTo>
                  <a:pt x="12672" y="9415"/>
                </a:lnTo>
                <a:lnTo>
                  <a:pt x="10368" y="12046"/>
                </a:lnTo>
                <a:lnTo>
                  <a:pt x="8352" y="14538"/>
                </a:lnTo>
                <a:lnTo>
                  <a:pt x="6912" y="17308"/>
                </a:lnTo>
                <a:lnTo>
                  <a:pt x="6048" y="19938"/>
                </a:lnTo>
                <a:lnTo>
                  <a:pt x="5184" y="20492"/>
                </a:lnTo>
                <a:lnTo>
                  <a:pt x="4608" y="20908"/>
                </a:lnTo>
                <a:lnTo>
                  <a:pt x="3744" y="21600"/>
                </a:lnTo>
                <a:lnTo>
                  <a:pt x="2304"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4" name="Shape"/>
          <p:cNvSpPr/>
          <p:nvPr/>
        </p:nvSpPr>
        <p:spPr>
          <a:xfrm>
            <a:off x="7085012" y="5881687"/>
            <a:ext cx="98426" cy="104776"/>
          </a:xfrm>
          <a:custGeom>
            <a:avLst/>
            <a:gdLst/>
            <a:ahLst/>
            <a:cxnLst>
              <a:cxn ang="0">
                <a:pos x="wd2" y="hd2"/>
              </a:cxn>
              <a:cxn ang="5400000">
                <a:pos x="wd2" y="hd2"/>
              </a:cxn>
              <a:cxn ang="10800000">
                <a:pos x="wd2" y="hd2"/>
              </a:cxn>
              <a:cxn ang="16200000">
                <a:pos x="wd2" y="hd2"/>
              </a:cxn>
            </a:cxnLst>
            <a:rect l="0" t="0" r="r" b="b"/>
            <a:pathLst>
              <a:path w="21600" h="21600" extrusionOk="0">
                <a:moveTo>
                  <a:pt x="19029" y="21600"/>
                </a:moveTo>
                <a:lnTo>
                  <a:pt x="17143" y="18962"/>
                </a:lnTo>
                <a:lnTo>
                  <a:pt x="15086" y="16324"/>
                </a:lnTo>
                <a:lnTo>
                  <a:pt x="12857" y="13521"/>
                </a:lnTo>
                <a:lnTo>
                  <a:pt x="10286" y="10718"/>
                </a:lnTo>
                <a:lnTo>
                  <a:pt x="7714" y="8244"/>
                </a:lnTo>
                <a:lnTo>
                  <a:pt x="5143" y="6101"/>
                </a:lnTo>
                <a:lnTo>
                  <a:pt x="2571" y="3792"/>
                </a:lnTo>
                <a:lnTo>
                  <a:pt x="0" y="1814"/>
                </a:lnTo>
                <a:lnTo>
                  <a:pt x="1029" y="0"/>
                </a:lnTo>
                <a:lnTo>
                  <a:pt x="2400" y="0"/>
                </a:lnTo>
                <a:lnTo>
                  <a:pt x="4800" y="1649"/>
                </a:lnTo>
                <a:lnTo>
                  <a:pt x="7200" y="3627"/>
                </a:lnTo>
                <a:lnTo>
                  <a:pt x="9257" y="5441"/>
                </a:lnTo>
                <a:lnTo>
                  <a:pt x="11486" y="7420"/>
                </a:lnTo>
                <a:lnTo>
                  <a:pt x="13714" y="9563"/>
                </a:lnTo>
                <a:lnTo>
                  <a:pt x="17829" y="14180"/>
                </a:lnTo>
                <a:lnTo>
                  <a:pt x="19714" y="16653"/>
                </a:lnTo>
                <a:lnTo>
                  <a:pt x="20229" y="17478"/>
                </a:lnTo>
                <a:lnTo>
                  <a:pt x="20743" y="17973"/>
                </a:lnTo>
                <a:lnTo>
                  <a:pt x="21086" y="18962"/>
                </a:lnTo>
                <a:lnTo>
                  <a:pt x="21600" y="20116"/>
                </a:lnTo>
                <a:lnTo>
                  <a:pt x="21257" y="20611"/>
                </a:lnTo>
                <a:lnTo>
                  <a:pt x="20743" y="21105"/>
                </a:lnTo>
                <a:lnTo>
                  <a:pt x="19886" y="21435"/>
                </a:lnTo>
                <a:lnTo>
                  <a:pt x="19029"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5" name="Shape"/>
          <p:cNvSpPr/>
          <p:nvPr/>
        </p:nvSpPr>
        <p:spPr>
          <a:xfrm>
            <a:off x="6680200" y="5846762"/>
            <a:ext cx="71438" cy="119063"/>
          </a:xfrm>
          <a:custGeom>
            <a:avLst/>
            <a:gdLst/>
            <a:ahLst/>
            <a:cxnLst>
              <a:cxn ang="0">
                <a:pos x="wd2" y="hd2"/>
              </a:cxn>
              <a:cxn ang="5400000">
                <a:pos x="wd2" y="hd2"/>
              </a:cxn>
              <a:cxn ang="10800000">
                <a:pos x="wd2" y="hd2"/>
              </a:cxn>
              <a:cxn ang="16200000">
                <a:pos x="wd2" y="hd2"/>
              </a:cxn>
            </a:cxnLst>
            <a:rect l="0" t="0" r="r" b="b"/>
            <a:pathLst>
              <a:path w="21600" h="21600" extrusionOk="0">
                <a:moveTo>
                  <a:pt x="1440" y="21600"/>
                </a:moveTo>
                <a:lnTo>
                  <a:pt x="0" y="20599"/>
                </a:lnTo>
                <a:lnTo>
                  <a:pt x="1920" y="17595"/>
                </a:lnTo>
                <a:lnTo>
                  <a:pt x="3840" y="14734"/>
                </a:lnTo>
                <a:lnTo>
                  <a:pt x="6000" y="12159"/>
                </a:lnTo>
                <a:lnTo>
                  <a:pt x="8400" y="9584"/>
                </a:lnTo>
                <a:lnTo>
                  <a:pt x="10800" y="6866"/>
                </a:lnTo>
                <a:lnTo>
                  <a:pt x="13200" y="4577"/>
                </a:lnTo>
                <a:lnTo>
                  <a:pt x="16080" y="2146"/>
                </a:lnTo>
                <a:lnTo>
                  <a:pt x="19200" y="0"/>
                </a:lnTo>
                <a:lnTo>
                  <a:pt x="20640" y="286"/>
                </a:lnTo>
                <a:lnTo>
                  <a:pt x="21600" y="858"/>
                </a:lnTo>
                <a:lnTo>
                  <a:pt x="21120" y="1574"/>
                </a:lnTo>
                <a:lnTo>
                  <a:pt x="20400" y="2289"/>
                </a:lnTo>
                <a:lnTo>
                  <a:pt x="19440" y="3004"/>
                </a:lnTo>
                <a:lnTo>
                  <a:pt x="18000" y="3862"/>
                </a:lnTo>
                <a:lnTo>
                  <a:pt x="14640" y="7581"/>
                </a:lnTo>
                <a:lnTo>
                  <a:pt x="13200" y="9155"/>
                </a:lnTo>
                <a:lnTo>
                  <a:pt x="11520" y="11015"/>
                </a:lnTo>
                <a:lnTo>
                  <a:pt x="10320" y="12874"/>
                </a:lnTo>
                <a:lnTo>
                  <a:pt x="8640" y="14591"/>
                </a:lnTo>
                <a:lnTo>
                  <a:pt x="7200" y="16593"/>
                </a:lnTo>
                <a:lnTo>
                  <a:pt x="5520" y="18453"/>
                </a:lnTo>
                <a:lnTo>
                  <a:pt x="5520" y="19311"/>
                </a:lnTo>
                <a:lnTo>
                  <a:pt x="5040" y="19740"/>
                </a:lnTo>
                <a:lnTo>
                  <a:pt x="4560" y="20456"/>
                </a:lnTo>
                <a:lnTo>
                  <a:pt x="3600" y="21171"/>
                </a:lnTo>
                <a:lnTo>
                  <a:pt x="144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6" name="Shape"/>
          <p:cNvSpPr/>
          <p:nvPr/>
        </p:nvSpPr>
        <p:spPr>
          <a:xfrm>
            <a:off x="6424612" y="5610225"/>
            <a:ext cx="14288" cy="109538"/>
          </a:xfrm>
          <a:custGeom>
            <a:avLst/>
            <a:gdLst/>
            <a:ahLst/>
            <a:cxnLst>
              <a:cxn ang="0">
                <a:pos x="wd2" y="hd2"/>
              </a:cxn>
              <a:cxn ang="5400000">
                <a:pos x="wd2" y="hd2"/>
              </a:cxn>
              <a:cxn ang="10800000">
                <a:pos x="wd2" y="hd2"/>
              </a:cxn>
              <a:cxn ang="16200000">
                <a:pos x="wd2" y="hd2"/>
              </a:cxn>
            </a:cxnLst>
            <a:rect l="0" t="0" r="r" b="b"/>
            <a:pathLst>
              <a:path w="21600" h="21600" extrusionOk="0">
                <a:moveTo>
                  <a:pt x="6000" y="21600"/>
                </a:moveTo>
                <a:lnTo>
                  <a:pt x="1200" y="20654"/>
                </a:lnTo>
                <a:lnTo>
                  <a:pt x="0" y="15766"/>
                </a:lnTo>
                <a:lnTo>
                  <a:pt x="0" y="11036"/>
                </a:lnTo>
                <a:lnTo>
                  <a:pt x="1200" y="6307"/>
                </a:lnTo>
                <a:lnTo>
                  <a:pt x="1200" y="1419"/>
                </a:lnTo>
                <a:lnTo>
                  <a:pt x="12000" y="0"/>
                </a:lnTo>
                <a:lnTo>
                  <a:pt x="21600" y="1734"/>
                </a:lnTo>
                <a:lnTo>
                  <a:pt x="18000" y="15924"/>
                </a:lnTo>
                <a:lnTo>
                  <a:pt x="16800" y="20812"/>
                </a:lnTo>
                <a:lnTo>
                  <a:pt x="600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7" name="Shape"/>
          <p:cNvSpPr/>
          <p:nvPr/>
        </p:nvSpPr>
        <p:spPr>
          <a:xfrm>
            <a:off x="6505575" y="5584825"/>
            <a:ext cx="22225" cy="73025"/>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8640" y="16723"/>
                </a:lnTo>
                <a:lnTo>
                  <a:pt x="1440" y="6503"/>
                </a:lnTo>
                <a:lnTo>
                  <a:pt x="0" y="1161"/>
                </a:lnTo>
                <a:lnTo>
                  <a:pt x="3600" y="0"/>
                </a:lnTo>
                <a:lnTo>
                  <a:pt x="8640" y="0"/>
                </a:lnTo>
                <a:lnTo>
                  <a:pt x="11520" y="1161"/>
                </a:lnTo>
                <a:lnTo>
                  <a:pt x="11520" y="5806"/>
                </a:lnTo>
                <a:lnTo>
                  <a:pt x="14400" y="10452"/>
                </a:lnTo>
                <a:lnTo>
                  <a:pt x="17280" y="15329"/>
                </a:lnTo>
                <a:lnTo>
                  <a:pt x="21600" y="20206"/>
                </a:lnTo>
                <a:lnTo>
                  <a:pt x="1152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8" name="Shape"/>
          <p:cNvSpPr/>
          <p:nvPr/>
        </p:nvSpPr>
        <p:spPr>
          <a:xfrm>
            <a:off x="6545262" y="5527675"/>
            <a:ext cx="73026" cy="109538"/>
          </a:xfrm>
          <a:custGeom>
            <a:avLst/>
            <a:gdLst/>
            <a:ahLst/>
            <a:cxnLst>
              <a:cxn ang="0">
                <a:pos x="wd2" y="hd2"/>
              </a:cxn>
              <a:cxn ang="5400000">
                <a:pos x="wd2" y="hd2"/>
              </a:cxn>
              <a:cxn ang="10800000">
                <a:pos x="wd2" y="hd2"/>
              </a:cxn>
              <a:cxn ang="16200000">
                <a:pos x="wd2" y="hd2"/>
              </a:cxn>
            </a:cxnLst>
            <a:rect l="0" t="0" r="r" b="b"/>
            <a:pathLst>
              <a:path w="21600" h="21600" extrusionOk="0">
                <a:moveTo>
                  <a:pt x="3757" y="21600"/>
                </a:moveTo>
                <a:lnTo>
                  <a:pt x="2113" y="18783"/>
                </a:lnTo>
                <a:lnTo>
                  <a:pt x="939" y="15652"/>
                </a:lnTo>
                <a:lnTo>
                  <a:pt x="235" y="12209"/>
                </a:lnTo>
                <a:lnTo>
                  <a:pt x="0" y="8922"/>
                </a:lnTo>
                <a:lnTo>
                  <a:pt x="939" y="8296"/>
                </a:lnTo>
                <a:lnTo>
                  <a:pt x="2583" y="8296"/>
                </a:lnTo>
                <a:lnTo>
                  <a:pt x="4226" y="8452"/>
                </a:lnTo>
                <a:lnTo>
                  <a:pt x="5870" y="8765"/>
                </a:lnTo>
                <a:lnTo>
                  <a:pt x="7278" y="9235"/>
                </a:lnTo>
                <a:lnTo>
                  <a:pt x="10096" y="9861"/>
                </a:lnTo>
                <a:lnTo>
                  <a:pt x="11739" y="10174"/>
                </a:lnTo>
                <a:lnTo>
                  <a:pt x="13383" y="10643"/>
                </a:lnTo>
                <a:lnTo>
                  <a:pt x="13617" y="8139"/>
                </a:lnTo>
                <a:lnTo>
                  <a:pt x="12913" y="5478"/>
                </a:lnTo>
                <a:lnTo>
                  <a:pt x="11739" y="2817"/>
                </a:lnTo>
                <a:lnTo>
                  <a:pt x="11504" y="0"/>
                </a:lnTo>
                <a:lnTo>
                  <a:pt x="14557" y="470"/>
                </a:lnTo>
                <a:lnTo>
                  <a:pt x="15496" y="2817"/>
                </a:lnTo>
                <a:lnTo>
                  <a:pt x="16670" y="5322"/>
                </a:lnTo>
                <a:lnTo>
                  <a:pt x="17609" y="8139"/>
                </a:lnTo>
                <a:lnTo>
                  <a:pt x="18313" y="10957"/>
                </a:lnTo>
                <a:lnTo>
                  <a:pt x="21600" y="13304"/>
                </a:lnTo>
                <a:lnTo>
                  <a:pt x="20426" y="15339"/>
                </a:lnTo>
                <a:lnTo>
                  <a:pt x="17609" y="15652"/>
                </a:lnTo>
                <a:lnTo>
                  <a:pt x="14557" y="14087"/>
                </a:lnTo>
                <a:lnTo>
                  <a:pt x="13383" y="13774"/>
                </a:lnTo>
                <a:lnTo>
                  <a:pt x="12443" y="13461"/>
                </a:lnTo>
                <a:lnTo>
                  <a:pt x="11270" y="13304"/>
                </a:lnTo>
                <a:lnTo>
                  <a:pt x="9861" y="12991"/>
                </a:lnTo>
                <a:lnTo>
                  <a:pt x="8687" y="12835"/>
                </a:lnTo>
                <a:lnTo>
                  <a:pt x="6339" y="11896"/>
                </a:lnTo>
                <a:lnTo>
                  <a:pt x="5400" y="11270"/>
                </a:lnTo>
                <a:lnTo>
                  <a:pt x="4226" y="12052"/>
                </a:lnTo>
                <a:lnTo>
                  <a:pt x="4461" y="13774"/>
                </a:lnTo>
                <a:lnTo>
                  <a:pt x="4696" y="15652"/>
                </a:lnTo>
                <a:lnTo>
                  <a:pt x="5635" y="17687"/>
                </a:lnTo>
                <a:lnTo>
                  <a:pt x="6104" y="19565"/>
                </a:lnTo>
                <a:lnTo>
                  <a:pt x="5870" y="20348"/>
                </a:lnTo>
                <a:lnTo>
                  <a:pt x="5400" y="21130"/>
                </a:lnTo>
                <a:lnTo>
                  <a:pt x="4696" y="21600"/>
                </a:lnTo>
                <a:lnTo>
                  <a:pt x="3757"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29" name="Shape"/>
          <p:cNvSpPr/>
          <p:nvPr/>
        </p:nvSpPr>
        <p:spPr>
          <a:xfrm>
            <a:off x="6904037" y="5489575"/>
            <a:ext cx="171451" cy="68263"/>
          </a:xfrm>
          <a:custGeom>
            <a:avLst/>
            <a:gdLst/>
            <a:ahLst/>
            <a:cxnLst>
              <a:cxn ang="0">
                <a:pos x="wd2" y="hd2"/>
              </a:cxn>
              <a:cxn ang="5400000">
                <a:pos x="wd2" y="hd2"/>
              </a:cxn>
              <a:cxn ang="10800000">
                <a:pos x="wd2" y="hd2"/>
              </a:cxn>
              <a:cxn ang="16200000">
                <a:pos x="wd2" y="hd2"/>
              </a:cxn>
            </a:cxnLst>
            <a:rect l="0" t="0" r="r" b="b"/>
            <a:pathLst>
              <a:path w="21600" h="21600" extrusionOk="0">
                <a:moveTo>
                  <a:pt x="8400" y="21600"/>
                </a:moveTo>
                <a:lnTo>
                  <a:pt x="8100" y="19391"/>
                </a:lnTo>
                <a:lnTo>
                  <a:pt x="8100" y="16200"/>
                </a:lnTo>
                <a:lnTo>
                  <a:pt x="8200" y="13009"/>
                </a:lnTo>
                <a:lnTo>
                  <a:pt x="8400" y="10064"/>
                </a:lnTo>
                <a:lnTo>
                  <a:pt x="8000" y="8345"/>
                </a:lnTo>
                <a:lnTo>
                  <a:pt x="7300" y="7855"/>
                </a:lnTo>
                <a:lnTo>
                  <a:pt x="6700" y="8100"/>
                </a:lnTo>
                <a:lnTo>
                  <a:pt x="6200" y="8591"/>
                </a:lnTo>
                <a:lnTo>
                  <a:pt x="5800" y="9082"/>
                </a:lnTo>
                <a:lnTo>
                  <a:pt x="5300" y="9818"/>
                </a:lnTo>
                <a:lnTo>
                  <a:pt x="4900" y="10309"/>
                </a:lnTo>
                <a:lnTo>
                  <a:pt x="4400" y="11045"/>
                </a:lnTo>
                <a:lnTo>
                  <a:pt x="3800" y="11782"/>
                </a:lnTo>
                <a:lnTo>
                  <a:pt x="3200" y="12027"/>
                </a:lnTo>
                <a:lnTo>
                  <a:pt x="2700" y="12027"/>
                </a:lnTo>
                <a:lnTo>
                  <a:pt x="2000" y="12273"/>
                </a:lnTo>
                <a:lnTo>
                  <a:pt x="1200" y="12764"/>
                </a:lnTo>
                <a:lnTo>
                  <a:pt x="500" y="12764"/>
                </a:lnTo>
                <a:lnTo>
                  <a:pt x="0" y="11782"/>
                </a:lnTo>
                <a:lnTo>
                  <a:pt x="0" y="10064"/>
                </a:lnTo>
                <a:lnTo>
                  <a:pt x="500" y="8836"/>
                </a:lnTo>
                <a:lnTo>
                  <a:pt x="900" y="7364"/>
                </a:lnTo>
                <a:lnTo>
                  <a:pt x="1500" y="6136"/>
                </a:lnTo>
                <a:lnTo>
                  <a:pt x="2700" y="3191"/>
                </a:lnTo>
                <a:lnTo>
                  <a:pt x="3200" y="1718"/>
                </a:lnTo>
                <a:lnTo>
                  <a:pt x="3900" y="982"/>
                </a:lnTo>
                <a:lnTo>
                  <a:pt x="4600" y="0"/>
                </a:lnTo>
                <a:lnTo>
                  <a:pt x="6600" y="1718"/>
                </a:lnTo>
                <a:lnTo>
                  <a:pt x="8500" y="2945"/>
                </a:lnTo>
                <a:lnTo>
                  <a:pt x="12700" y="4418"/>
                </a:lnTo>
                <a:lnTo>
                  <a:pt x="14800" y="4664"/>
                </a:lnTo>
                <a:lnTo>
                  <a:pt x="16700" y="4418"/>
                </a:lnTo>
                <a:lnTo>
                  <a:pt x="18800" y="4173"/>
                </a:lnTo>
                <a:lnTo>
                  <a:pt x="20900" y="3436"/>
                </a:lnTo>
                <a:lnTo>
                  <a:pt x="21400" y="4418"/>
                </a:lnTo>
                <a:lnTo>
                  <a:pt x="21600" y="5645"/>
                </a:lnTo>
                <a:lnTo>
                  <a:pt x="21600" y="7364"/>
                </a:lnTo>
                <a:lnTo>
                  <a:pt x="21400" y="9327"/>
                </a:lnTo>
                <a:lnTo>
                  <a:pt x="21400" y="11045"/>
                </a:lnTo>
                <a:lnTo>
                  <a:pt x="20200" y="14482"/>
                </a:lnTo>
                <a:lnTo>
                  <a:pt x="19800" y="14973"/>
                </a:lnTo>
                <a:lnTo>
                  <a:pt x="19400" y="15955"/>
                </a:lnTo>
                <a:lnTo>
                  <a:pt x="18900" y="16445"/>
                </a:lnTo>
                <a:lnTo>
                  <a:pt x="17900" y="17673"/>
                </a:lnTo>
                <a:lnTo>
                  <a:pt x="17300" y="18164"/>
                </a:lnTo>
                <a:lnTo>
                  <a:pt x="16700" y="18409"/>
                </a:lnTo>
                <a:lnTo>
                  <a:pt x="16100" y="18409"/>
                </a:lnTo>
                <a:lnTo>
                  <a:pt x="15600" y="17427"/>
                </a:lnTo>
                <a:lnTo>
                  <a:pt x="14800" y="13991"/>
                </a:lnTo>
                <a:lnTo>
                  <a:pt x="14100" y="12027"/>
                </a:lnTo>
                <a:lnTo>
                  <a:pt x="13400" y="12764"/>
                </a:lnTo>
                <a:lnTo>
                  <a:pt x="12900" y="13745"/>
                </a:lnTo>
                <a:lnTo>
                  <a:pt x="12600" y="14727"/>
                </a:lnTo>
                <a:lnTo>
                  <a:pt x="12100" y="15955"/>
                </a:lnTo>
                <a:lnTo>
                  <a:pt x="11800" y="17182"/>
                </a:lnTo>
                <a:lnTo>
                  <a:pt x="11300" y="18164"/>
                </a:lnTo>
                <a:lnTo>
                  <a:pt x="10800" y="19391"/>
                </a:lnTo>
                <a:lnTo>
                  <a:pt x="10400" y="20127"/>
                </a:lnTo>
                <a:lnTo>
                  <a:pt x="9800" y="21109"/>
                </a:lnTo>
                <a:lnTo>
                  <a:pt x="840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0" name="Shape"/>
          <p:cNvSpPr/>
          <p:nvPr/>
        </p:nvSpPr>
        <p:spPr>
          <a:xfrm>
            <a:off x="6440487" y="4941887"/>
            <a:ext cx="144463" cy="55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93" y="18896"/>
                </a:lnTo>
                <a:lnTo>
                  <a:pt x="2625" y="16131"/>
                </a:lnTo>
                <a:lnTo>
                  <a:pt x="4535" y="13366"/>
                </a:lnTo>
                <a:lnTo>
                  <a:pt x="7041" y="10631"/>
                </a:lnTo>
                <a:lnTo>
                  <a:pt x="9786" y="7866"/>
                </a:lnTo>
                <a:lnTo>
                  <a:pt x="13008" y="5193"/>
                </a:lnTo>
                <a:lnTo>
                  <a:pt x="16707" y="2581"/>
                </a:lnTo>
                <a:lnTo>
                  <a:pt x="20645" y="0"/>
                </a:lnTo>
                <a:lnTo>
                  <a:pt x="21600" y="0"/>
                </a:lnTo>
                <a:lnTo>
                  <a:pt x="20765" y="768"/>
                </a:lnTo>
                <a:lnTo>
                  <a:pt x="19929" y="1567"/>
                </a:lnTo>
                <a:lnTo>
                  <a:pt x="18855" y="2397"/>
                </a:lnTo>
                <a:lnTo>
                  <a:pt x="17901" y="3195"/>
                </a:lnTo>
                <a:lnTo>
                  <a:pt x="16707" y="4025"/>
                </a:lnTo>
                <a:lnTo>
                  <a:pt x="15633" y="4824"/>
                </a:lnTo>
                <a:lnTo>
                  <a:pt x="14320" y="5684"/>
                </a:lnTo>
                <a:lnTo>
                  <a:pt x="13246" y="6483"/>
                </a:lnTo>
                <a:lnTo>
                  <a:pt x="11218" y="8265"/>
                </a:lnTo>
                <a:lnTo>
                  <a:pt x="9308" y="10109"/>
                </a:lnTo>
                <a:lnTo>
                  <a:pt x="7638" y="11952"/>
                </a:lnTo>
                <a:lnTo>
                  <a:pt x="6086" y="13826"/>
                </a:lnTo>
                <a:lnTo>
                  <a:pt x="4893" y="15731"/>
                </a:lnTo>
                <a:lnTo>
                  <a:pt x="3580" y="17636"/>
                </a:lnTo>
                <a:lnTo>
                  <a:pt x="2506" y="19572"/>
                </a:lnTo>
                <a:lnTo>
                  <a:pt x="1671" y="21477"/>
                </a:lnTo>
                <a:lnTo>
                  <a:pt x="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1" name="Shape"/>
          <p:cNvSpPr/>
          <p:nvPr/>
        </p:nvSpPr>
        <p:spPr>
          <a:xfrm>
            <a:off x="6491287" y="5413375"/>
            <a:ext cx="95251" cy="68263"/>
          </a:xfrm>
          <a:custGeom>
            <a:avLst/>
            <a:gdLst/>
            <a:ahLst/>
            <a:cxnLst>
              <a:cxn ang="0">
                <a:pos x="wd2" y="hd2"/>
              </a:cxn>
              <a:cxn ang="5400000">
                <a:pos x="wd2" y="hd2"/>
              </a:cxn>
              <a:cxn ang="10800000">
                <a:pos x="wd2" y="hd2"/>
              </a:cxn>
              <a:cxn ang="16200000">
                <a:pos x="wd2" y="hd2"/>
              </a:cxn>
            </a:cxnLst>
            <a:rect l="0" t="0" r="r" b="b"/>
            <a:pathLst>
              <a:path w="21600" h="21600" extrusionOk="0">
                <a:moveTo>
                  <a:pt x="1089" y="21600"/>
                </a:moveTo>
                <a:lnTo>
                  <a:pt x="0" y="18084"/>
                </a:lnTo>
                <a:lnTo>
                  <a:pt x="2360" y="16074"/>
                </a:lnTo>
                <a:lnTo>
                  <a:pt x="4538" y="13814"/>
                </a:lnTo>
                <a:lnTo>
                  <a:pt x="7079" y="11302"/>
                </a:lnTo>
                <a:lnTo>
                  <a:pt x="9439" y="8791"/>
                </a:lnTo>
                <a:lnTo>
                  <a:pt x="11980" y="6279"/>
                </a:lnTo>
                <a:lnTo>
                  <a:pt x="14339" y="4019"/>
                </a:lnTo>
                <a:lnTo>
                  <a:pt x="16881" y="2009"/>
                </a:lnTo>
                <a:lnTo>
                  <a:pt x="19603" y="0"/>
                </a:lnTo>
                <a:lnTo>
                  <a:pt x="21600" y="2260"/>
                </a:lnTo>
                <a:lnTo>
                  <a:pt x="20329" y="3767"/>
                </a:lnTo>
                <a:lnTo>
                  <a:pt x="17788" y="5526"/>
                </a:lnTo>
                <a:lnTo>
                  <a:pt x="15247" y="7535"/>
                </a:lnTo>
                <a:lnTo>
                  <a:pt x="12887" y="9795"/>
                </a:lnTo>
                <a:lnTo>
                  <a:pt x="8531" y="14819"/>
                </a:lnTo>
                <a:lnTo>
                  <a:pt x="5990" y="17330"/>
                </a:lnTo>
                <a:lnTo>
                  <a:pt x="3812" y="19591"/>
                </a:lnTo>
                <a:lnTo>
                  <a:pt x="1089"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2" name="Shape"/>
          <p:cNvSpPr/>
          <p:nvPr/>
        </p:nvSpPr>
        <p:spPr>
          <a:xfrm>
            <a:off x="6294437" y="5392737"/>
            <a:ext cx="120651" cy="76201"/>
          </a:xfrm>
          <a:custGeom>
            <a:avLst/>
            <a:gdLst/>
            <a:ahLst/>
            <a:cxnLst>
              <a:cxn ang="0">
                <a:pos x="wd2" y="hd2"/>
              </a:cxn>
              <a:cxn ang="5400000">
                <a:pos x="wd2" y="hd2"/>
              </a:cxn>
              <a:cxn ang="10800000">
                <a:pos x="wd2" y="hd2"/>
              </a:cxn>
              <a:cxn ang="16200000">
                <a:pos x="wd2" y="hd2"/>
              </a:cxn>
            </a:cxnLst>
            <a:rect l="0" t="0" r="r" b="b"/>
            <a:pathLst>
              <a:path w="21600" h="21600" extrusionOk="0">
                <a:moveTo>
                  <a:pt x="20456" y="21600"/>
                </a:moveTo>
                <a:lnTo>
                  <a:pt x="17595" y="19596"/>
                </a:lnTo>
                <a:lnTo>
                  <a:pt x="14877" y="17814"/>
                </a:lnTo>
                <a:lnTo>
                  <a:pt x="12016" y="15365"/>
                </a:lnTo>
                <a:lnTo>
                  <a:pt x="9441" y="13138"/>
                </a:lnTo>
                <a:lnTo>
                  <a:pt x="6723" y="10689"/>
                </a:lnTo>
                <a:lnTo>
                  <a:pt x="4291" y="8016"/>
                </a:lnTo>
                <a:lnTo>
                  <a:pt x="0" y="1336"/>
                </a:lnTo>
                <a:lnTo>
                  <a:pt x="572" y="0"/>
                </a:lnTo>
                <a:lnTo>
                  <a:pt x="1287" y="0"/>
                </a:lnTo>
                <a:lnTo>
                  <a:pt x="6151" y="5790"/>
                </a:lnTo>
                <a:lnTo>
                  <a:pt x="11015" y="10689"/>
                </a:lnTo>
                <a:lnTo>
                  <a:pt x="13732" y="12915"/>
                </a:lnTo>
                <a:lnTo>
                  <a:pt x="16307" y="15142"/>
                </a:lnTo>
                <a:lnTo>
                  <a:pt x="19025" y="17814"/>
                </a:lnTo>
                <a:lnTo>
                  <a:pt x="21600" y="20264"/>
                </a:lnTo>
                <a:lnTo>
                  <a:pt x="20456"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3" name="Shape"/>
          <p:cNvSpPr/>
          <p:nvPr/>
        </p:nvSpPr>
        <p:spPr>
          <a:xfrm>
            <a:off x="6497637" y="5367337"/>
            <a:ext cx="107951" cy="57151"/>
          </a:xfrm>
          <a:custGeom>
            <a:avLst/>
            <a:gdLst/>
            <a:ahLst/>
            <a:cxnLst>
              <a:cxn ang="0">
                <a:pos x="wd2" y="hd2"/>
              </a:cxn>
              <a:cxn ang="5400000">
                <a:pos x="wd2" y="hd2"/>
              </a:cxn>
              <a:cxn ang="10800000">
                <a:pos x="wd2" y="hd2"/>
              </a:cxn>
              <a:cxn ang="16200000">
                <a:pos x="wd2" y="hd2"/>
              </a:cxn>
            </a:cxnLst>
            <a:rect l="0" t="0" r="r" b="b"/>
            <a:pathLst>
              <a:path w="21600" h="21600" extrusionOk="0">
                <a:moveTo>
                  <a:pt x="1120" y="21600"/>
                </a:moveTo>
                <a:lnTo>
                  <a:pt x="0" y="18049"/>
                </a:lnTo>
                <a:lnTo>
                  <a:pt x="2240" y="15386"/>
                </a:lnTo>
                <a:lnTo>
                  <a:pt x="4480" y="12427"/>
                </a:lnTo>
                <a:lnTo>
                  <a:pt x="6880" y="9468"/>
                </a:lnTo>
                <a:lnTo>
                  <a:pt x="9440" y="6805"/>
                </a:lnTo>
                <a:lnTo>
                  <a:pt x="12160" y="4734"/>
                </a:lnTo>
                <a:lnTo>
                  <a:pt x="15040" y="2663"/>
                </a:lnTo>
                <a:lnTo>
                  <a:pt x="18080" y="888"/>
                </a:lnTo>
                <a:lnTo>
                  <a:pt x="21440" y="0"/>
                </a:lnTo>
                <a:lnTo>
                  <a:pt x="21600" y="2071"/>
                </a:lnTo>
                <a:lnTo>
                  <a:pt x="19040" y="4438"/>
                </a:lnTo>
                <a:lnTo>
                  <a:pt x="16320" y="6510"/>
                </a:lnTo>
                <a:lnTo>
                  <a:pt x="13600" y="8877"/>
                </a:lnTo>
                <a:lnTo>
                  <a:pt x="11040" y="11244"/>
                </a:lnTo>
                <a:lnTo>
                  <a:pt x="8320" y="13611"/>
                </a:lnTo>
                <a:lnTo>
                  <a:pt x="5920" y="15978"/>
                </a:lnTo>
                <a:lnTo>
                  <a:pt x="3360" y="18641"/>
                </a:lnTo>
                <a:lnTo>
                  <a:pt x="112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4" name="Shape"/>
          <p:cNvSpPr/>
          <p:nvPr/>
        </p:nvSpPr>
        <p:spPr>
          <a:xfrm>
            <a:off x="6294437" y="5326062"/>
            <a:ext cx="120651" cy="77788"/>
          </a:xfrm>
          <a:custGeom>
            <a:avLst/>
            <a:gdLst/>
            <a:ahLst/>
            <a:cxnLst>
              <a:cxn ang="0">
                <a:pos x="wd2" y="hd2"/>
              </a:cxn>
              <a:cxn ang="5400000">
                <a:pos x="wd2" y="hd2"/>
              </a:cxn>
              <a:cxn ang="10800000">
                <a:pos x="wd2" y="hd2"/>
              </a:cxn>
              <a:cxn ang="16200000">
                <a:pos x="wd2" y="hd2"/>
              </a:cxn>
            </a:cxnLst>
            <a:rect l="0" t="0" r="r" b="b"/>
            <a:pathLst>
              <a:path w="21600" h="21600" extrusionOk="0">
                <a:moveTo>
                  <a:pt x="19740" y="21600"/>
                </a:moveTo>
                <a:lnTo>
                  <a:pt x="17452" y="19616"/>
                </a:lnTo>
                <a:lnTo>
                  <a:pt x="15306" y="17412"/>
                </a:lnTo>
                <a:lnTo>
                  <a:pt x="8440" y="10800"/>
                </a:lnTo>
                <a:lnTo>
                  <a:pt x="6151" y="8155"/>
                </a:lnTo>
                <a:lnTo>
                  <a:pt x="3862" y="5731"/>
                </a:lnTo>
                <a:lnTo>
                  <a:pt x="1287" y="3086"/>
                </a:lnTo>
                <a:lnTo>
                  <a:pt x="858" y="3306"/>
                </a:lnTo>
                <a:lnTo>
                  <a:pt x="286" y="2645"/>
                </a:lnTo>
                <a:lnTo>
                  <a:pt x="143" y="1543"/>
                </a:lnTo>
                <a:lnTo>
                  <a:pt x="0" y="661"/>
                </a:lnTo>
                <a:lnTo>
                  <a:pt x="2146" y="0"/>
                </a:lnTo>
                <a:lnTo>
                  <a:pt x="4434" y="2865"/>
                </a:lnTo>
                <a:lnTo>
                  <a:pt x="6723" y="5290"/>
                </a:lnTo>
                <a:lnTo>
                  <a:pt x="9298" y="7714"/>
                </a:lnTo>
                <a:lnTo>
                  <a:pt x="14162" y="12563"/>
                </a:lnTo>
                <a:lnTo>
                  <a:pt x="16593" y="14767"/>
                </a:lnTo>
                <a:lnTo>
                  <a:pt x="19168" y="17412"/>
                </a:lnTo>
                <a:lnTo>
                  <a:pt x="21600" y="19837"/>
                </a:lnTo>
                <a:lnTo>
                  <a:pt x="1974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5" name="Shape"/>
          <p:cNvSpPr/>
          <p:nvPr/>
        </p:nvSpPr>
        <p:spPr>
          <a:xfrm>
            <a:off x="6515100" y="5302250"/>
            <a:ext cx="115888" cy="60325"/>
          </a:xfrm>
          <a:custGeom>
            <a:avLst/>
            <a:gdLst/>
            <a:ahLst/>
            <a:cxnLst>
              <a:cxn ang="0">
                <a:pos x="wd2" y="hd2"/>
              </a:cxn>
              <a:cxn ang="5400000">
                <a:pos x="wd2" y="hd2"/>
              </a:cxn>
              <a:cxn ang="10800000">
                <a:pos x="wd2" y="hd2"/>
              </a:cxn>
              <a:cxn ang="16200000">
                <a:pos x="wd2" y="hd2"/>
              </a:cxn>
            </a:cxnLst>
            <a:rect l="0" t="0" r="r" b="b"/>
            <a:pathLst>
              <a:path w="21600" h="21600" extrusionOk="0">
                <a:moveTo>
                  <a:pt x="1192" y="21600"/>
                </a:moveTo>
                <a:lnTo>
                  <a:pt x="596" y="20736"/>
                </a:lnTo>
                <a:lnTo>
                  <a:pt x="149" y="19296"/>
                </a:lnTo>
                <a:lnTo>
                  <a:pt x="0" y="17568"/>
                </a:lnTo>
                <a:lnTo>
                  <a:pt x="298" y="16416"/>
                </a:lnTo>
                <a:lnTo>
                  <a:pt x="2830" y="14400"/>
                </a:lnTo>
                <a:lnTo>
                  <a:pt x="5363" y="11808"/>
                </a:lnTo>
                <a:lnTo>
                  <a:pt x="7895" y="9504"/>
                </a:lnTo>
                <a:lnTo>
                  <a:pt x="10428" y="6624"/>
                </a:lnTo>
                <a:lnTo>
                  <a:pt x="12960" y="4320"/>
                </a:lnTo>
                <a:lnTo>
                  <a:pt x="15790" y="2880"/>
                </a:lnTo>
                <a:lnTo>
                  <a:pt x="18472" y="1152"/>
                </a:lnTo>
                <a:lnTo>
                  <a:pt x="21600" y="0"/>
                </a:lnTo>
                <a:lnTo>
                  <a:pt x="21600" y="1728"/>
                </a:lnTo>
                <a:lnTo>
                  <a:pt x="19366" y="4032"/>
                </a:lnTo>
                <a:lnTo>
                  <a:pt x="17131" y="6048"/>
                </a:lnTo>
                <a:lnTo>
                  <a:pt x="12364" y="10080"/>
                </a:lnTo>
                <a:lnTo>
                  <a:pt x="9683" y="12096"/>
                </a:lnTo>
                <a:lnTo>
                  <a:pt x="7299" y="14400"/>
                </a:lnTo>
                <a:lnTo>
                  <a:pt x="4767" y="16416"/>
                </a:lnTo>
                <a:lnTo>
                  <a:pt x="2383" y="18720"/>
                </a:lnTo>
                <a:lnTo>
                  <a:pt x="1192"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6" name="Shape"/>
          <p:cNvSpPr/>
          <p:nvPr/>
        </p:nvSpPr>
        <p:spPr>
          <a:xfrm>
            <a:off x="6313487" y="5272087"/>
            <a:ext cx="104776" cy="68263"/>
          </a:xfrm>
          <a:custGeom>
            <a:avLst/>
            <a:gdLst/>
            <a:ahLst/>
            <a:cxnLst>
              <a:cxn ang="0">
                <a:pos x="wd2" y="hd2"/>
              </a:cxn>
              <a:cxn ang="5400000">
                <a:pos x="wd2" y="hd2"/>
              </a:cxn>
              <a:cxn ang="10800000">
                <a:pos x="wd2" y="hd2"/>
              </a:cxn>
              <a:cxn ang="16200000">
                <a:pos x="wd2" y="hd2"/>
              </a:cxn>
            </a:cxnLst>
            <a:rect l="0" t="0" r="r" b="b"/>
            <a:pathLst>
              <a:path w="21600" h="21600" extrusionOk="0">
                <a:moveTo>
                  <a:pt x="20633" y="21600"/>
                </a:moveTo>
                <a:lnTo>
                  <a:pt x="18054" y="19636"/>
                </a:lnTo>
                <a:lnTo>
                  <a:pt x="15636" y="17427"/>
                </a:lnTo>
                <a:lnTo>
                  <a:pt x="13218" y="14973"/>
                </a:lnTo>
                <a:lnTo>
                  <a:pt x="10961" y="12764"/>
                </a:lnTo>
                <a:lnTo>
                  <a:pt x="6125" y="8345"/>
                </a:lnTo>
                <a:lnTo>
                  <a:pt x="3546" y="5891"/>
                </a:lnTo>
                <a:lnTo>
                  <a:pt x="806" y="3927"/>
                </a:lnTo>
                <a:lnTo>
                  <a:pt x="0" y="736"/>
                </a:lnTo>
                <a:lnTo>
                  <a:pt x="1128" y="0"/>
                </a:lnTo>
                <a:lnTo>
                  <a:pt x="2257" y="736"/>
                </a:lnTo>
                <a:lnTo>
                  <a:pt x="4836" y="3191"/>
                </a:lnTo>
                <a:lnTo>
                  <a:pt x="7254" y="5400"/>
                </a:lnTo>
                <a:lnTo>
                  <a:pt x="9510" y="7609"/>
                </a:lnTo>
                <a:lnTo>
                  <a:pt x="11928" y="10064"/>
                </a:lnTo>
                <a:lnTo>
                  <a:pt x="14346" y="12027"/>
                </a:lnTo>
                <a:lnTo>
                  <a:pt x="16603" y="14236"/>
                </a:lnTo>
                <a:lnTo>
                  <a:pt x="19021" y="16691"/>
                </a:lnTo>
                <a:lnTo>
                  <a:pt x="21600" y="19636"/>
                </a:lnTo>
                <a:lnTo>
                  <a:pt x="20633"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7" name="Shape"/>
          <p:cNvSpPr/>
          <p:nvPr/>
        </p:nvSpPr>
        <p:spPr>
          <a:xfrm>
            <a:off x="5334000" y="5334000"/>
            <a:ext cx="146050" cy="71438"/>
          </a:xfrm>
          <a:custGeom>
            <a:avLst/>
            <a:gdLst/>
            <a:ahLst/>
            <a:cxnLst>
              <a:cxn ang="0">
                <a:pos x="wd2" y="hd2"/>
              </a:cxn>
              <a:cxn ang="5400000">
                <a:pos x="wd2" y="hd2"/>
              </a:cxn>
              <a:cxn ang="10800000">
                <a:pos x="wd2" y="hd2"/>
              </a:cxn>
              <a:cxn ang="16200000">
                <a:pos x="wd2" y="hd2"/>
              </a:cxn>
            </a:cxnLst>
            <a:rect l="0" t="0" r="r" b="b"/>
            <a:pathLst>
              <a:path w="21600" h="21600" extrusionOk="0">
                <a:moveTo>
                  <a:pt x="581" y="21600"/>
                </a:moveTo>
                <a:lnTo>
                  <a:pt x="0" y="19920"/>
                </a:lnTo>
                <a:lnTo>
                  <a:pt x="929" y="18480"/>
                </a:lnTo>
                <a:lnTo>
                  <a:pt x="3135" y="16080"/>
                </a:lnTo>
                <a:lnTo>
                  <a:pt x="5342" y="13440"/>
                </a:lnTo>
                <a:lnTo>
                  <a:pt x="7781" y="11280"/>
                </a:lnTo>
                <a:lnTo>
                  <a:pt x="10219" y="8880"/>
                </a:lnTo>
                <a:lnTo>
                  <a:pt x="12774" y="6720"/>
                </a:lnTo>
                <a:lnTo>
                  <a:pt x="15445" y="4320"/>
                </a:lnTo>
                <a:lnTo>
                  <a:pt x="18000" y="2160"/>
                </a:lnTo>
                <a:lnTo>
                  <a:pt x="20671" y="0"/>
                </a:lnTo>
                <a:lnTo>
                  <a:pt x="21600" y="1920"/>
                </a:lnTo>
                <a:lnTo>
                  <a:pt x="19045" y="4320"/>
                </a:lnTo>
                <a:lnTo>
                  <a:pt x="16490" y="6960"/>
                </a:lnTo>
                <a:lnTo>
                  <a:pt x="13935" y="9360"/>
                </a:lnTo>
                <a:lnTo>
                  <a:pt x="11265" y="11520"/>
                </a:lnTo>
                <a:lnTo>
                  <a:pt x="8594" y="14160"/>
                </a:lnTo>
                <a:lnTo>
                  <a:pt x="3252" y="18960"/>
                </a:lnTo>
                <a:lnTo>
                  <a:pt x="581"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8" name="Shape"/>
          <p:cNvSpPr/>
          <p:nvPr/>
        </p:nvSpPr>
        <p:spPr>
          <a:xfrm>
            <a:off x="7054850" y="5138737"/>
            <a:ext cx="96838" cy="144463"/>
          </a:xfrm>
          <a:custGeom>
            <a:avLst/>
            <a:gdLst/>
            <a:ahLst/>
            <a:cxnLst>
              <a:cxn ang="0">
                <a:pos x="wd2" y="hd2"/>
              </a:cxn>
              <a:cxn ang="5400000">
                <a:pos x="wd2" y="hd2"/>
              </a:cxn>
              <a:cxn ang="10800000">
                <a:pos x="wd2" y="hd2"/>
              </a:cxn>
              <a:cxn ang="16200000">
                <a:pos x="wd2" y="hd2"/>
              </a:cxn>
            </a:cxnLst>
            <a:rect l="0" t="0" r="r" b="b"/>
            <a:pathLst>
              <a:path w="21600" h="21600" extrusionOk="0">
                <a:moveTo>
                  <a:pt x="2833" y="21600"/>
                </a:moveTo>
                <a:lnTo>
                  <a:pt x="2125" y="21361"/>
                </a:lnTo>
                <a:lnTo>
                  <a:pt x="1239" y="20884"/>
                </a:lnTo>
                <a:lnTo>
                  <a:pt x="531" y="20287"/>
                </a:lnTo>
                <a:lnTo>
                  <a:pt x="0" y="19452"/>
                </a:lnTo>
                <a:lnTo>
                  <a:pt x="1416" y="16469"/>
                </a:lnTo>
                <a:lnTo>
                  <a:pt x="3541" y="13724"/>
                </a:lnTo>
                <a:lnTo>
                  <a:pt x="5489" y="11337"/>
                </a:lnTo>
                <a:lnTo>
                  <a:pt x="8144" y="8831"/>
                </a:lnTo>
                <a:lnTo>
                  <a:pt x="10623" y="6564"/>
                </a:lnTo>
                <a:lnTo>
                  <a:pt x="16289" y="2267"/>
                </a:lnTo>
                <a:lnTo>
                  <a:pt x="19121" y="0"/>
                </a:lnTo>
                <a:lnTo>
                  <a:pt x="21600" y="0"/>
                </a:lnTo>
                <a:lnTo>
                  <a:pt x="21600" y="716"/>
                </a:lnTo>
                <a:lnTo>
                  <a:pt x="18590" y="2745"/>
                </a:lnTo>
                <a:lnTo>
                  <a:pt x="15934" y="5012"/>
                </a:lnTo>
                <a:lnTo>
                  <a:pt x="13456" y="6922"/>
                </a:lnTo>
                <a:lnTo>
                  <a:pt x="11331" y="8950"/>
                </a:lnTo>
                <a:lnTo>
                  <a:pt x="9207" y="11218"/>
                </a:lnTo>
                <a:lnTo>
                  <a:pt x="7259" y="13366"/>
                </a:lnTo>
                <a:lnTo>
                  <a:pt x="5134" y="15752"/>
                </a:lnTo>
                <a:lnTo>
                  <a:pt x="3364" y="18139"/>
                </a:lnTo>
                <a:lnTo>
                  <a:pt x="3541" y="18855"/>
                </a:lnTo>
                <a:lnTo>
                  <a:pt x="4249" y="19452"/>
                </a:lnTo>
                <a:lnTo>
                  <a:pt x="4957" y="19929"/>
                </a:lnTo>
                <a:lnTo>
                  <a:pt x="5134" y="20765"/>
                </a:lnTo>
                <a:lnTo>
                  <a:pt x="2833"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39" name="Shape"/>
          <p:cNvSpPr/>
          <p:nvPr/>
        </p:nvSpPr>
        <p:spPr>
          <a:xfrm>
            <a:off x="6308725" y="5208587"/>
            <a:ext cx="112713" cy="69851"/>
          </a:xfrm>
          <a:custGeom>
            <a:avLst/>
            <a:gdLst/>
            <a:ahLst/>
            <a:cxnLst>
              <a:cxn ang="0">
                <a:pos x="wd2" y="hd2"/>
              </a:cxn>
              <a:cxn ang="5400000">
                <a:pos x="wd2" y="hd2"/>
              </a:cxn>
              <a:cxn ang="10800000">
                <a:pos x="wd2" y="hd2"/>
              </a:cxn>
              <a:cxn ang="16200000">
                <a:pos x="wd2" y="hd2"/>
              </a:cxn>
            </a:cxnLst>
            <a:rect l="0" t="0" r="r" b="b"/>
            <a:pathLst>
              <a:path w="21600" h="21600" extrusionOk="0">
                <a:moveTo>
                  <a:pt x="19623" y="21600"/>
                </a:moveTo>
                <a:lnTo>
                  <a:pt x="17645" y="20127"/>
                </a:lnTo>
                <a:lnTo>
                  <a:pt x="15515" y="17918"/>
                </a:lnTo>
                <a:lnTo>
                  <a:pt x="13538" y="15709"/>
                </a:lnTo>
                <a:lnTo>
                  <a:pt x="9279" y="11782"/>
                </a:lnTo>
                <a:lnTo>
                  <a:pt x="7301" y="9573"/>
                </a:lnTo>
                <a:lnTo>
                  <a:pt x="5172" y="7609"/>
                </a:lnTo>
                <a:lnTo>
                  <a:pt x="3042" y="5891"/>
                </a:lnTo>
                <a:lnTo>
                  <a:pt x="1977" y="5891"/>
                </a:lnTo>
                <a:lnTo>
                  <a:pt x="1673" y="4664"/>
                </a:lnTo>
                <a:lnTo>
                  <a:pt x="913" y="3927"/>
                </a:lnTo>
                <a:lnTo>
                  <a:pt x="0" y="1473"/>
                </a:lnTo>
                <a:lnTo>
                  <a:pt x="1673" y="0"/>
                </a:lnTo>
                <a:lnTo>
                  <a:pt x="2890" y="982"/>
                </a:lnTo>
                <a:lnTo>
                  <a:pt x="4107" y="2455"/>
                </a:lnTo>
                <a:lnTo>
                  <a:pt x="5476" y="3682"/>
                </a:lnTo>
                <a:lnTo>
                  <a:pt x="6693" y="4664"/>
                </a:lnTo>
                <a:lnTo>
                  <a:pt x="8062" y="5891"/>
                </a:lnTo>
                <a:lnTo>
                  <a:pt x="9279" y="7364"/>
                </a:lnTo>
                <a:lnTo>
                  <a:pt x="10800" y="8591"/>
                </a:lnTo>
                <a:lnTo>
                  <a:pt x="12017" y="10309"/>
                </a:lnTo>
                <a:lnTo>
                  <a:pt x="13082" y="11536"/>
                </a:lnTo>
                <a:lnTo>
                  <a:pt x="14146" y="12273"/>
                </a:lnTo>
                <a:lnTo>
                  <a:pt x="15059" y="13500"/>
                </a:lnTo>
                <a:lnTo>
                  <a:pt x="16124" y="14727"/>
                </a:lnTo>
                <a:lnTo>
                  <a:pt x="17341" y="15464"/>
                </a:lnTo>
                <a:lnTo>
                  <a:pt x="18710" y="16691"/>
                </a:lnTo>
                <a:lnTo>
                  <a:pt x="19927" y="17673"/>
                </a:lnTo>
                <a:lnTo>
                  <a:pt x="21296" y="18900"/>
                </a:lnTo>
                <a:lnTo>
                  <a:pt x="21600" y="20127"/>
                </a:lnTo>
                <a:lnTo>
                  <a:pt x="21296" y="21109"/>
                </a:lnTo>
                <a:lnTo>
                  <a:pt x="20535" y="21600"/>
                </a:lnTo>
                <a:lnTo>
                  <a:pt x="19623"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0" name="Shape"/>
          <p:cNvSpPr/>
          <p:nvPr/>
        </p:nvSpPr>
        <p:spPr>
          <a:xfrm>
            <a:off x="6554787" y="5178425"/>
            <a:ext cx="125413" cy="57150"/>
          </a:xfrm>
          <a:custGeom>
            <a:avLst/>
            <a:gdLst/>
            <a:ahLst/>
            <a:cxnLst>
              <a:cxn ang="0">
                <a:pos x="wd2" y="hd2"/>
              </a:cxn>
              <a:cxn ang="5400000">
                <a:pos x="wd2" y="hd2"/>
              </a:cxn>
              <a:cxn ang="10800000">
                <a:pos x="wd2" y="hd2"/>
              </a:cxn>
              <a:cxn ang="16200000">
                <a:pos x="wd2" y="hd2"/>
              </a:cxn>
            </a:cxnLst>
            <a:rect l="0" t="0" r="r" b="b"/>
            <a:pathLst>
              <a:path w="21600" h="21600" extrusionOk="0">
                <a:moveTo>
                  <a:pt x="408" y="21600"/>
                </a:moveTo>
                <a:lnTo>
                  <a:pt x="0" y="20400"/>
                </a:lnTo>
                <a:lnTo>
                  <a:pt x="136" y="18600"/>
                </a:lnTo>
                <a:lnTo>
                  <a:pt x="543" y="16800"/>
                </a:lnTo>
                <a:lnTo>
                  <a:pt x="951" y="15600"/>
                </a:lnTo>
                <a:lnTo>
                  <a:pt x="5570" y="11400"/>
                </a:lnTo>
                <a:lnTo>
                  <a:pt x="8015" y="9600"/>
                </a:lnTo>
                <a:lnTo>
                  <a:pt x="10325" y="7500"/>
                </a:lnTo>
                <a:lnTo>
                  <a:pt x="12906" y="5700"/>
                </a:lnTo>
                <a:lnTo>
                  <a:pt x="15351" y="4200"/>
                </a:lnTo>
                <a:lnTo>
                  <a:pt x="20242" y="0"/>
                </a:lnTo>
                <a:lnTo>
                  <a:pt x="21600" y="2700"/>
                </a:lnTo>
                <a:lnTo>
                  <a:pt x="21057" y="4500"/>
                </a:lnTo>
                <a:lnTo>
                  <a:pt x="20377" y="4500"/>
                </a:lnTo>
                <a:lnTo>
                  <a:pt x="19698" y="4800"/>
                </a:lnTo>
                <a:lnTo>
                  <a:pt x="19155" y="5100"/>
                </a:lnTo>
                <a:lnTo>
                  <a:pt x="18475" y="5700"/>
                </a:lnTo>
                <a:lnTo>
                  <a:pt x="17660" y="6000"/>
                </a:lnTo>
                <a:lnTo>
                  <a:pt x="17117" y="6900"/>
                </a:lnTo>
                <a:lnTo>
                  <a:pt x="15487" y="7500"/>
                </a:lnTo>
                <a:lnTo>
                  <a:pt x="13992" y="9300"/>
                </a:lnTo>
                <a:lnTo>
                  <a:pt x="12091" y="10500"/>
                </a:lnTo>
                <a:lnTo>
                  <a:pt x="10189" y="12000"/>
                </a:lnTo>
                <a:lnTo>
                  <a:pt x="6113" y="15600"/>
                </a:lnTo>
                <a:lnTo>
                  <a:pt x="4075" y="17100"/>
                </a:lnTo>
                <a:lnTo>
                  <a:pt x="2038" y="19200"/>
                </a:lnTo>
                <a:lnTo>
                  <a:pt x="408"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1" name="Shape"/>
          <p:cNvSpPr/>
          <p:nvPr/>
        </p:nvSpPr>
        <p:spPr>
          <a:xfrm>
            <a:off x="6313487" y="5137150"/>
            <a:ext cx="125413" cy="95250"/>
          </a:xfrm>
          <a:custGeom>
            <a:avLst/>
            <a:gdLst/>
            <a:ahLst/>
            <a:cxnLst>
              <a:cxn ang="0">
                <a:pos x="wd2" y="hd2"/>
              </a:cxn>
              <a:cxn ang="5400000">
                <a:pos x="wd2" y="hd2"/>
              </a:cxn>
              <a:cxn ang="10800000">
                <a:pos x="wd2" y="hd2"/>
              </a:cxn>
              <a:cxn ang="16200000">
                <a:pos x="wd2" y="hd2"/>
              </a:cxn>
            </a:cxnLst>
            <a:rect l="0" t="0" r="r" b="b"/>
            <a:pathLst>
              <a:path w="21600" h="21600" extrusionOk="0">
                <a:moveTo>
                  <a:pt x="20377" y="21600"/>
                </a:moveTo>
                <a:lnTo>
                  <a:pt x="18340" y="19636"/>
                </a:lnTo>
                <a:lnTo>
                  <a:pt x="16302" y="17851"/>
                </a:lnTo>
                <a:lnTo>
                  <a:pt x="14400" y="16245"/>
                </a:lnTo>
                <a:lnTo>
                  <a:pt x="12362" y="14460"/>
                </a:lnTo>
                <a:lnTo>
                  <a:pt x="10460" y="12496"/>
                </a:lnTo>
                <a:lnTo>
                  <a:pt x="8694" y="10711"/>
                </a:lnTo>
                <a:lnTo>
                  <a:pt x="6792" y="8569"/>
                </a:lnTo>
                <a:lnTo>
                  <a:pt x="4755" y="6426"/>
                </a:lnTo>
                <a:lnTo>
                  <a:pt x="4075" y="5891"/>
                </a:lnTo>
                <a:lnTo>
                  <a:pt x="3668" y="5355"/>
                </a:lnTo>
                <a:lnTo>
                  <a:pt x="2853" y="4641"/>
                </a:lnTo>
                <a:lnTo>
                  <a:pt x="1902" y="4284"/>
                </a:lnTo>
                <a:lnTo>
                  <a:pt x="1630" y="3392"/>
                </a:lnTo>
                <a:lnTo>
                  <a:pt x="1223" y="2678"/>
                </a:lnTo>
                <a:lnTo>
                  <a:pt x="679" y="1785"/>
                </a:lnTo>
                <a:lnTo>
                  <a:pt x="0" y="893"/>
                </a:lnTo>
                <a:lnTo>
                  <a:pt x="679" y="0"/>
                </a:lnTo>
                <a:lnTo>
                  <a:pt x="3260" y="2499"/>
                </a:lnTo>
                <a:lnTo>
                  <a:pt x="5977" y="4998"/>
                </a:lnTo>
                <a:lnTo>
                  <a:pt x="8694" y="7676"/>
                </a:lnTo>
                <a:lnTo>
                  <a:pt x="11140" y="9997"/>
                </a:lnTo>
                <a:lnTo>
                  <a:pt x="13857" y="12674"/>
                </a:lnTo>
                <a:lnTo>
                  <a:pt x="16438" y="15174"/>
                </a:lnTo>
                <a:lnTo>
                  <a:pt x="19019" y="17851"/>
                </a:lnTo>
                <a:lnTo>
                  <a:pt x="21600" y="20350"/>
                </a:lnTo>
                <a:lnTo>
                  <a:pt x="20377"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2" name="Shape"/>
          <p:cNvSpPr/>
          <p:nvPr/>
        </p:nvSpPr>
        <p:spPr>
          <a:xfrm>
            <a:off x="7140575" y="5133975"/>
            <a:ext cx="53975" cy="69850"/>
          </a:xfrm>
          <a:custGeom>
            <a:avLst/>
            <a:gdLst/>
            <a:ahLst/>
            <a:cxnLst>
              <a:cxn ang="0">
                <a:pos x="wd2" y="hd2"/>
              </a:cxn>
              <a:cxn ang="5400000">
                <a:pos x="wd2" y="hd2"/>
              </a:cxn>
              <a:cxn ang="10800000">
                <a:pos x="wd2" y="hd2"/>
              </a:cxn>
              <a:cxn ang="16200000">
                <a:pos x="wd2" y="hd2"/>
              </a:cxn>
            </a:cxnLst>
            <a:rect l="0" t="0" r="r" b="b"/>
            <a:pathLst>
              <a:path w="21600" h="21600" extrusionOk="0">
                <a:moveTo>
                  <a:pt x="1588" y="21600"/>
                </a:moveTo>
                <a:lnTo>
                  <a:pt x="0" y="19901"/>
                </a:lnTo>
                <a:lnTo>
                  <a:pt x="1271" y="17474"/>
                </a:lnTo>
                <a:lnTo>
                  <a:pt x="4129" y="13106"/>
                </a:lnTo>
                <a:lnTo>
                  <a:pt x="7941" y="9222"/>
                </a:lnTo>
                <a:lnTo>
                  <a:pt x="11118" y="5339"/>
                </a:lnTo>
                <a:lnTo>
                  <a:pt x="13024" y="3155"/>
                </a:lnTo>
                <a:lnTo>
                  <a:pt x="14294" y="2427"/>
                </a:lnTo>
                <a:lnTo>
                  <a:pt x="15565" y="1456"/>
                </a:lnTo>
                <a:lnTo>
                  <a:pt x="16835" y="971"/>
                </a:lnTo>
                <a:lnTo>
                  <a:pt x="19059" y="0"/>
                </a:lnTo>
                <a:lnTo>
                  <a:pt x="21600" y="1213"/>
                </a:lnTo>
                <a:lnTo>
                  <a:pt x="20647" y="3883"/>
                </a:lnTo>
                <a:lnTo>
                  <a:pt x="18741" y="6553"/>
                </a:lnTo>
                <a:lnTo>
                  <a:pt x="16518" y="8980"/>
                </a:lnTo>
                <a:lnTo>
                  <a:pt x="14294" y="11649"/>
                </a:lnTo>
                <a:lnTo>
                  <a:pt x="11753" y="14076"/>
                </a:lnTo>
                <a:lnTo>
                  <a:pt x="9212" y="16261"/>
                </a:lnTo>
                <a:lnTo>
                  <a:pt x="6671" y="19173"/>
                </a:lnTo>
                <a:lnTo>
                  <a:pt x="4129" y="21600"/>
                </a:lnTo>
                <a:lnTo>
                  <a:pt x="1588"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3" name="Shape"/>
          <p:cNvSpPr/>
          <p:nvPr/>
        </p:nvSpPr>
        <p:spPr>
          <a:xfrm>
            <a:off x="6556375" y="5116512"/>
            <a:ext cx="155576" cy="58738"/>
          </a:xfrm>
          <a:custGeom>
            <a:avLst/>
            <a:gdLst/>
            <a:ahLst/>
            <a:cxnLst>
              <a:cxn ang="0">
                <a:pos x="wd2" y="hd2"/>
              </a:cxn>
              <a:cxn ang="5400000">
                <a:pos x="wd2" y="hd2"/>
              </a:cxn>
              <a:cxn ang="10800000">
                <a:pos x="wd2" y="hd2"/>
              </a:cxn>
              <a:cxn ang="16200000">
                <a:pos x="wd2" y="hd2"/>
              </a:cxn>
            </a:cxnLst>
            <a:rect l="0" t="0" r="r" b="b"/>
            <a:pathLst>
              <a:path w="21600" h="21600" extrusionOk="0">
                <a:moveTo>
                  <a:pt x="443" y="21600"/>
                </a:moveTo>
                <a:lnTo>
                  <a:pt x="0" y="20400"/>
                </a:lnTo>
                <a:lnTo>
                  <a:pt x="443" y="16800"/>
                </a:lnTo>
                <a:lnTo>
                  <a:pt x="1551" y="15300"/>
                </a:lnTo>
                <a:lnTo>
                  <a:pt x="2880" y="14100"/>
                </a:lnTo>
                <a:lnTo>
                  <a:pt x="3988" y="12600"/>
                </a:lnTo>
                <a:lnTo>
                  <a:pt x="5317" y="11400"/>
                </a:lnTo>
                <a:lnTo>
                  <a:pt x="6425" y="9900"/>
                </a:lnTo>
                <a:lnTo>
                  <a:pt x="7754" y="8400"/>
                </a:lnTo>
                <a:lnTo>
                  <a:pt x="8972" y="7200"/>
                </a:lnTo>
                <a:lnTo>
                  <a:pt x="10412" y="5700"/>
                </a:lnTo>
                <a:lnTo>
                  <a:pt x="11631" y="4800"/>
                </a:lnTo>
                <a:lnTo>
                  <a:pt x="12960" y="3600"/>
                </a:lnTo>
                <a:lnTo>
                  <a:pt x="14400" y="2700"/>
                </a:lnTo>
                <a:lnTo>
                  <a:pt x="17058" y="900"/>
                </a:lnTo>
                <a:lnTo>
                  <a:pt x="18388" y="600"/>
                </a:lnTo>
                <a:lnTo>
                  <a:pt x="19938" y="300"/>
                </a:lnTo>
                <a:lnTo>
                  <a:pt x="21378" y="0"/>
                </a:lnTo>
                <a:lnTo>
                  <a:pt x="21600" y="2400"/>
                </a:lnTo>
                <a:lnTo>
                  <a:pt x="21157" y="3000"/>
                </a:lnTo>
                <a:lnTo>
                  <a:pt x="18388" y="4500"/>
                </a:lnTo>
                <a:lnTo>
                  <a:pt x="15840" y="6000"/>
                </a:lnTo>
                <a:lnTo>
                  <a:pt x="13182" y="7800"/>
                </a:lnTo>
                <a:lnTo>
                  <a:pt x="8086" y="12600"/>
                </a:lnTo>
                <a:lnTo>
                  <a:pt x="5538" y="15300"/>
                </a:lnTo>
                <a:lnTo>
                  <a:pt x="3212" y="18600"/>
                </a:lnTo>
                <a:lnTo>
                  <a:pt x="997" y="21600"/>
                </a:lnTo>
                <a:lnTo>
                  <a:pt x="443"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4" name="Shape"/>
          <p:cNvSpPr/>
          <p:nvPr/>
        </p:nvSpPr>
        <p:spPr>
          <a:xfrm>
            <a:off x="6329362" y="5078412"/>
            <a:ext cx="120651" cy="93663"/>
          </a:xfrm>
          <a:custGeom>
            <a:avLst/>
            <a:gdLst/>
            <a:ahLst/>
            <a:cxnLst>
              <a:cxn ang="0">
                <a:pos x="wd2" y="hd2"/>
              </a:cxn>
              <a:cxn ang="5400000">
                <a:pos x="wd2" y="hd2"/>
              </a:cxn>
              <a:cxn ang="10800000">
                <a:pos x="wd2" y="hd2"/>
              </a:cxn>
              <a:cxn ang="16200000">
                <a:pos x="wd2" y="hd2"/>
              </a:cxn>
            </a:cxnLst>
            <a:rect l="0" t="0" r="r" b="b"/>
            <a:pathLst>
              <a:path w="21600" h="21600" extrusionOk="0">
                <a:moveTo>
                  <a:pt x="19611" y="21600"/>
                </a:moveTo>
                <a:lnTo>
                  <a:pt x="17195" y="18720"/>
                </a:lnTo>
                <a:lnTo>
                  <a:pt x="14779" y="16200"/>
                </a:lnTo>
                <a:lnTo>
                  <a:pt x="12221" y="14040"/>
                </a:lnTo>
                <a:lnTo>
                  <a:pt x="9805" y="11880"/>
                </a:lnTo>
                <a:lnTo>
                  <a:pt x="7247" y="9720"/>
                </a:lnTo>
                <a:lnTo>
                  <a:pt x="4689" y="7200"/>
                </a:lnTo>
                <a:lnTo>
                  <a:pt x="2274" y="4860"/>
                </a:lnTo>
                <a:lnTo>
                  <a:pt x="0" y="1620"/>
                </a:lnTo>
                <a:lnTo>
                  <a:pt x="0" y="360"/>
                </a:lnTo>
                <a:lnTo>
                  <a:pt x="995" y="0"/>
                </a:lnTo>
                <a:lnTo>
                  <a:pt x="1989" y="360"/>
                </a:lnTo>
                <a:lnTo>
                  <a:pt x="4263" y="3240"/>
                </a:lnTo>
                <a:lnTo>
                  <a:pt x="6537" y="5760"/>
                </a:lnTo>
                <a:lnTo>
                  <a:pt x="8953" y="7920"/>
                </a:lnTo>
                <a:lnTo>
                  <a:pt x="11511" y="10080"/>
                </a:lnTo>
                <a:lnTo>
                  <a:pt x="13926" y="12420"/>
                </a:lnTo>
                <a:lnTo>
                  <a:pt x="16484" y="14760"/>
                </a:lnTo>
                <a:lnTo>
                  <a:pt x="19042" y="17460"/>
                </a:lnTo>
                <a:lnTo>
                  <a:pt x="21600" y="20520"/>
                </a:lnTo>
                <a:lnTo>
                  <a:pt x="19611"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5" name="Shape"/>
          <p:cNvSpPr/>
          <p:nvPr/>
        </p:nvSpPr>
        <p:spPr>
          <a:xfrm>
            <a:off x="7092950" y="5100637"/>
            <a:ext cx="47625" cy="63501"/>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0" y="18592"/>
                </a:lnTo>
                <a:lnTo>
                  <a:pt x="720" y="17225"/>
                </a:lnTo>
                <a:lnTo>
                  <a:pt x="1440" y="16405"/>
                </a:lnTo>
                <a:lnTo>
                  <a:pt x="2160" y="15311"/>
                </a:lnTo>
                <a:lnTo>
                  <a:pt x="2520" y="13944"/>
                </a:lnTo>
                <a:lnTo>
                  <a:pt x="5040" y="12577"/>
                </a:lnTo>
                <a:lnTo>
                  <a:pt x="6840" y="10116"/>
                </a:lnTo>
                <a:lnTo>
                  <a:pt x="9360" y="7109"/>
                </a:lnTo>
                <a:lnTo>
                  <a:pt x="12240" y="4648"/>
                </a:lnTo>
                <a:lnTo>
                  <a:pt x="15840" y="2187"/>
                </a:lnTo>
                <a:lnTo>
                  <a:pt x="20520" y="0"/>
                </a:lnTo>
                <a:lnTo>
                  <a:pt x="21600" y="2187"/>
                </a:lnTo>
                <a:lnTo>
                  <a:pt x="19800" y="4375"/>
                </a:lnTo>
                <a:lnTo>
                  <a:pt x="17640" y="6562"/>
                </a:lnTo>
                <a:lnTo>
                  <a:pt x="15120" y="9023"/>
                </a:lnTo>
                <a:lnTo>
                  <a:pt x="12960" y="11210"/>
                </a:lnTo>
                <a:lnTo>
                  <a:pt x="7920" y="16678"/>
                </a:lnTo>
                <a:lnTo>
                  <a:pt x="6120" y="19139"/>
                </a:lnTo>
                <a:lnTo>
                  <a:pt x="3960" y="21600"/>
                </a:lnTo>
                <a:lnTo>
                  <a:pt x="180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6" name="Shape"/>
          <p:cNvSpPr/>
          <p:nvPr/>
        </p:nvSpPr>
        <p:spPr>
          <a:xfrm>
            <a:off x="6572250" y="5056187"/>
            <a:ext cx="169863" cy="60326"/>
          </a:xfrm>
          <a:custGeom>
            <a:avLst/>
            <a:gdLst/>
            <a:ahLst/>
            <a:cxnLst>
              <a:cxn ang="0">
                <a:pos x="wd2" y="hd2"/>
              </a:cxn>
              <a:cxn ang="5400000">
                <a:pos x="wd2" y="hd2"/>
              </a:cxn>
              <a:cxn ang="10800000">
                <a:pos x="wd2" y="hd2"/>
              </a:cxn>
              <a:cxn ang="16200000">
                <a:pos x="wd2" y="hd2"/>
              </a:cxn>
            </a:cxnLst>
            <a:rect l="0" t="0" r="r" b="b"/>
            <a:pathLst>
              <a:path w="21600" h="21600" extrusionOk="0">
                <a:moveTo>
                  <a:pt x="201" y="21600"/>
                </a:moveTo>
                <a:lnTo>
                  <a:pt x="0" y="19662"/>
                </a:lnTo>
                <a:lnTo>
                  <a:pt x="2411" y="16338"/>
                </a:lnTo>
                <a:lnTo>
                  <a:pt x="3717" y="14677"/>
                </a:lnTo>
                <a:lnTo>
                  <a:pt x="5023" y="13569"/>
                </a:lnTo>
                <a:lnTo>
                  <a:pt x="6329" y="11908"/>
                </a:lnTo>
                <a:lnTo>
                  <a:pt x="7635" y="10523"/>
                </a:lnTo>
                <a:lnTo>
                  <a:pt x="9042" y="9415"/>
                </a:lnTo>
                <a:lnTo>
                  <a:pt x="10448" y="8031"/>
                </a:lnTo>
                <a:lnTo>
                  <a:pt x="11855" y="6923"/>
                </a:lnTo>
                <a:lnTo>
                  <a:pt x="13161" y="5538"/>
                </a:lnTo>
                <a:lnTo>
                  <a:pt x="14567" y="4708"/>
                </a:lnTo>
                <a:lnTo>
                  <a:pt x="15974" y="3600"/>
                </a:lnTo>
                <a:lnTo>
                  <a:pt x="17380" y="2769"/>
                </a:lnTo>
                <a:lnTo>
                  <a:pt x="18887" y="1662"/>
                </a:lnTo>
                <a:lnTo>
                  <a:pt x="20294" y="831"/>
                </a:lnTo>
                <a:lnTo>
                  <a:pt x="21600" y="0"/>
                </a:lnTo>
                <a:lnTo>
                  <a:pt x="21600" y="3600"/>
                </a:lnTo>
                <a:lnTo>
                  <a:pt x="20394" y="4708"/>
                </a:lnTo>
                <a:lnTo>
                  <a:pt x="18988" y="5262"/>
                </a:lnTo>
                <a:lnTo>
                  <a:pt x="17581" y="6369"/>
                </a:lnTo>
                <a:lnTo>
                  <a:pt x="14969" y="8585"/>
                </a:lnTo>
                <a:lnTo>
                  <a:pt x="13563" y="9692"/>
                </a:lnTo>
                <a:lnTo>
                  <a:pt x="12156" y="11077"/>
                </a:lnTo>
                <a:lnTo>
                  <a:pt x="10850" y="12185"/>
                </a:lnTo>
                <a:lnTo>
                  <a:pt x="9544" y="13569"/>
                </a:lnTo>
                <a:lnTo>
                  <a:pt x="8138" y="14677"/>
                </a:lnTo>
                <a:lnTo>
                  <a:pt x="6832" y="16062"/>
                </a:lnTo>
                <a:lnTo>
                  <a:pt x="5425" y="16892"/>
                </a:lnTo>
                <a:lnTo>
                  <a:pt x="4220" y="18277"/>
                </a:lnTo>
                <a:lnTo>
                  <a:pt x="2813" y="19662"/>
                </a:lnTo>
                <a:lnTo>
                  <a:pt x="1507" y="20492"/>
                </a:lnTo>
                <a:lnTo>
                  <a:pt x="201"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7" name="Shape"/>
          <p:cNvSpPr/>
          <p:nvPr/>
        </p:nvSpPr>
        <p:spPr>
          <a:xfrm>
            <a:off x="6318250" y="5000625"/>
            <a:ext cx="146050" cy="107950"/>
          </a:xfrm>
          <a:custGeom>
            <a:avLst/>
            <a:gdLst/>
            <a:ahLst/>
            <a:cxnLst>
              <a:cxn ang="0">
                <a:pos x="wd2" y="hd2"/>
              </a:cxn>
              <a:cxn ang="5400000">
                <a:pos x="wd2" y="hd2"/>
              </a:cxn>
              <a:cxn ang="10800000">
                <a:pos x="wd2" y="hd2"/>
              </a:cxn>
              <a:cxn ang="16200000">
                <a:pos x="wd2" y="hd2"/>
              </a:cxn>
            </a:cxnLst>
            <a:rect l="0" t="0" r="r" b="b"/>
            <a:pathLst>
              <a:path w="21600" h="21600" extrusionOk="0">
                <a:moveTo>
                  <a:pt x="20774" y="21600"/>
                </a:moveTo>
                <a:lnTo>
                  <a:pt x="18413" y="19059"/>
                </a:lnTo>
                <a:lnTo>
                  <a:pt x="15934" y="16676"/>
                </a:lnTo>
                <a:lnTo>
                  <a:pt x="13456" y="14135"/>
                </a:lnTo>
                <a:lnTo>
                  <a:pt x="10859" y="11594"/>
                </a:lnTo>
                <a:lnTo>
                  <a:pt x="8498" y="9212"/>
                </a:lnTo>
                <a:lnTo>
                  <a:pt x="5666" y="6671"/>
                </a:lnTo>
                <a:lnTo>
                  <a:pt x="3187" y="4288"/>
                </a:lnTo>
                <a:lnTo>
                  <a:pt x="472" y="1588"/>
                </a:lnTo>
                <a:lnTo>
                  <a:pt x="0" y="635"/>
                </a:lnTo>
                <a:lnTo>
                  <a:pt x="1180" y="0"/>
                </a:lnTo>
                <a:lnTo>
                  <a:pt x="2479" y="1112"/>
                </a:lnTo>
                <a:lnTo>
                  <a:pt x="3659" y="2065"/>
                </a:lnTo>
                <a:lnTo>
                  <a:pt x="4957" y="3335"/>
                </a:lnTo>
                <a:lnTo>
                  <a:pt x="6138" y="4447"/>
                </a:lnTo>
                <a:lnTo>
                  <a:pt x="7318" y="5718"/>
                </a:lnTo>
                <a:lnTo>
                  <a:pt x="8616" y="6829"/>
                </a:lnTo>
                <a:lnTo>
                  <a:pt x="10977" y="9053"/>
                </a:lnTo>
                <a:lnTo>
                  <a:pt x="12393" y="10324"/>
                </a:lnTo>
                <a:lnTo>
                  <a:pt x="13574" y="11753"/>
                </a:lnTo>
                <a:lnTo>
                  <a:pt x="14990" y="13024"/>
                </a:lnTo>
                <a:lnTo>
                  <a:pt x="16289" y="14294"/>
                </a:lnTo>
                <a:lnTo>
                  <a:pt x="17705" y="15724"/>
                </a:lnTo>
                <a:lnTo>
                  <a:pt x="19003" y="17153"/>
                </a:lnTo>
                <a:lnTo>
                  <a:pt x="20302" y="18741"/>
                </a:lnTo>
                <a:lnTo>
                  <a:pt x="21600" y="20171"/>
                </a:lnTo>
                <a:lnTo>
                  <a:pt x="20774"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8" name="Shape"/>
          <p:cNvSpPr/>
          <p:nvPr/>
        </p:nvSpPr>
        <p:spPr>
          <a:xfrm>
            <a:off x="6596062" y="4997450"/>
            <a:ext cx="176213" cy="57151"/>
          </a:xfrm>
          <a:custGeom>
            <a:avLst/>
            <a:gdLst/>
            <a:ahLst/>
            <a:cxnLst>
              <a:cxn ang="0">
                <a:pos x="wd2" y="hd2"/>
              </a:cxn>
              <a:cxn ang="5400000">
                <a:pos x="wd2" y="hd2"/>
              </a:cxn>
              <a:cxn ang="10800000">
                <a:pos x="wd2" y="hd2"/>
              </a:cxn>
              <a:cxn ang="16200000">
                <a:pos x="wd2" y="hd2"/>
              </a:cxn>
            </a:cxnLst>
            <a:rect l="0" t="0" r="r" b="b"/>
            <a:pathLst>
              <a:path w="21600" h="21600" extrusionOk="0">
                <a:moveTo>
                  <a:pt x="584" y="21600"/>
                </a:moveTo>
                <a:lnTo>
                  <a:pt x="0" y="19440"/>
                </a:lnTo>
                <a:lnTo>
                  <a:pt x="389" y="18206"/>
                </a:lnTo>
                <a:lnTo>
                  <a:pt x="1557" y="16971"/>
                </a:lnTo>
                <a:lnTo>
                  <a:pt x="2627" y="15429"/>
                </a:lnTo>
                <a:lnTo>
                  <a:pt x="3697" y="14503"/>
                </a:lnTo>
                <a:lnTo>
                  <a:pt x="4865" y="13577"/>
                </a:lnTo>
                <a:lnTo>
                  <a:pt x="5935" y="12034"/>
                </a:lnTo>
                <a:lnTo>
                  <a:pt x="7200" y="11417"/>
                </a:lnTo>
                <a:lnTo>
                  <a:pt x="8465" y="10183"/>
                </a:lnTo>
                <a:lnTo>
                  <a:pt x="9632" y="9257"/>
                </a:lnTo>
                <a:lnTo>
                  <a:pt x="10897" y="8331"/>
                </a:lnTo>
                <a:lnTo>
                  <a:pt x="11578" y="7097"/>
                </a:lnTo>
                <a:lnTo>
                  <a:pt x="12649" y="6789"/>
                </a:lnTo>
                <a:lnTo>
                  <a:pt x="13816" y="5554"/>
                </a:lnTo>
                <a:lnTo>
                  <a:pt x="14984" y="4629"/>
                </a:lnTo>
                <a:lnTo>
                  <a:pt x="16249" y="3086"/>
                </a:lnTo>
                <a:lnTo>
                  <a:pt x="17611" y="2160"/>
                </a:lnTo>
                <a:lnTo>
                  <a:pt x="18876" y="926"/>
                </a:lnTo>
                <a:lnTo>
                  <a:pt x="20141" y="309"/>
                </a:lnTo>
                <a:lnTo>
                  <a:pt x="21405" y="0"/>
                </a:lnTo>
                <a:lnTo>
                  <a:pt x="21600" y="2469"/>
                </a:lnTo>
                <a:lnTo>
                  <a:pt x="21211" y="3703"/>
                </a:lnTo>
                <a:lnTo>
                  <a:pt x="19946" y="4937"/>
                </a:lnTo>
                <a:lnTo>
                  <a:pt x="18681" y="5863"/>
                </a:lnTo>
                <a:lnTo>
                  <a:pt x="17416" y="7097"/>
                </a:lnTo>
                <a:lnTo>
                  <a:pt x="16151" y="8023"/>
                </a:lnTo>
                <a:lnTo>
                  <a:pt x="14789" y="9257"/>
                </a:lnTo>
                <a:lnTo>
                  <a:pt x="13622" y="10183"/>
                </a:lnTo>
                <a:lnTo>
                  <a:pt x="12259" y="11417"/>
                </a:lnTo>
                <a:lnTo>
                  <a:pt x="10897" y="12343"/>
                </a:lnTo>
                <a:lnTo>
                  <a:pt x="9632" y="13577"/>
                </a:lnTo>
                <a:lnTo>
                  <a:pt x="8270" y="14503"/>
                </a:lnTo>
                <a:lnTo>
                  <a:pt x="7005" y="15429"/>
                </a:lnTo>
                <a:lnTo>
                  <a:pt x="5741" y="16663"/>
                </a:lnTo>
                <a:lnTo>
                  <a:pt x="4378" y="18206"/>
                </a:lnTo>
                <a:lnTo>
                  <a:pt x="1849" y="20057"/>
                </a:lnTo>
                <a:lnTo>
                  <a:pt x="584"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49" name="Shape"/>
          <p:cNvSpPr/>
          <p:nvPr/>
        </p:nvSpPr>
        <p:spPr>
          <a:xfrm>
            <a:off x="6329362" y="4919662"/>
            <a:ext cx="150813" cy="128588"/>
          </a:xfrm>
          <a:custGeom>
            <a:avLst/>
            <a:gdLst/>
            <a:ahLst/>
            <a:cxnLst>
              <a:cxn ang="0">
                <a:pos x="wd2" y="hd2"/>
              </a:cxn>
              <a:cxn ang="5400000">
                <a:pos x="wd2" y="hd2"/>
              </a:cxn>
              <a:cxn ang="10800000">
                <a:pos x="wd2" y="hd2"/>
              </a:cxn>
              <a:cxn ang="16200000">
                <a:pos x="wd2" y="hd2"/>
              </a:cxn>
            </a:cxnLst>
            <a:rect l="0" t="0" r="r" b="b"/>
            <a:pathLst>
              <a:path w="21600" h="21600" extrusionOk="0">
                <a:moveTo>
                  <a:pt x="20804" y="21600"/>
                </a:moveTo>
                <a:lnTo>
                  <a:pt x="18189" y="19319"/>
                </a:lnTo>
                <a:lnTo>
                  <a:pt x="15688" y="16770"/>
                </a:lnTo>
                <a:lnTo>
                  <a:pt x="13187" y="14355"/>
                </a:lnTo>
                <a:lnTo>
                  <a:pt x="10914" y="11672"/>
                </a:lnTo>
                <a:lnTo>
                  <a:pt x="8413" y="9257"/>
                </a:lnTo>
                <a:lnTo>
                  <a:pt x="5912" y="6708"/>
                </a:lnTo>
                <a:lnTo>
                  <a:pt x="3297" y="4293"/>
                </a:lnTo>
                <a:lnTo>
                  <a:pt x="682" y="2147"/>
                </a:lnTo>
                <a:lnTo>
                  <a:pt x="0" y="268"/>
                </a:lnTo>
                <a:lnTo>
                  <a:pt x="796" y="0"/>
                </a:lnTo>
                <a:lnTo>
                  <a:pt x="3411" y="2281"/>
                </a:lnTo>
                <a:lnTo>
                  <a:pt x="6025" y="4696"/>
                </a:lnTo>
                <a:lnTo>
                  <a:pt x="11255" y="9794"/>
                </a:lnTo>
                <a:lnTo>
                  <a:pt x="13756" y="12477"/>
                </a:lnTo>
                <a:lnTo>
                  <a:pt x="18985" y="17843"/>
                </a:lnTo>
                <a:lnTo>
                  <a:pt x="21600" y="20661"/>
                </a:lnTo>
                <a:lnTo>
                  <a:pt x="20804"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50" name="Shape"/>
          <p:cNvSpPr/>
          <p:nvPr/>
        </p:nvSpPr>
        <p:spPr>
          <a:xfrm>
            <a:off x="6618287" y="4941887"/>
            <a:ext cx="203201" cy="523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731"/>
                </a:lnTo>
                <a:lnTo>
                  <a:pt x="1355" y="16119"/>
                </a:lnTo>
                <a:lnTo>
                  <a:pt x="2626" y="14830"/>
                </a:lnTo>
                <a:lnTo>
                  <a:pt x="3981" y="13540"/>
                </a:lnTo>
                <a:lnTo>
                  <a:pt x="5252" y="12251"/>
                </a:lnTo>
                <a:lnTo>
                  <a:pt x="6607" y="10961"/>
                </a:lnTo>
                <a:lnTo>
                  <a:pt x="7878" y="9672"/>
                </a:lnTo>
                <a:lnTo>
                  <a:pt x="9148" y="8704"/>
                </a:lnTo>
                <a:lnTo>
                  <a:pt x="10504" y="7415"/>
                </a:lnTo>
                <a:lnTo>
                  <a:pt x="11774" y="6448"/>
                </a:lnTo>
                <a:lnTo>
                  <a:pt x="13129" y="5481"/>
                </a:lnTo>
                <a:lnTo>
                  <a:pt x="14400" y="4513"/>
                </a:lnTo>
                <a:lnTo>
                  <a:pt x="17111" y="2579"/>
                </a:lnTo>
                <a:lnTo>
                  <a:pt x="18551" y="1612"/>
                </a:lnTo>
                <a:lnTo>
                  <a:pt x="19906" y="967"/>
                </a:lnTo>
                <a:lnTo>
                  <a:pt x="21261" y="0"/>
                </a:lnTo>
                <a:lnTo>
                  <a:pt x="21600" y="3546"/>
                </a:lnTo>
                <a:lnTo>
                  <a:pt x="20329" y="4513"/>
                </a:lnTo>
                <a:lnTo>
                  <a:pt x="17619" y="6448"/>
                </a:lnTo>
                <a:lnTo>
                  <a:pt x="16348" y="7415"/>
                </a:lnTo>
                <a:lnTo>
                  <a:pt x="14993" y="8704"/>
                </a:lnTo>
                <a:lnTo>
                  <a:pt x="13638" y="9672"/>
                </a:lnTo>
                <a:lnTo>
                  <a:pt x="12282" y="10961"/>
                </a:lnTo>
                <a:lnTo>
                  <a:pt x="10927" y="11928"/>
                </a:lnTo>
                <a:lnTo>
                  <a:pt x="9572" y="13218"/>
                </a:lnTo>
                <a:lnTo>
                  <a:pt x="8216" y="14185"/>
                </a:lnTo>
                <a:lnTo>
                  <a:pt x="6776" y="15475"/>
                </a:lnTo>
                <a:lnTo>
                  <a:pt x="5421" y="16442"/>
                </a:lnTo>
                <a:lnTo>
                  <a:pt x="4066" y="18054"/>
                </a:lnTo>
                <a:lnTo>
                  <a:pt x="2711" y="19021"/>
                </a:lnTo>
                <a:lnTo>
                  <a:pt x="0"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51" name="Shape"/>
          <p:cNvSpPr/>
          <p:nvPr/>
        </p:nvSpPr>
        <p:spPr>
          <a:xfrm>
            <a:off x="6342062" y="4857750"/>
            <a:ext cx="163513" cy="127001"/>
          </a:xfrm>
          <a:custGeom>
            <a:avLst/>
            <a:gdLst/>
            <a:ahLst/>
            <a:cxnLst>
              <a:cxn ang="0">
                <a:pos x="wd2" y="hd2"/>
              </a:cxn>
              <a:cxn ang="5400000">
                <a:pos x="wd2" y="hd2"/>
              </a:cxn>
              <a:cxn ang="10800000">
                <a:pos x="wd2" y="hd2"/>
              </a:cxn>
              <a:cxn ang="16200000">
                <a:pos x="wd2" y="hd2"/>
              </a:cxn>
            </a:cxnLst>
            <a:rect l="0" t="0" r="r" b="b"/>
            <a:pathLst>
              <a:path w="21600" h="21600" extrusionOk="0">
                <a:moveTo>
                  <a:pt x="20757" y="21600"/>
                </a:moveTo>
                <a:lnTo>
                  <a:pt x="19387" y="20377"/>
                </a:lnTo>
                <a:lnTo>
                  <a:pt x="18228" y="19155"/>
                </a:lnTo>
                <a:lnTo>
                  <a:pt x="16859" y="17932"/>
                </a:lnTo>
                <a:lnTo>
                  <a:pt x="15700" y="16845"/>
                </a:lnTo>
                <a:lnTo>
                  <a:pt x="12960" y="14128"/>
                </a:lnTo>
                <a:lnTo>
                  <a:pt x="11801" y="12906"/>
                </a:lnTo>
                <a:lnTo>
                  <a:pt x="10431" y="11547"/>
                </a:lnTo>
                <a:lnTo>
                  <a:pt x="9061" y="10325"/>
                </a:lnTo>
                <a:lnTo>
                  <a:pt x="7797" y="8830"/>
                </a:lnTo>
                <a:lnTo>
                  <a:pt x="6533" y="7472"/>
                </a:lnTo>
                <a:lnTo>
                  <a:pt x="5268" y="6249"/>
                </a:lnTo>
                <a:lnTo>
                  <a:pt x="3899" y="4755"/>
                </a:lnTo>
                <a:lnTo>
                  <a:pt x="2529" y="3532"/>
                </a:lnTo>
                <a:lnTo>
                  <a:pt x="1370" y="2174"/>
                </a:lnTo>
                <a:lnTo>
                  <a:pt x="0" y="815"/>
                </a:lnTo>
                <a:lnTo>
                  <a:pt x="211" y="0"/>
                </a:lnTo>
                <a:lnTo>
                  <a:pt x="843" y="0"/>
                </a:lnTo>
                <a:lnTo>
                  <a:pt x="1370" y="272"/>
                </a:lnTo>
                <a:lnTo>
                  <a:pt x="1686" y="815"/>
                </a:lnTo>
                <a:lnTo>
                  <a:pt x="2318" y="1494"/>
                </a:lnTo>
                <a:lnTo>
                  <a:pt x="3161" y="1766"/>
                </a:lnTo>
                <a:lnTo>
                  <a:pt x="5584" y="4211"/>
                </a:lnTo>
                <a:lnTo>
                  <a:pt x="7902" y="6657"/>
                </a:lnTo>
                <a:lnTo>
                  <a:pt x="10220" y="8966"/>
                </a:lnTo>
                <a:lnTo>
                  <a:pt x="12433" y="11411"/>
                </a:lnTo>
                <a:lnTo>
                  <a:pt x="14540" y="13721"/>
                </a:lnTo>
                <a:lnTo>
                  <a:pt x="16859" y="16030"/>
                </a:lnTo>
                <a:lnTo>
                  <a:pt x="19177" y="18204"/>
                </a:lnTo>
                <a:lnTo>
                  <a:pt x="21600" y="20242"/>
                </a:lnTo>
                <a:lnTo>
                  <a:pt x="20757"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52" name="Shape"/>
          <p:cNvSpPr/>
          <p:nvPr/>
        </p:nvSpPr>
        <p:spPr>
          <a:xfrm>
            <a:off x="6605587" y="4868862"/>
            <a:ext cx="320676" cy="79376"/>
          </a:xfrm>
          <a:custGeom>
            <a:avLst/>
            <a:gdLst/>
            <a:ahLst/>
            <a:cxnLst>
              <a:cxn ang="0">
                <a:pos x="wd2" y="hd2"/>
              </a:cxn>
              <a:cxn ang="5400000">
                <a:pos x="wd2" y="hd2"/>
              </a:cxn>
              <a:cxn ang="10800000">
                <a:pos x="wd2" y="hd2"/>
              </a:cxn>
              <a:cxn ang="16200000">
                <a:pos x="wd2" y="hd2"/>
              </a:cxn>
            </a:cxnLst>
            <a:rect l="0" t="0" r="r" b="b"/>
            <a:pathLst>
              <a:path w="21600" h="21600" extrusionOk="0">
                <a:moveTo>
                  <a:pt x="374" y="21600"/>
                </a:moveTo>
                <a:lnTo>
                  <a:pt x="0" y="20531"/>
                </a:lnTo>
                <a:lnTo>
                  <a:pt x="0" y="18820"/>
                </a:lnTo>
                <a:lnTo>
                  <a:pt x="214" y="17750"/>
                </a:lnTo>
                <a:lnTo>
                  <a:pt x="1497" y="17109"/>
                </a:lnTo>
                <a:lnTo>
                  <a:pt x="2887" y="16040"/>
                </a:lnTo>
                <a:lnTo>
                  <a:pt x="4170" y="15184"/>
                </a:lnTo>
                <a:lnTo>
                  <a:pt x="6737" y="12618"/>
                </a:lnTo>
                <a:lnTo>
                  <a:pt x="8127" y="11335"/>
                </a:lnTo>
                <a:lnTo>
                  <a:pt x="9410" y="10265"/>
                </a:lnTo>
                <a:lnTo>
                  <a:pt x="10693" y="8982"/>
                </a:lnTo>
                <a:lnTo>
                  <a:pt x="13366" y="6416"/>
                </a:lnTo>
                <a:lnTo>
                  <a:pt x="14650" y="5347"/>
                </a:lnTo>
                <a:lnTo>
                  <a:pt x="15986" y="4063"/>
                </a:lnTo>
                <a:lnTo>
                  <a:pt x="17269" y="2994"/>
                </a:lnTo>
                <a:lnTo>
                  <a:pt x="18659" y="2139"/>
                </a:lnTo>
                <a:lnTo>
                  <a:pt x="19943" y="1069"/>
                </a:lnTo>
                <a:lnTo>
                  <a:pt x="21279" y="0"/>
                </a:lnTo>
                <a:lnTo>
                  <a:pt x="21600" y="2352"/>
                </a:lnTo>
                <a:lnTo>
                  <a:pt x="21333" y="3636"/>
                </a:lnTo>
                <a:lnTo>
                  <a:pt x="20050" y="4491"/>
                </a:lnTo>
                <a:lnTo>
                  <a:pt x="18766" y="5560"/>
                </a:lnTo>
                <a:lnTo>
                  <a:pt x="17483" y="6416"/>
                </a:lnTo>
                <a:lnTo>
                  <a:pt x="16093" y="7699"/>
                </a:lnTo>
                <a:lnTo>
                  <a:pt x="13527" y="9838"/>
                </a:lnTo>
                <a:lnTo>
                  <a:pt x="10960" y="12404"/>
                </a:lnTo>
                <a:lnTo>
                  <a:pt x="9570" y="13687"/>
                </a:lnTo>
                <a:lnTo>
                  <a:pt x="7004" y="15826"/>
                </a:lnTo>
                <a:lnTo>
                  <a:pt x="4331" y="18392"/>
                </a:lnTo>
                <a:lnTo>
                  <a:pt x="2994" y="19248"/>
                </a:lnTo>
                <a:lnTo>
                  <a:pt x="1711" y="20531"/>
                </a:lnTo>
                <a:lnTo>
                  <a:pt x="374"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53" name="Shape"/>
          <p:cNvSpPr/>
          <p:nvPr/>
        </p:nvSpPr>
        <p:spPr>
          <a:xfrm>
            <a:off x="6359525" y="4821237"/>
            <a:ext cx="161925" cy="120651"/>
          </a:xfrm>
          <a:custGeom>
            <a:avLst/>
            <a:gdLst/>
            <a:ahLst/>
            <a:cxnLst>
              <a:cxn ang="0">
                <a:pos x="wd2" y="hd2"/>
              </a:cxn>
              <a:cxn ang="5400000">
                <a:pos x="wd2" y="hd2"/>
              </a:cxn>
              <a:cxn ang="10800000">
                <a:pos x="wd2" y="hd2"/>
              </a:cxn>
              <a:cxn ang="16200000">
                <a:pos x="wd2" y="hd2"/>
              </a:cxn>
            </a:cxnLst>
            <a:rect l="0" t="0" r="r" b="b"/>
            <a:pathLst>
              <a:path w="21600" h="21600" extrusionOk="0">
                <a:moveTo>
                  <a:pt x="20546" y="21600"/>
                </a:moveTo>
                <a:lnTo>
                  <a:pt x="19282" y="20197"/>
                </a:lnTo>
                <a:lnTo>
                  <a:pt x="17912" y="19075"/>
                </a:lnTo>
                <a:lnTo>
                  <a:pt x="16753" y="17813"/>
                </a:lnTo>
                <a:lnTo>
                  <a:pt x="15383" y="16551"/>
                </a:lnTo>
                <a:lnTo>
                  <a:pt x="14119" y="15288"/>
                </a:lnTo>
                <a:lnTo>
                  <a:pt x="12749" y="14166"/>
                </a:lnTo>
                <a:lnTo>
                  <a:pt x="10220" y="11361"/>
                </a:lnTo>
                <a:lnTo>
                  <a:pt x="7481" y="8836"/>
                </a:lnTo>
                <a:lnTo>
                  <a:pt x="6322" y="7434"/>
                </a:lnTo>
                <a:lnTo>
                  <a:pt x="4952" y="6171"/>
                </a:lnTo>
                <a:lnTo>
                  <a:pt x="3793" y="4909"/>
                </a:lnTo>
                <a:lnTo>
                  <a:pt x="2423" y="3506"/>
                </a:lnTo>
                <a:lnTo>
                  <a:pt x="1159" y="2104"/>
                </a:lnTo>
                <a:lnTo>
                  <a:pt x="0" y="842"/>
                </a:lnTo>
                <a:lnTo>
                  <a:pt x="211" y="0"/>
                </a:lnTo>
                <a:lnTo>
                  <a:pt x="1580" y="421"/>
                </a:lnTo>
                <a:lnTo>
                  <a:pt x="2740" y="1683"/>
                </a:lnTo>
                <a:lnTo>
                  <a:pt x="4004" y="2805"/>
                </a:lnTo>
                <a:lnTo>
                  <a:pt x="5163" y="4068"/>
                </a:lnTo>
                <a:lnTo>
                  <a:pt x="6427" y="5190"/>
                </a:lnTo>
                <a:lnTo>
                  <a:pt x="7797" y="6452"/>
                </a:lnTo>
                <a:lnTo>
                  <a:pt x="8956" y="7855"/>
                </a:lnTo>
                <a:lnTo>
                  <a:pt x="10220" y="8977"/>
                </a:lnTo>
                <a:lnTo>
                  <a:pt x="11380" y="10239"/>
                </a:lnTo>
                <a:lnTo>
                  <a:pt x="12644" y="11501"/>
                </a:lnTo>
                <a:lnTo>
                  <a:pt x="13908" y="12623"/>
                </a:lnTo>
                <a:lnTo>
                  <a:pt x="15173" y="13886"/>
                </a:lnTo>
                <a:lnTo>
                  <a:pt x="16332" y="15288"/>
                </a:lnTo>
                <a:lnTo>
                  <a:pt x="17701" y="16551"/>
                </a:lnTo>
                <a:lnTo>
                  <a:pt x="18966" y="17813"/>
                </a:lnTo>
                <a:lnTo>
                  <a:pt x="20230" y="19216"/>
                </a:lnTo>
                <a:lnTo>
                  <a:pt x="21600" y="20618"/>
                </a:lnTo>
                <a:lnTo>
                  <a:pt x="20546"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sp>
        <p:nvSpPr>
          <p:cNvPr id="1154" name="Shape"/>
          <p:cNvSpPr/>
          <p:nvPr/>
        </p:nvSpPr>
        <p:spPr>
          <a:xfrm>
            <a:off x="6370637" y="4735512"/>
            <a:ext cx="206376" cy="187326"/>
          </a:xfrm>
          <a:custGeom>
            <a:avLst/>
            <a:gdLst/>
            <a:ahLst/>
            <a:cxnLst>
              <a:cxn ang="0">
                <a:pos x="wd2" y="hd2"/>
              </a:cxn>
              <a:cxn ang="5400000">
                <a:pos x="wd2" y="hd2"/>
              </a:cxn>
              <a:cxn ang="10800000">
                <a:pos x="wd2" y="hd2"/>
              </a:cxn>
              <a:cxn ang="16200000">
                <a:pos x="wd2" y="hd2"/>
              </a:cxn>
            </a:cxnLst>
            <a:rect l="0" t="0" r="r" b="b"/>
            <a:pathLst>
              <a:path w="21600" h="21600" extrusionOk="0">
                <a:moveTo>
                  <a:pt x="20849" y="21600"/>
                </a:moveTo>
                <a:lnTo>
                  <a:pt x="19598" y="20233"/>
                </a:lnTo>
                <a:lnTo>
                  <a:pt x="18347" y="19048"/>
                </a:lnTo>
                <a:lnTo>
                  <a:pt x="15846" y="16314"/>
                </a:lnTo>
                <a:lnTo>
                  <a:pt x="14595" y="14765"/>
                </a:lnTo>
                <a:lnTo>
                  <a:pt x="13344" y="13397"/>
                </a:lnTo>
                <a:lnTo>
                  <a:pt x="12093" y="12122"/>
                </a:lnTo>
                <a:lnTo>
                  <a:pt x="10758" y="10846"/>
                </a:lnTo>
                <a:lnTo>
                  <a:pt x="9507" y="9478"/>
                </a:lnTo>
                <a:lnTo>
                  <a:pt x="8173" y="8111"/>
                </a:lnTo>
                <a:lnTo>
                  <a:pt x="6922" y="6835"/>
                </a:lnTo>
                <a:lnTo>
                  <a:pt x="5588" y="5559"/>
                </a:lnTo>
                <a:lnTo>
                  <a:pt x="4337" y="4284"/>
                </a:lnTo>
                <a:lnTo>
                  <a:pt x="3002" y="3190"/>
                </a:lnTo>
                <a:lnTo>
                  <a:pt x="1585" y="2005"/>
                </a:lnTo>
                <a:lnTo>
                  <a:pt x="250" y="911"/>
                </a:lnTo>
                <a:lnTo>
                  <a:pt x="0" y="456"/>
                </a:lnTo>
                <a:lnTo>
                  <a:pt x="500" y="0"/>
                </a:lnTo>
                <a:lnTo>
                  <a:pt x="1084" y="0"/>
                </a:lnTo>
                <a:lnTo>
                  <a:pt x="2419" y="1094"/>
                </a:lnTo>
                <a:lnTo>
                  <a:pt x="3669" y="2096"/>
                </a:lnTo>
                <a:lnTo>
                  <a:pt x="5004" y="3190"/>
                </a:lnTo>
                <a:lnTo>
                  <a:pt x="6255" y="4375"/>
                </a:lnTo>
                <a:lnTo>
                  <a:pt x="7589" y="5559"/>
                </a:lnTo>
                <a:lnTo>
                  <a:pt x="8840" y="6835"/>
                </a:lnTo>
                <a:lnTo>
                  <a:pt x="10175" y="8203"/>
                </a:lnTo>
                <a:lnTo>
                  <a:pt x="11425" y="9478"/>
                </a:lnTo>
                <a:lnTo>
                  <a:pt x="12760" y="10846"/>
                </a:lnTo>
                <a:lnTo>
                  <a:pt x="15262" y="13580"/>
                </a:lnTo>
                <a:lnTo>
                  <a:pt x="16596" y="14947"/>
                </a:lnTo>
                <a:lnTo>
                  <a:pt x="21600" y="20415"/>
                </a:lnTo>
                <a:lnTo>
                  <a:pt x="21600" y="20780"/>
                </a:lnTo>
                <a:lnTo>
                  <a:pt x="21517" y="21235"/>
                </a:lnTo>
                <a:lnTo>
                  <a:pt x="21350" y="21600"/>
                </a:lnTo>
                <a:lnTo>
                  <a:pt x="20849" y="21600"/>
                </a:lnTo>
                <a:close/>
              </a:path>
            </a:pathLst>
          </a:custGeom>
          <a:solidFill>
            <a:srgbClr val="FFFFFF"/>
          </a:solidFill>
          <a:ln w="12700">
            <a:miter lim="400000"/>
          </a:ln>
        </p:spPr>
        <p:txBody>
          <a:bodyPr lIns="45719" rIns="45719"/>
          <a:lstStyle/>
          <a:p>
            <a:pPr>
              <a:defRPr>
                <a:latin typeface="+mn-lt"/>
                <a:ea typeface="+mn-ea"/>
                <a:cs typeface="+mn-cs"/>
                <a:sym typeface="Times New Roman"/>
              </a:defRPr>
            </a:pPr>
            <a:endParaRPr dirty="0"/>
          </a:p>
        </p:txBody>
      </p:sp>
      <p:pic>
        <p:nvPicPr>
          <p:cNvPr id="1155" name="bs01064_[1]" descr="bs01064_[1]"/>
          <p:cNvPicPr>
            <a:picLocks noChangeAspect="1"/>
          </p:cNvPicPr>
          <p:nvPr/>
        </p:nvPicPr>
        <p:blipFill>
          <a:blip r:embed="rId3"/>
          <a:stretch>
            <a:fillRect/>
          </a:stretch>
        </p:blipFill>
        <p:spPr>
          <a:xfrm>
            <a:off x="6094412" y="4373562"/>
            <a:ext cx="1951038" cy="1674813"/>
          </a:xfrm>
          <a:prstGeom prst="rect">
            <a:avLst/>
          </a:prstGeom>
          <a:ln w="12700">
            <a:miter lim="400000"/>
          </a:ln>
        </p:spPr>
      </p:pic>
      <p:sp>
        <p:nvSpPr>
          <p:cNvPr id="4" name="Slide Number Placeholder 3"/>
          <p:cNvSpPr>
            <a:spLocks noGrp="1"/>
          </p:cNvSpPr>
          <p:nvPr>
            <p:ph type="sldNum" sz="quarter" idx="2"/>
          </p:nvPr>
        </p:nvSpPr>
        <p:spPr>
          <a:xfrm>
            <a:off x="8830458" y="6626860"/>
            <a:ext cx="237342" cy="231140"/>
          </a:xfrm>
        </p:spPr>
        <p:txBody>
          <a:bodyPr/>
          <a:lstStyle/>
          <a:p>
            <a:fld id="{86CB4B4D-7CA3-9044-876B-883B54F8677D}" type="slidenum">
              <a:rPr lang="en-US" smtClean="0"/>
              <a:t>61</a:t>
            </a:fld>
            <a:endParaRPr lang="en-US" dirty="0"/>
          </a:p>
        </p:txBody>
      </p:sp>
      <p:pic>
        <p:nvPicPr>
          <p:cNvPr id="2" name="Picture 1">
            <a:extLst>
              <a:ext uri="{FF2B5EF4-FFF2-40B4-BE49-F238E27FC236}">
                <a16:creationId xmlns:a16="http://schemas.microsoft.com/office/drawing/2014/main" id="{ECEC69C1-C4E7-4934-B996-B753B6466269}"/>
              </a:ext>
            </a:extLst>
          </p:cNvPr>
          <p:cNvPicPr>
            <a:picLocks noChangeAspect="1"/>
          </p:cNvPicPr>
          <p:nvPr/>
        </p:nvPicPr>
        <p:blipFill>
          <a:blip r:embed="rId4"/>
          <a:stretch>
            <a:fillRect/>
          </a:stretch>
        </p:blipFill>
        <p:spPr>
          <a:xfrm>
            <a:off x="284594" y="1865630"/>
            <a:ext cx="3768437" cy="4876800"/>
          </a:xfrm>
          <a:prstGeom prst="rect">
            <a:avLst/>
          </a:prstGeom>
        </p:spPr>
      </p:pic>
    </p:spTree>
    <p:extLst>
      <p:ext uri="{BB962C8B-B14F-4D97-AF65-F5344CB8AC3E}">
        <p14:creationId xmlns:p14="http://schemas.microsoft.com/office/powerpoint/2010/main" val="392333985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Contacting  Bureau of Motor Vehicles  ~ Title Section ~"/>
          <p:cNvSpPr txBox="1">
            <a:spLocks noGrp="1"/>
          </p:cNvSpPr>
          <p:nvPr>
            <p:ph type="title" idx="4294967295"/>
          </p:nvPr>
        </p:nvSpPr>
        <p:spPr>
          <a:xfrm>
            <a:off x="228600" y="228600"/>
            <a:ext cx="8534400" cy="1143002"/>
          </a:xfrm>
          <a:prstGeom prst="rect">
            <a:avLst/>
          </a:prstGeom>
        </p:spPr>
        <p:txBody>
          <a:bodyPr>
            <a:normAutofit fontScale="90000"/>
          </a:bodyPr>
          <a:lstStyle/>
          <a:p>
            <a:pPr defTabSz="822959">
              <a:defRPr sz="2520" b="1">
                <a:solidFill>
                  <a:srgbClr val="000000"/>
                </a:solidFill>
                <a:latin typeface="+mn-lt"/>
                <a:ea typeface="+mn-ea"/>
                <a:cs typeface="+mn-cs"/>
                <a:sym typeface="Times New Roman"/>
              </a:defRPr>
            </a:pPr>
            <a:r>
              <a:rPr dirty="0"/>
              <a:t>Contacting </a:t>
            </a:r>
            <a:br>
              <a:rPr dirty="0"/>
            </a:br>
            <a:r>
              <a:rPr dirty="0"/>
              <a:t>Bureau of Motor Vehicles </a:t>
            </a:r>
            <a:br>
              <a:rPr dirty="0"/>
            </a:br>
            <a:r>
              <a:rPr dirty="0"/>
              <a:t>~ </a:t>
            </a:r>
            <a:r>
              <a:rPr lang="en-US" dirty="0"/>
              <a:t>Dealer</a:t>
            </a:r>
            <a:r>
              <a:rPr dirty="0"/>
              <a:t> Section ~</a:t>
            </a:r>
          </a:p>
        </p:txBody>
      </p:sp>
      <p:sp>
        <p:nvSpPr>
          <p:cNvPr id="1173" name="QUESTIONS?…"/>
          <p:cNvSpPr txBox="1">
            <a:spLocks noGrp="1"/>
          </p:cNvSpPr>
          <p:nvPr>
            <p:ph type="body" idx="4294967295"/>
          </p:nvPr>
        </p:nvSpPr>
        <p:spPr>
          <a:xfrm>
            <a:off x="990600" y="1828800"/>
            <a:ext cx="7924800" cy="3810000"/>
          </a:xfrm>
          <a:prstGeom prst="rect">
            <a:avLst/>
          </a:prstGeom>
        </p:spPr>
        <p:txBody>
          <a:bodyPr>
            <a:normAutofit/>
          </a:bodyPr>
          <a:lstStyle/>
          <a:p>
            <a:pPr>
              <a:spcBef>
                <a:spcPts val="600"/>
              </a:spcBef>
              <a:buSzTx/>
              <a:buNone/>
              <a:defRPr sz="2800" b="1">
                <a:solidFill>
                  <a:srgbClr val="06436B"/>
                </a:solidFill>
                <a:latin typeface="Arial"/>
                <a:ea typeface="Arial"/>
                <a:cs typeface="Arial"/>
                <a:sym typeface="Arial"/>
              </a:defRPr>
            </a:pPr>
            <a:r>
              <a:rPr dirty="0"/>
              <a:t>QUESTIONS?</a:t>
            </a:r>
          </a:p>
          <a:p>
            <a:pPr>
              <a:spcBef>
                <a:spcPts val="600"/>
              </a:spcBef>
              <a:buFontTx/>
              <a:buChar char="•"/>
              <a:defRPr sz="2800" b="1">
                <a:solidFill>
                  <a:srgbClr val="06436B"/>
                </a:solidFill>
              </a:defRPr>
            </a:pPr>
            <a:r>
              <a:rPr dirty="0"/>
              <a:t>     </a:t>
            </a:r>
            <a:r>
              <a:rPr dirty="0">
                <a:latin typeface="Arial"/>
                <a:ea typeface="Arial"/>
                <a:cs typeface="Arial"/>
                <a:sym typeface="Arial"/>
              </a:rPr>
              <a:t>CALL  US  AT:</a:t>
            </a:r>
          </a:p>
          <a:p>
            <a:pPr>
              <a:spcBef>
                <a:spcPts val="600"/>
              </a:spcBef>
              <a:buSzTx/>
              <a:buNone/>
              <a:defRPr sz="2800" b="1">
                <a:latin typeface="Arial"/>
                <a:ea typeface="Arial"/>
                <a:cs typeface="Arial"/>
                <a:sym typeface="Arial"/>
              </a:defRPr>
            </a:pPr>
            <a:r>
              <a:rPr dirty="0"/>
              <a:t>    </a:t>
            </a:r>
            <a:r>
              <a:rPr dirty="0">
                <a:solidFill>
                  <a:srgbClr val="564FE7"/>
                </a:solidFill>
              </a:rPr>
              <a:t>    </a:t>
            </a:r>
            <a:r>
              <a:rPr dirty="0">
                <a:solidFill>
                  <a:srgbClr val="FF0000"/>
                </a:solidFill>
              </a:rPr>
              <a:t>(207) 624-9000    EXT.  521</a:t>
            </a:r>
            <a:r>
              <a:rPr lang="en-US" dirty="0">
                <a:solidFill>
                  <a:srgbClr val="FF0000"/>
                </a:solidFill>
              </a:rPr>
              <a:t>43</a:t>
            </a:r>
            <a:endParaRPr dirty="0">
              <a:solidFill>
                <a:srgbClr val="FF0000"/>
              </a:solidFill>
            </a:endParaRPr>
          </a:p>
          <a:p>
            <a:pPr>
              <a:spcBef>
                <a:spcPts val="600"/>
              </a:spcBef>
              <a:buSzTx/>
              <a:buNone/>
              <a:defRPr sz="2800"/>
            </a:pPr>
            <a:r>
              <a:rPr dirty="0"/>
              <a:t>          </a:t>
            </a:r>
            <a:r>
              <a:rPr b="1" dirty="0">
                <a:latin typeface="Arial"/>
                <a:ea typeface="Arial"/>
                <a:cs typeface="Arial"/>
                <a:sym typeface="Arial"/>
              </a:rPr>
              <a:t>FAX  </a:t>
            </a:r>
          </a:p>
          <a:p>
            <a:pPr>
              <a:spcBef>
                <a:spcPts val="600"/>
              </a:spcBef>
              <a:buSzTx/>
              <a:buNone/>
              <a:defRPr sz="2800" b="1">
                <a:solidFill>
                  <a:srgbClr val="FF0000"/>
                </a:solidFill>
                <a:latin typeface="Arial"/>
                <a:ea typeface="Arial"/>
                <a:cs typeface="Arial"/>
                <a:sym typeface="Arial"/>
              </a:defRPr>
            </a:pPr>
            <a:r>
              <a:rPr dirty="0"/>
              <a:t>        (207) 624-9</a:t>
            </a:r>
            <a:r>
              <a:rPr lang="en-US" dirty="0"/>
              <a:t>126</a:t>
            </a:r>
            <a:endParaRPr dirty="0"/>
          </a:p>
          <a:p>
            <a:pPr>
              <a:spcBef>
                <a:spcPts val="600"/>
              </a:spcBef>
              <a:buFont typeface="Arial" panose="020B0604020202020204" pitchFamily="34" charset="0"/>
              <a:buChar char="•"/>
              <a:defRPr sz="2800"/>
            </a:pPr>
            <a:r>
              <a:rPr dirty="0"/>
              <a:t>      </a:t>
            </a:r>
            <a:r>
              <a:rPr b="1" dirty="0">
                <a:latin typeface="Arial"/>
                <a:ea typeface="Arial"/>
                <a:cs typeface="Arial"/>
                <a:sym typeface="Arial"/>
              </a:rPr>
              <a:t>EMAIL:  </a:t>
            </a:r>
          </a:p>
          <a:p>
            <a:pPr>
              <a:spcBef>
                <a:spcPts val="600"/>
              </a:spcBef>
              <a:buSzTx/>
              <a:buNone/>
              <a:defRPr sz="2800"/>
            </a:pPr>
            <a:r>
              <a:rPr dirty="0"/>
              <a:t>          </a:t>
            </a:r>
            <a:r>
              <a:rPr lang="en-US" b="1" dirty="0">
                <a:solidFill>
                  <a:srgbClr val="FF0000"/>
                </a:solidFill>
                <a:latin typeface="Arial"/>
                <a:ea typeface="Arial"/>
                <a:cs typeface="Arial"/>
                <a:sym typeface="Arial"/>
              </a:rPr>
              <a:t>dealerlicensing</a:t>
            </a:r>
            <a:r>
              <a:rPr b="1" dirty="0">
                <a:solidFill>
                  <a:srgbClr val="FF0000"/>
                </a:solidFill>
                <a:latin typeface="Arial"/>
                <a:ea typeface="Arial"/>
                <a:cs typeface="Arial"/>
                <a:sym typeface="Arial"/>
              </a:rPr>
              <a:t>.</a:t>
            </a:r>
            <a:r>
              <a:rPr lang="en-US" b="1" dirty="0">
                <a:solidFill>
                  <a:srgbClr val="FF0000"/>
                </a:solidFill>
                <a:latin typeface="Arial"/>
                <a:ea typeface="Arial"/>
                <a:cs typeface="Arial"/>
                <a:sym typeface="Arial"/>
              </a:rPr>
              <a:t>bmv</a:t>
            </a:r>
            <a:r>
              <a:rPr b="1" dirty="0">
                <a:solidFill>
                  <a:srgbClr val="FF0000"/>
                </a:solidFill>
                <a:latin typeface="Arial"/>
                <a:ea typeface="Arial"/>
                <a:cs typeface="Arial"/>
                <a:sym typeface="Arial"/>
              </a:rPr>
              <a:t>@maine.gov</a:t>
            </a:r>
          </a:p>
        </p:txBody>
      </p:sp>
      <p:sp>
        <p:nvSpPr>
          <p:cNvPr id="1174" name="4"/>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62</a:t>
            </a:fld>
            <a:endParaRPr lang="en-US" dirty="0"/>
          </a:p>
        </p:txBody>
      </p:sp>
    </p:spTree>
    <p:extLst>
      <p:ext uri="{BB962C8B-B14F-4D97-AF65-F5344CB8AC3E}">
        <p14:creationId xmlns:p14="http://schemas.microsoft.com/office/powerpoint/2010/main" val="89174475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Contacting  Bureau of Motor Vehicles  ~ Title Section ~"/>
          <p:cNvSpPr txBox="1">
            <a:spLocks noGrp="1"/>
          </p:cNvSpPr>
          <p:nvPr>
            <p:ph type="title" idx="4294967295"/>
          </p:nvPr>
        </p:nvSpPr>
        <p:spPr>
          <a:xfrm>
            <a:off x="228600" y="228600"/>
            <a:ext cx="8534400" cy="1143002"/>
          </a:xfrm>
          <a:prstGeom prst="rect">
            <a:avLst/>
          </a:prstGeom>
        </p:spPr>
        <p:txBody>
          <a:bodyPr>
            <a:normAutofit fontScale="90000"/>
          </a:bodyPr>
          <a:lstStyle/>
          <a:p>
            <a:pPr defTabSz="822959">
              <a:defRPr sz="2520" b="1">
                <a:solidFill>
                  <a:srgbClr val="000000"/>
                </a:solidFill>
                <a:latin typeface="+mn-lt"/>
                <a:ea typeface="+mn-ea"/>
                <a:cs typeface="+mn-cs"/>
                <a:sym typeface="Times New Roman"/>
              </a:defRPr>
            </a:pPr>
            <a:r>
              <a:rPr dirty="0"/>
              <a:t>Contacting </a:t>
            </a:r>
            <a:br>
              <a:rPr dirty="0"/>
            </a:br>
            <a:r>
              <a:rPr dirty="0"/>
              <a:t>Bureau of Motor Vehicles </a:t>
            </a:r>
            <a:br>
              <a:rPr dirty="0"/>
            </a:br>
            <a:r>
              <a:rPr dirty="0"/>
              <a:t>~ </a:t>
            </a:r>
            <a:r>
              <a:rPr lang="en-US" dirty="0"/>
              <a:t>Enforcement Unit</a:t>
            </a:r>
            <a:r>
              <a:rPr dirty="0"/>
              <a:t>~</a:t>
            </a:r>
          </a:p>
        </p:txBody>
      </p:sp>
      <p:sp>
        <p:nvSpPr>
          <p:cNvPr id="1173" name="QUESTIONS?…"/>
          <p:cNvSpPr txBox="1">
            <a:spLocks noGrp="1"/>
          </p:cNvSpPr>
          <p:nvPr>
            <p:ph type="body" idx="4294967295"/>
          </p:nvPr>
        </p:nvSpPr>
        <p:spPr>
          <a:xfrm>
            <a:off x="990600" y="1828800"/>
            <a:ext cx="7924800" cy="3810000"/>
          </a:xfrm>
          <a:prstGeom prst="rect">
            <a:avLst/>
          </a:prstGeom>
        </p:spPr>
        <p:txBody>
          <a:bodyPr>
            <a:normAutofit/>
          </a:bodyPr>
          <a:lstStyle/>
          <a:p>
            <a:pPr>
              <a:spcBef>
                <a:spcPts val="600"/>
              </a:spcBef>
              <a:buSzTx/>
              <a:buNone/>
              <a:defRPr sz="2800" b="1">
                <a:solidFill>
                  <a:srgbClr val="06436B"/>
                </a:solidFill>
                <a:latin typeface="Arial"/>
                <a:ea typeface="Arial"/>
                <a:cs typeface="Arial"/>
                <a:sym typeface="Arial"/>
              </a:defRPr>
            </a:pPr>
            <a:r>
              <a:rPr dirty="0"/>
              <a:t>QUESTIONS?</a:t>
            </a:r>
          </a:p>
          <a:p>
            <a:pPr>
              <a:spcBef>
                <a:spcPts val="600"/>
              </a:spcBef>
              <a:buFontTx/>
              <a:buChar char="•"/>
              <a:defRPr sz="2800" b="1">
                <a:solidFill>
                  <a:srgbClr val="06436B"/>
                </a:solidFill>
              </a:defRPr>
            </a:pPr>
            <a:r>
              <a:rPr dirty="0"/>
              <a:t>     </a:t>
            </a:r>
            <a:r>
              <a:rPr dirty="0">
                <a:latin typeface="Arial"/>
                <a:ea typeface="Arial"/>
                <a:cs typeface="Arial"/>
                <a:sym typeface="Arial"/>
              </a:rPr>
              <a:t>CALL  US  AT:</a:t>
            </a:r>
          </a:p>
          <a:p>
            <a:pPr>
              <a:spcBef>
                <a:spcPts val="600"/>
              </a:spcBef>
              <a:buSzTx/>
              <a:buNone/>
              <a:defRPr sz="2800" b="1">
                <a:latin typeface="Arial"/>
                <a:ea typeface="Arial"/>
                <a:cs typeface="Arial"/>
                <a:sym typeface="Arial"/>
              </a:defRPr>
            </a:pPr>
            <a:r>
              <a:rPr dirty="0"/>
              <a:t>    </a:t>
            </a:r>
            <a:r>
              <a:rPr dirty="0">
                <a:solidFill>
                  <a:srgbClr val="564FE7"/>
                </a:solidFill>
              </a:rPr>
              <a:t>    </a:t>
            </a:r>
            <a:r>
              <a:rPr dirty="0">
                <a:solidFill>
                  <a:srgbClr val="FF0000"/>
                </a:solidFill>
              </a:rPr>
              <a:t>(207) 624-9000    EXT.  521</a:t>
            </a:r>
            <a:r>
              <a:rPr lang="en-US" dirty="0">
                <a:solidFill>
                  <a:srgbClr val="FF0000"/>
                </a:solidFill>
              </a:rPr>
              <a:t>44</a:t>
            </a:r>
            <a:endParaRPr dirty="0">
              <a:solidFill>
                <a:srgbClr val="FF0000"/>
              </a:solidFill>
            </a:endParaRPr>
          </a:p>
          <a:p>
            <a:pPr>
              <a:spcBef>
                <a:spcPts val="600"/>
              </a:spcBef>
              <a:buSzTx/>
              <a:buNone/>
              <a:defRPr sz="2800"/>
            </a:pPr>
            <a:r>
              <a:rPr dirty="0"/>
              <a:t>          </a:t>
            </a:r>
            <a:r>
              <a:rPr b="1" dirty="0">
                <a:latin typeface="Arial"/>
                <a:ea typeface="Arial"/>
                <a:cs typeface="Arial"/>
                <a:sym typeface="Arial"/>
              </a:rPr>
              <a:t>FAX  </a:t>
            </a:r>
          </a:p>
          <a:p>
            <a:pPr>
              <a:spcBef>
                <a:spcPts val="600"/>
              </a:spcBef>
              <a:buSzTx/>
              <a:buNone/>
              <a:defRPr sz="2800" b="1">
                <a:solidFill>
                  <a:srgbClr val="FF0000"/>
                </a:solidFill>
                <a:latin typeface="Arial"/>
                <a:ea typeface="Arial"/>
                <a:cs typeface="Arial"/>
                <a:sym typeface="Arial"/>
              </a:defRPr>
            </a:pPr>
            <a:r>
              <a:rPr dirty="0"/>
              <a:t>        (207) 624-925</a:t>
            </a:r>
            <a:r>
              <a:rPr lang="en-US" dirty="0"/>
              <a:t>8</a:t>
            </a:r>
            <a:endParaRPr dirty="0"/>
          </a:p>
          <a:p>
            <a:pPr>
              <a:spcBef>
                <a:spcPts val="600"/>
              </a:spcBef>
              <a:buFont typeface="Arial" panose="020B0604020202020204" pitchFamily="34" charset="0"/>
              <a:buChar char="•"/>
              <a:defRPr sz="2800"/>
            </a:pPr>
            <a:r>
              <a:rPr dirty="0"/>
              <a:t>      </a:t>
            </a:r>
            <a:r>
              <a:rPr b="1" dirty="0">
                <a:latin typeface="Arial"/>
                <a:ea typeface="Arial"/>
                <a:cs typeface="Arial"/>
                <a:sym typeface="Arial"/>
              </a:rPr>
              <a:t>EMAIL:  </a:t>
            </a:r>
          </a:p>
          <a:p>
            <a:pPr>
              <a:spcBef>
                <a:spcPts val="600"/>
              </a:spcBef>
              <a:buSzTx/>
              <a:buNone/>
              <a:defRPr sz="2800"/>
            </a:pPr>
            <a:r>
              <a:rPr dirty="0"/>
              <a:t>          </a:t>
            </a:r>
            <a:r>
              <a:rPr lang="en-US" b="1" dirty="0">
                <a:solidFill>
                  <a:srgbClr val="FF0000"/>
                </a:solidFill>
                <a:latin typeface="Arial"/>
                <a:ea typeface="Arial"/>
                <a:cs typeface="Arial"/>
                <a:sym typeface="Arial"/>
              </a:rPr>
              <a:t>investigation.bmv</a:t>
            </a:r>
            <a:r>
              <a:rPr b="1" dirty="0">
                <a:solidFill>
                  <a:srgbClr val="FF0000"/>
                </a:solidFill>
                <a:latin typeface="Arial"/>
                <a:ea typeface="Arial"/>
                <a:cs typeface="Arial"/>
                <a:sym typeface="Arial"/>
              </a:rPr>
              <a:t>@maine.gov</a:t>
            </a:r>
          </a:p>
        </p:txBody>
      </p:sp>
      <p:sp>
        <p:nvSpPr>
          <p:cNvPr id="1174" name="4"/>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63</a:t>
            </a:fld>
            <a:endParaRPr lang="en-US" dirty="0"/>
          </a:p>
        </p:txBody>
      </p:sp>
    </p:spTree>
    <p:extLst>
      <p:ext uri="{BB962C8B-B14F-4D97-AF65-F5344CB8AC3E}">
        <p14:creationId xmlns:p14="http://schemas.microsoft.com/office/powerpoint/2010/main" val="270051059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Contacting  Bureau of Motor Vehicles  ~ Title Section ~"/>
          <p:cNvSpPr txBox="1">
            <a:spLocks noGrp="1"/>
          </p:cNvSpPr>
          <p:nvPr>
            <p:ph type="title" idx="4294967295"/>
          </p:nvPr>
        </p:nvSpPr>
        <p:spPr>
          <a:xfrm>
            <a:off x="228600" y="228600"/>
            <a:ext cx="8534400" cy="1143002"/>
          </a:xfrm>
          <a:prstGeom prst="rect">
            <a:avLst/>
          </a:prstGeom>
        </p:spPr>
        <p:txBody>
          <a:bodyPr>
            <a:normAutofit fontScale="90000"/>
          </a:bodyPr>
          <a:lstStyle/>
          <a:p>
            <a:pPr defTabSz="822959">
              <a:defRPr sz="2520" b="1">
                <a:solidFill>
                  <a:srgbClr val="000000"/>
                </a:solidFill>
                <a:latin typeface="+mn-lt"/>
                <a:ea typeface="+mn-ea"/>
                <a:cs typeface="+mn-cs"/>
                <a:sym typeface="Times New Roman"/>
              </a:defRPr>
            </a:pPr>
            <a:r>
              <a:rPr dirty="0"/>
              <a:t>Contacting </a:t>
            </a:r>
            <a:br>
              <a:rPr dirty="0"/>
            </a:br>
            <a:r>
              <a:rPr dirty="0"/>
              <a:t>Bureau of Motor Vehicles </a:t>
            </a:r>
            <a:br>
              <a:rPr dirty="0"/>
            </a:br>
            <a:r>
              <a:rPr dirty="0"/>
              <a:t>~ Title Section ~</a:t>
            </a:r>
          </a:p>
        </p:txBody>
      </p:sp>
      <p:sp>
        <p:nvSpPr>
          <p:cNvPr id="1173" name="QUESTIONS?…"/>
          <p:cNvSpPr txBox="1">
            <a:spLocks noGrp="1"/>
          </p:cNvSpPr>
          <p:nvPr>
            <p:ph type="body" idx="4294967295"/>
          </p:nvPr>
        </p:nvSpPr>
        <p:spPr>
          <a:xfrm>
            <a:off x="990600" y="1828800"/>
            <a:ext cx="7924800" cy="3810000"/>
          </a:xfrm>
          <a:prstGeom prst="rect">
            <a:avLst/>
          </a:prstGeom>
        </p:spPr>
        <p:txBody>
          <a:bodyPr>
            <a:normAutofit/>
          </a:bodyPr>
          <a:lstStyle/>
          <a:p>
            <a:pPr>
              <a:spcBef>
                <a:spcPts val="600"/>
              </a:spcBef>
              <a:buSzTx/>
              <a:buNone/>
              <a:defRPr sz="2800" b="1">
                <a:solidFill>
                  <a:srgbClr val="06436B"/>
                </a:solidFill>
                <a:latin typeface="Arial"/>
                <a:ea typeface="Arial"/>
                <a:cs typeface="Arial"/>
                <a:sym typeface="Arial"/>
              </a:defRPr>
            </a:pPr>
            <a:r>
              <a:rPr dirty="0"/>
              <a:t>QUESTIONS?</a:t>
            </a:r>
          </a:p>
          <a:p>
            <a:pPr>
              <a:spcBef>
                <a:spcPts val="600"/>
              </a:spcBef>
              <a:buFontTx/>
              <a:buChar char="•"/>
              <a:defRPr sz="2800" b="1">
                <a:solidFill>
                  <a:srgbClr val="06436B"/>
                </a:solidFill>
              </a:defRPr>
            </a:pPr>
            <a:r>
              <a:rPr dirty="0"/>
              <a:t>     </a:t>
            </a:r>
            <a:r>
              <a:rPr dirty="0">
                <a:latin typeface="Arial"/>
                <a:ea typeface="Arial"/>
                <a:cs typeface="Arial"/>
                <a:sym typeface="Arial"/>
              </a:rPr>
              <a:t>CALL  US  AT:</a:t>
            </a:r>
          </a:p>
          <a:p>
            <a:pPr>
              <a:spcBef>
                <a:spcPts val="600"/>
              </a:spcBef>
              <a:buSzTx/>
              <a:buNone/>
              <a:defRPr sz="2800" b="1">
                <a:latin typeface="Arial"/>
                <a:ea typeface="Arial"/>
                <a:cs typeface="Arial"/>
                <a:sym typeface="Arial"/>
              </a:defRPr>
            </a:pPr>
            <a:r>
              <a:rPr dirty="0"/>
              <a:t>    </a:t>
            </a:r>
            <a:r>
              <a:rPr dirty="0">
                <a:solidFill>
                  <a:srgbClr val="564FE7"/>
                </a:solidFill>
              </a:rPr>
              <a:t>    </a:t>
            </a:r>
            <a:r>
              <a:rPr dirty="0">
                <a:solidFill>
                  <a:srgbClr val="FF0000"/>
                </a:solidFill>
              </a:rPr>
              <a:t>(207) 624-9000    EXT.  52138</a:t>
            </a:r>
          </a:p>
          <a:p>
            <a:pPr>
              <a:spcBef>
                <a:spcPts val="600"/>
              </a:spcBef>
              <a:buSzTx/>
              <a:buNone/>
              <a:defRPr sz="2800"/>
            </a:pPr>
            <a:r>
              <a:rPr dirty="0"/>
              <a:t>          </a:t>
            </a:r>
            <a:r>
              <a:rPr b="1" dirty="0">
                <a:latin typeface="Arial"/>
                <a:ea typeface="Arial"/>
                <a:cs typeface="Arial"/>
                <a:sym typeface="Arial"/>
              </a:rPr>
              <a:t>FAX  </a:t>
            </a:r>
          </a:p>
          <a:p>
            <a:pPr>
              <a:spcBef>
                <a:spcPts val="600"/>
              </a:spcBef>
              <a:buSzTx/>
              <a:buNone/>
              <a:defRPr sz="2800" b="1">
                <a:solidFill>
                  <a:srgbClr val="FF0000"/>
                </a:solidFill>
                <a:latin typeface="Arial"/>
                <a:ea typeface="Arial"/>
                <a:cs typeface="Arial"/>
                <a:sym typeface="Arial"/>
              </a:defRPr>
            </a:pPr>
            <a:r>
              <a:rPr dirty="0"/>
              <a:t>        (207) 624-9254</a:t>
            </a:r>
          </a:p>
          <a:p>
            <a:pPr>
              <a:spcBef>
                <a:spcPts val="600"/>
              </a:spcBef>
              <a:buFont typeface="Arial" panose="020B0604020202020204" pitchFamily="34" charset="0"/>
              <a:buChar char="•"/>
              <a:defRPr sz="2800"/>
            </a:pPr>
            <a:r>
              <a:rPr dirty="0"/>
              <a:t>      </a:t>
            </a:r>
            <a:r>
              <a:rPr b="1" dirty="0">
                <a:latin typeface="Arial"/>
                <a:ea typeface="Arial"/>
                <a:cs typeface="Arial"/>
                <a:sym typeface="Arial"/>
              </a:rPr>
              <a:t>EMAIL:  </a:t>
            </a:r>
          </a:p>
          <a:p>
            <a:pPr>
              <a:spcBef>
                <a:spcPts val="600"/>
              </a:spcBef>
              <a:buSzTx/>
              <a:buNone/>
              <a:defRPr sz="2800"/>
            </a:pPr>
            <a:r>
              <a:rPr dirty="0"/>
              <a:t>           </a:t>
            </a:r>
            <a:r>
              <a:rPr lang="en-US" b="1" dirty="0">
                <a:solidFill>
                  <a:srgbClr val="FF0000"/>
                </a:solidFill>
                <a:latin typeface="Arial"/>
                <a:ea typeface="Arial"/>
                <a:cs typeface="Arial"/>
                <a:sym typeface="Arial"/>
              </a:rPr>
              <a:t>ti</a:t>
            </a:r>
            <a:r>
              <a:rPr b="1" dirty="0">
                <a:solidFill>
                  <a:srgbClr val="FF0000"/>
                </a:solidFill>
                <a:latin typeface="Arial"/>
                <a:ea typeface="Arial"/>
                <a:cs typeface="Arial"/>
                <a:sym typeface="Arial"/>
              </a:rPr>
              <a:t>tles.</a:t>
            </a:r>
            <a:r>
              <a:rPr lang="en-US" b="1" dirty="0">
                <a:solidFill>
                  <a:srgbClr val="FF0000"/>
                </a:solidFill>
                <a:latin typeface="Arial"/>
                <a:ea typeface="Arial"/>
                <a:cs typeface="Arial"/>
                <a:sym typeface="Arial"/>
              </a:rPr>
              <a:t>bmv</a:t>
            </a:r>
            <a:r>
              <a:rPr b="1" dirty="0">
                <a:solidFill>
                  <a:srgbClr val="FF0000"/>
                </a:solidFill>
                <a:latin typeface="Arial"/>
                <a:ea typeface="Arial"/>
                <a:cs typeface="Arial"/>
                <a:sym typeface="Arial"/>
              </a:rPr>
              <a:t>@maine.gov</a:t>
            </a:r>
          </a:p>
        </p:txBody>
      </p:sp>
      <p:sp>
        <p:nvSpPr>
          <p:cNvPr id="1174" name="4"/>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64</a:t>
            </a:fld>
            <a:endParaRPr lang="en-US" dirty="0"/>
          </a:p>
        </p:txBody>
      </p:sp>
    </p:spTree>
    <p:extLst>
      <p:ext uri="{BB962C8B-B14F-4D97-AF65-F5344CB8AC3E}">
        <p14:creationId xmlns:p14="http://schemas.microsoft.com/office/powerpoint/2010/main" val="397373113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The End!"/>
          <p:cNvSpPr txBox="1"/>
          <p:nvPr/>
        </p:nvSpPr>
        <p:spPr>
          <a:xfrm>
            <a:off x="2667000" y="1962150"/>
            <a:ext cx="3505200" cy="11079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2400"/>
              </a:spcBef>
              <a:defRPr sz="4000" b="0">
                <a:latin typeface="Edwardian Script ITC"/>
                <a:ea typeface="Edwardian Script ITC"/>
                <a:cs typeface="Edwardian Script ITC"/>
                <a:sym typeface="Edwardian Script ITC"/>
              </a:defRPr>
            </a:lvl1pPr>
          </a:lstStyle>
          <a:p>
            <a:r>
              <a:rPr sz="6600" dirty="0"/>
              <a:t>The End!</a:t>
            </a:r>
          </a:p>
        </p:txBody>
      </p:sp>
      <p:pic>
        <p:nvPicPr>
          <p:cNvPr id="1179" name="Cartoon_car_2" descr="Cartoon_car_2"/>
          <p:cNvPicPr>
            <a:picLocks noChangeAspect="1"/>
          </p:cNvPicPr>
          <p:nvPr/>
        </p:nvPicPr>
        <p:blipFill>
          <a:blip r:embed="rId3"/>
          <a:stretch>
            <a:fillRect/>
          </a:stretch>
        </p:blipFill>
        <p:spPr>
          <a:xfrm flipH="1">
            <a:off x="3048000" y="5029200"/>
            <a:ext cx="2895600" cy="984250"/>
          </a:xfrm>
          <a:prstGeom prst="rect">
            <a:avLst/>
          </a:prstGeom>
          <a:ln w="12700">
            <a:miter lim="400000"/>
          </a:ln>
        </p:spPr>
      </p:pic>
      <p:sp>
        <p:nvSpPr>
          <p:cNvPr id="1180" name="Please Remember to Call with Your Questions…"/>
          <p:cNvSpPr txBox="1"/>
          <p:nvPr/>
        </p:nvSpPr>
        <p:spPr>
          <a:xfrm>
            <a:off x="152400" y="3581400"/>
            <a:ext cx="8839200"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spcBef>
                <a:spcPts val="1400"/>
              </a:spcBef>
              <a:defRPr>
                <a:solidFill>
                  <a:srgbClr val="A50021"/>
                </a:solidFill>
                <a:latin typeface="+mn-lt"/>
                <a:ea typeface="+mn-ea"/>
                <a:cs typeface="+mn-cs"/>
                <a:sym typeface="Times New Roman"/>
              </a:defRPr>
            </a:pPr>
            <a:r>
              <a:rPr sz="3200" dirty="0"/>
              <a:t>Please Remember to Call with Your Questions</a:t>
            </a:r>
          </a:p>
        </p:txBody>
      </p:sp>
      <p:pic>
        <p:nvPicPr>
          <p:cNvPr id="1181" name="image.png" descr="image.png"/>
          <p:cNvPicPr>
            <a:picLocks noChangeAspect="1"/>
          </p:cNvPicPr>
          <p:nvPr/>
        </p:nvPicPr>
        <p:blipFill>
          <a:blip r:embed="rId4"/>
          <a:stretch>
            <a:fillRect/>
          </a:stretch>
        </p:blipFill>
        <p:spPr>
          <a:xfrm>
            <a:off x="9525000" y="3886200"/>
            <a:ext cx="304800" cy="304800"/>
          </a:xfrm>
          <a:prstGeom prst="rect">
            <a:avLst/>
          </a:prstGeom>
          <a:ln w="12700">
            <a:miter lim="400000"/>
          </a:ln>
        </p:spPr>
      </p:pic>
      <p:pic>
        <p:nvPicPr>
          <p:cNvPr id="1182" name="image.png" descr="image.png"/>
          <p:cNvPicPr>
            <a:picLocks noChangeAspect="1"/>
          </p:cNvPicPr>
          <p:nvPr/>
        </p:nvPicPr>
        <p:blipFill>
          <a:blip r:embed="rId5"/>
          <a:stretch>
            <a:fillRect/>
          </a:stretch>
        </p:blipFill>
        <p:spPr>
          <a:xfrm>
            <a:off x="460374" y="871537"/>
            <a:ext cx="987426" cy="1262063"/>
          </a:xfrm>
          <a:prstGeom prst="rect">
            <a:avLst/>
          </a:prstGeom>
          <a:ln w="12700">
            <a:miter lim="400000"/>
          </a:ln>
        </p:spPr>
      </p:pic>
      <p:sp>
        <p:nvSpPr>
          <p:cNvPr id="1183" name="60"/>
          <p:cNvSpPr txBox="1"/>
          <p:nvPr/>
        </p:nvSpPr>
        <p:spPr>
          <a:xfrm>
            <a:off x="8534400" y="6459537"/>
            <a:ext cx="457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b="0">
                <a:solidFill>
                  <a:srgbClr val="7F7F7F"/>
                </a:solidFill>
                <a:latin typeface="Arial"/>
                <a:ea typeface="Arial"/>
                <a:cs typeface="Arial"/>
                <a:sym typeface="Arial"/>
              </a:defRPr>
            </a:lvl1pPr>
          </a:lstStyle>
          <a:p>
            <a:endParaRPr dirty="0"/>
          </a:p>
        </p:txBody>
      </p:sp>
      <p:sp>
        <p:nvSpPr>
          <p:cNvPr id="2" name="Slide Number Placeholder 1"/>
          <p:cNvSpPr>
            <a:spLocks noGrp="1"/>
          </p:cNvSpPr>
          <p:nvPr>
            <p:ph type="sldNum" sz="quarter" idx="2"/>
          </p:nvPr>
        </p:nvSpPr>
        <p:spPr>
          <a:xfrm>
            <a:off x="8830458" y="6626860"/>
            <a:ext cx="237342" cy="231140"/>
          </a:xfrm>
        </p:spPr>
        <p:txBody>
          <a:bodyPr/>
          <a:lstStyle/>
          <a:p>
            <a:fld id="{86CB4B4D-7CA3-9044-876B-883B54F8677D}" type="slidenum">
              <a:rPr lang="en-US" smtClean="0"/>
              <a:t>65</a:t>
            </a:fld>
            <a:endParaRPr lang="en-US" dirty="0"/>
          </a:p>
        </p:txBody>
      </p:sp>
    </p:spTree>
    <p:extLst>
      <p:ext uri="{BB962C8B-B14F-4D97-AF65-F5344CB8AC3E}">
        <p14:creationId xmlns:p14="http://schemas.microsoft.com/office/powerpoint/2010/main" val="21162731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230492"/>
            <a:ext cx="4343400" cy="5381976"/>
          </a:xfrm>
          <a:prstGeom prst="rect">
            <a:avLst/>
          </a:prstGeom>
        </p:spPr>
      </p:pic>
      <p:sp>
        <p:nvSpPr>
          <p:cNvPr id="4" name="TextBox 3"/>
          <p:cNvSpPr txBox="1"/>
          <p:nvPr/>
        </p:nvSpPr>
        <p:spPr>
          <a:xfrm>
            <a:off x="228600" y="268071"/>
            <a:ext cx="86868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3600" dirty="0"/>
              <a:t>What is A Memorandum Titles?</a:t>
            </a:r>
            <a:endParaRPr kumimoji="0" lang="en-US" sz="36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6" name="TextBox 5"/>
          <p:cNvSpPr txBox="1"/>
          <p:nvPr/>
        </p:nvSpPr>
        <p:spPr>
          <a:xfrm>
            <a:off x="262467" y="2168165"/>
            <a:ext cx="3810000"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Candara"/>
                <a:ea typeface="Candara"/>
                <a:cs typeface="Candara"/>
                <a:sym typeface="Candara"/>
              </a:rPr>
              <a:t>A Memorandum Title is a non-negotiable</a:t>
            </a:r>
            <a:r>
              <a:rPr kumimoji="0" lang="en-US" sz="2400" b="1" i="0" u="none" strike="noStrike" cap="none" spc="0" normalizeH="0" dirty="0">
                <a:ln>
                  <a:noFill/>
                </a:ln>
                <a:solidFill>
                  <a:srgbClr val="000000"/>
                </a:solidFill>
                <a:effectLst/>
                <a:uFillTx/>
                <a:latin typeface="Candara"/>
                <a:ea typeface="Candara"/>
                <a:cs typeface="Candara"/>
                <a:sym typeface="Candara"/>
              </a:rPr>
              <a:t> title issued when the owner of a vehicle moves to a state that issues </a:t>
            </a:r>
            <a:r>
              <a:rPr kumimoji="0" lang="en-US" sz="2400" b="1" i="0" u="none" strike="noStrike" cap="none" spc="0" normalizeH="0" dirty="0">
                <a:ln>
                  <a:noFill/>
                </a:ln>
                <a:solidFill>
                  <a:srgbClr val="000000"/>
                </a:solidFill>
                <a:effectLst/>
                <a:uFillTx/>
                <a:latin typeface="Candara" panose="020E0502030303020204" pitchFamily="34" charset="0"/>
                <a:ea typeface="Candara"/>
                <a:cs typeface="Candara"/>
                <a:sym typeface="Candara"/>
              </a:rPr>
              <a:t>Memorandum </a:t>
            </a:r>
            <a:r>
              <a:rPr lang="en-US" sz="2400" b="1" dirty="0">
                <a:latin typeface="Candara" panose="020E0502030303020204" pitchFamily="34" charset="0"/>
              </a:rPr>
              <a:t>T</a:t>
            </a:r>
            <a:r>
              <a:rPr kumimoji="0" lang="en-US" sz="2400" b="1" i="0" u="none" strike="noStrike" cap="none" spc="0" normalizeH="0" dirty="0">
                <a:ln>
                  <a:noFill/>
                </a:ln>
                <a:solidFill>
                  <a:srgbClr val="000000"/>
                </a:solidFill>
                <a:effectLst/>
                <a:uFillTx/>
                <a:latin typeface="Candara" panose="020E0502030303020204" pitchFamily="34" charset="0"/>
                <a:ea typeface="Candara"/>
                <a:cs typeface="Candara"/>
                <a:sym typeface="Candara"/>
              </a:rPr>
              <a:t>itles </a:t>
            </a:r>
            <a:r>
              <a:rPr kumimoji="0" lang="en-US" sz="2400" b="1" i="0" u="none" strike="noStrike" cap="none" spc="0" normalizeH="0" dirty="0">
                <a:ln>
                  <a:noFill/>
                </a:ln>
                <a:solidFill>
                  <a:srgbClr val="000000"/>
                </a:solidFill>
                <a:effectLst/>
                <a:uFillTx/>
                <a:latin typeface="Candara"/>
                <a:ea typeface="Candara"/>
                <a:cs typeface="Candara"/>
                <a:sym typeface="Candara"/>
              </a:rPr>
              <a:t>and the out of state title is held by the lienholder and not surrendered to that state at time of registration. </a:t>
            </a:r>
            <a:endParaRPr kumimoji="0" lang="en-US" sz="2400" b="1" i="0" u="none" strike="noStrike" cap="none" spc="0" normalizeH="0" baseline="0" dirty="0">
              <a:ln>
                <a:noFill/>
              </a:ln>
              <a:solidFill>
                <a:srgbClr val="000000"/>
              </a:solidFill>
              <a:effectLst/>
              <a:uFillTx/>
              <a:latin typeface="Candara"/>
              <a:ea typeface="Candara"/>
              <a:cs typeface="Candara"/>
              <a:sym typeface="Candara"/>
            </a:endParaRPr>
          </a:p>
        </p:txBody>
      </p:sp>
      <p:sp>
        <p:nvSpPr>
          <p:cNvPr id="5" name="Slide Number Placeholder 4"/>
          <p:cNvSpPr>
            <a:spLocks noGrp="1"/>
          </p:cNvSpPr>
          <p:nvPr>
            <p:ph type="sldNum" sz="quarter" idx="2"/>
          </p:nvPr>
        </p:nvSpPr>
        <p:spPr>
          <a:xfrm>
            <a:off x="8830458" y="6629400"/>
            <a:ext cx="237342" cy="231140"/>
          </a:xfrm>
        </p:spPr>
        <p:txBody>
          <a:bodyPr/>
          <a:lstStyle/>
          <a:p>
            <a:fld id="{86CB4B4D-7CA3-9044-876B-883B54F8677D}" type="slidenum">
              <a:rPr lang="en-US" smtClean="0"/>
              <a:t>7</a:t>
            </a:fld>
            <a:endParaRPr lang="en-US" dirty="0"/>
          </a:p>
        </p:txBody>
      </p:sp>
    </p:spTree>
    <p:extLst>
      <p:ext uri="{BB962C8B-B14F-4D97-AF65-F5344CB8AC3E}">
        <p14:creationId xmlns:p14="http://schemas.microsoft.com/office/powerpoint/2010/main" val="1692811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Who issues Memorandum Titles?"/>
          <p:cNvSpPr txBox="1">
            <a:spLocks noGrp="1"/>
          </p:cNvSpPr>
          <p:nvPr>
            <p:ph type="title" idx="4294967295"/>
          </p:nvPr>
        </p:nvSpPr>
        <p:spPr>
          <a:xfrm>
            <a:off x="228600" y="228600"/>
            <a:ext cx="8686800" cy="1252538"/>
          </a:xfrm>
          <a:prstGeom prst="rect">
            <a:avLst/>
          </a:prstGeom>
        </p:spPr>
        <p:txBody>
          <a:bodyPr>
            <a:normAutofit/>
          </a:bodyPr>
          <a:lstStyle>
            <a:lvl1pPr>
              <a:defRPr sz="4000" b="1">
                <a:solidFill>
                  <a:srgbClr val="000000"/>
                </a:solidFill>
              </a:defRPr>
            </a:lvl1pPr>
          </a:lstStyle>
          <a:p>
            <a:r>
              <a:rPr lang="en-US" dirty="0"/>
              <a:t>W</a:t>
            </a:r>
            <a:r>
              <a:rPr dirty="0"/>
              <a:t>ho issues Memorandum Titles?</a:t>
            </a:r>
          </a:p>
        </p:txBody>
      </p:sp>
      <p:sp>
        <p:nvSpPr>
          <p:cNvPr id="195" name="District of Columbia"/>
          <p:cNvSpPr txBox="1"/>
          <p:nvPr/>
        </p:nvSpPr>
        <p:spPr>
          <a:xfrm>
            <a:off x="4800600" y="1905000"/>
            <a:ext cx="30480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District of Columbia</a:t>
            </a:r>
          </a:p>
        </p:txBody>
      </p:sp>
      <p:sp>
        <p:nvSpPr>
          <p:cNvPr id="196" name="Kansas  (Trucks and Commercial  Vehicles Only)"/>
          <p:cNvSpPr txBox="1"/>
          <p:nvPr/>
        </p:nvSpPr>
        <p:spPr>
          <a:xfrm>
            <a:off x="1371600" y="2362200"/>
            <a:ext cx="2971800" cy="89255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latin typeface="+mn-lt"/>
                <a:ea typeface="+mn-ea"/>
                <a:cs typeface="+mn-cs"/>
                <a:sym typeface="Times New Roman"/>
              </a:defRPr>
            </a:pPr>
            <a:r>
              <a:rPr dirty="0"/>
              <a:t>Kansas </a:t>
            </a:r>
            <a:r>
              <a:rPr sz="1400" dirty="0"/>
              <a:t>(Trucks and Commercial Vehicles Only)</a:t>
            </a:r>
          </a:p>
          <a:p>
            <a:pPr>
              <a:defRPr sz="1400">
                <a:latin typeface="+mn-lt"/>
                <a:ea typeface="+mn-ea"/>
                <a:cs typeface="+mn-cs"/>
                <a:sym typeface="Times New Roman"/>
              </a:defRPr>
            </a:pPr>
            <a:r>
              <a:rPr dirty="0"/>
              <a:t>                                                  </a:t>
            </a:r>
          </a:p>
        </p:txBody>
      </p:sp>
      <p:sp>
        <p:nvSpPr>
          <p:cNvPr id="197" name="Massachusetts"/>
          <p:cNvSpPr txBox="1"/>
          <p:nvPr/>
        </p:nvSpPr>
        <p:spPr>
          <a:xfrm>
            <a:off x="4800600" y="2438400"/>
            <a:ext cx="2433638"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Massachusetts</a:t>
            </a:r>
          </a:p>
        </p:txBody>
      </p:sp>
      <p:sp>
        <p:nvSpPr>
          <p:cNvPr id="198" name="Ohio"/>
          <p:cNvSpPr txBox="1"/>
          <p:nvPr/>
        </p:nvSpPr>
        <p:spPr>
          <a:xfrm>
            <a:off x="4800600" y="3007608"/>
            <a:ext cx="1143001"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Ohio</a:t>
            </a:r>
          </a:p>
        </p:txBody>
      </p:sp>
      <p:sp>
        <p:nvSpPr>
          <p:cNvPr id="199" name="Pennsylvania"/>
          <p:cNvSpPr txBox="1"/>
          <p:nvPr/>
        </p:nvSpPr>
        <p:spPr>
          <a:xfrm>
            <a:off x="1371599" y="3581400"/>
            <a:ext cx="2146302"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Pennsylvania</a:t>
            </a:r>
          </a:p>
        </p:txBody>
      </p:sp>
      <p:sp>
        <p:nvSpPr>
          <p:cNvPr id="200" name="South Carolina"/>
          <p:cNvSpPr txBox="1"/>
          <p:nvPr/>
        </p:nvSpPr>
        <p:spPr>
          <a:xfrm>
            <a:off x="1357312" y="4114800"/>
            <a:ext cx="2362201"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South Carolina</a:t>
            </a:r>
          </a:p>
        </p:txBody>
      </p:sp>
      <p:sp>
        <p:nvSpPr>
          <p:cNvPr id="201" name="Texas"/>
          <p:cNvSpPr txBox="1"/>
          <p:nvPr/>
        </p:nvSpPr>
        <p:spPr>
          <a:xfrm>
            <a:off x="4827587" y="4114800"/>
            <a:ext cx="1752601"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Texas</a:t>
            </a:r>
          </a:p>
        </p:txBody>
      </p:sp>
      <p:sp>
        <p:nvSpPr>
          <p:cNvPr id="202" name="Connecticut"/>
          <p:cNvSpPr txBox="1"/>
          <p:nvPr/>
        </p:nvSpPr>
        <p:spPr>
          <a:xfrm>
            <a:off x="1395412" y="1905000"/>
            <a:ext cx="1816101"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Connecticut</a:t>
            </a:r>
          </a:p>
        </p:txBody>
      </p:sp>
      <p:sp>
        <p:nvSpPr>
          <p:cNvPr id="203" name="Remember, the State of Maine will not accept Memorandum Titles as proof of ownership!"/>
          <p:cNvSpPr txBox="1"/>
          <p:nvPr/>
        </p:nvSpPr>
        <p:spPr>
          <a:xfrm>
            <a:off x="838200" y="5257800"/>
            <a:ext cx="7391400" cy="11398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200"/>
              </a:spcBef>
              <a:defRPr sz="2000" i="1">
                <a:solidFill>
                  <a:srgbClr val="FF0000"/>
                </a:solidFill>
                <a:latin typeface="+mn-lt"/>
                <a:ea typeface="+mn-ea"/>
                <a:cs typeface="+mn-cs"/>
                <a:sym typeface="Times New Roman"/>
              </a:defRPr>
            </a:lvl1pPr>
          </a:lstStyle>
          <a:p>
            <a:r>
              <a:rPr dirty="0"/>
              <a:t>Remember, the State of Maine will not accept Memorandum Titles as proof of ownership!</a:t>
            </a:r>
          </a:p>
        </p:txBody>
      </p:sp>
      <p:sp>
        <p:nvSpPr>
          <p:cNvPr id="204" name="West Virginia"/>
          <p:cNvSpPr txBox="1"/>
          <p:nvPr/>
        </p:nvSpPr>
        <p:spPr>
          <a:xfrm>
            <a:off x="3248025" y="4648200"/>
            <a:ext cx="2314575"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West Virginia</a:t>
            </a:r>
          </a:p>
        </p:txBody>
      </p:sp>
      <p:sp>
        <p:nvSpPr>
          <p:cNvPr id="205" name="Missouri"/>
          <p:cNvSpPr txBox="1"/>
          <p:nvPr/>
        </p:nvSpPr>
        <p:spPr>
          <a:xfrm>
            <a:off x="1400175" y="3083808"/>
            <a:ext cx="1752600" cy="4213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400"/>
              </a:spcBef>
              <a:defRPr>
                <a:latin typeface="+mn-lt"/>
                <a:ea typeface="+mn-ea"/>
                <a:cs typeface="+mn-cs"/>
                <a:sym typeface="Times New Roman"/>
              </a:defRPr>
            </a:lvl1pPr>
          </a:lstStyle>
          <a:p>
            <a:r>
              <a:rPr dirty="0"/>
              <a:t>Missouri</a:t>
            </a:r>
          </a:p>
        </p:txBody>
      </p:sp>
      <p:sp>
        <p:nvSpPr>
          <p:cNvPr id="206" name="Rhode Island  (as of 11/7/03)"/>
          <p:cNvSpPr txBox="1"/>
          <p:nvPr/>
        </p:nvSpPr>
        <p:spPr>
          <a:xfrm>
            <a:off x="4805362" y="3581400"/>
            <a:ext cx="3652838" cy="421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400"/>
              </a:spcBef>
              <a:defRPr>
                <a:latin typeface="+mn-lt"/>
                <a:ea typeface="+mn-ea"/>
                <a:cs typeface="+mn-cs"/>
                <a:sym typeface="Times New Roman"/>
              </a:defRPr>
            </a:pPr>
            <a:r>
              <a:rPr dirty="0"/>
              <a:t>Rhode Island </a:t>
            </a:r>
            <a:r>
              <a:rPr sz="1600" dirty="0"/>
              <a:t> </a:t>
            </a:r>
            <a:r>
              <a:rPr sz="1400" dirty="0"/>
              <a:t>(as of 11/7/03)</a:t>
            </a:r>
          </a:p>
        </p:txBody>
      </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8</a:t>
            </a:fld>
            <a:endParaRPr lang="en-US" dirty="0"/>
          </a:p>
        </p:txBody>
      </p:sp>
    </p:spTree>
    <p:extLst>
      <p:ext uri="{BB962C8B-B14F-4D97-AF65-F5344CB8AC3E}">
        <p14:creationId xmlns:p14="http://schemas.microsoft.com/office/powerpoint/2010/main" val="89190111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202"/>
                                        </p:tgtEl>
                                        <p:attrNameLst>
                                          <p:attrName>style.visibility</p:attrName>
                                        </p:attrNameLst>
                                      </p:cBhvr>
                                      <p:to>
                                        <p:strVal val="visible"/>
                                      </p:to>
                                    </p:set>
                                    <p:anim calcmode="lin" valueType="num">
                                      <p:cBhvr additive="base">
                                        <p:cTn id="7" dur="500" fill="hold"/>
                                        <p:tgtEl>
                                          <p:spTgt spid="202"/>
                                        </p:tgtEl>
                                        <p:attrNameLst>
                                          <p:attrName>ppt_x</p:attrName>
                                        </p:attrNameLst>
                                      </p:cBhvr>
                                      <p:tavLst>
                                        <p:tav tm="0">
                                          <p:val>
                                            <p:strVal val="#ppt_x"/>
                                          </p:val>
                                        </p:tav>
                                        <p:tav tm="100000">
                                          <p:val>
                                            <p:strVal val="#ppt_x"/>
                                          </p:val>
                                        </p:tav>
                                      </p:tavLst>
                                    </p:anim>
                                    <p:anim calcmode="lin" valueType="num">
                                      <p:cBhvr additive="base">
                                        <p:cTn id="8" dur="500" fill="hold"/>
                                        <p:tgtEl>
                                          <p:spTgt spid="20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 presetClass="entr" presetSubtype="0" fill="hold" nodeType="afterEffect">
                                  <p:stCondLst>
                                    <p:cond delay="250"/>
                                  </p:stCondLst>
                                  <p:childTnLst>
                                    <p:set>
                                      <p:cBhvr>
                                        <p:cTn id="11" dur="1" fill="hold">
                                          <p:stCondLst>
                                            <p:cond delay="999"/>
                                          </p:stCondLst>
                                        </p:cTn>
                                        <p:tgtEl>
                                          <p:spTgt spid="196">
                                            <p:txEl>
                                              <p:pRg st="0" end="0"/>
                                            </p:txEl>
                                          </p:spTgt>
                                        </p:tgtEl>
                                        <p:attrNameLst>
                                          <p:attrName>style.visibility</p:attrName>
                                        </p:attrNameLst>
                                      </p:cBhvr>
                                      <p:to>
                                        <p:strVal val="visible"/>
                                      </p:to>
                                    </p:set>
                                  </p:childTnLst>
                                </p:cTn>
                              </p:par>
                            </p:childTnLst>
                          </p:cTn>
                        </p:par>
                        <p:par>
                          <p:cTn id="12" fill="hold">
                            <p:stCondLst>
                              <p:cond delay="2750"/>
                            </p:stCondLst>
                            <p:childTnLst>
                              <p:par>
                                <p:cTn id="13" presetID="31" presetClass="entr" presetSubtype="0" fill="hold" grpId="0" nodeType="afterEffect">
                                  <p:stCondLst>
                                    <p:cond delay="250"/>
                                  </p:stCondLst>
                                  <p:childTnLst>
                                    <p:set>
                                      <p:cBhvr>
                                        <p:cTn id="14" dur="1" fill="hold">
                                          <p:stCondLst>
                                            <p:cond delay="0"/>
                                          </p:stCondLst>
                                        </p:cTn>
                                        <p:tgtEl>
                                          <p:spTgt spid="205"/>
                                        </p:tgtEl>
                                        <p:attrNameLst>
                                          <p:attrName>style.visibility</p:attrName>
                                        </p:attrNameLst>
                                      </p:cBhvr>
                                      <p:to>
                                        <p:strVal val="visible"/>
                                      </p:to>
                                    </p:set>
                                    <p:anim calcmode="lin" valueType="num">
                                      <p:cBhvr>
                                        <p:cTn id="15" dur="1000" fill="hold"/>
                                        <p:tgtEl>
                                          <p:spTgt spid="205"/>
                                        </p:tgtEl>
                                        <p:attrNameLst>
                                          <p:attrName>ppt_w</p:attrName>
                                        </p:attrNameLst>
                                      </p:cBhvr>
                                      <p:tavLst>
                                        <p:tav tm="0">
                                          <p:val>
                                            <p:fltVal val="0"/>
                                          </p:val>
                                        </p:tav>
                                        <p:tav tm="100000">
                                          <p:val>
                                            <p:strVal val="#ppt_w"/>
                                          </p:val>
                                        </p:tav>
                                      </p:tavLst>
                                    </p:anim>
                                    <p:anim calcmode="lin" valueType="num">
                                      <p:cBhvr>
                                        <p:cTn id="16" dur="1000" fill="hold"/>
                                        <p:tgtEl>
                                          <p:spTgt spid="205"/>
                                        </p:tgtEl>
                                        <p:attrNameLst>
                                          <p:attrName>ppt_h</p:attrName>
                                        </p:attrNameLst>
                                      </p:cBhvr>
                                      <p:tavLst>
                                        <p:tav tm="0">
                                          <p:val>
                                            <p:fltVal val="0"/>
                                          </p:val>
                                        </p:tav>
                                        <p:tav tm="100000">
                                          <p:val>
                                            <p:strVal val="#ppt_h"/>
                                          </p:val>
                                        </p:tav>
                                      </p:tavLst>
                                    </p:anim>
                                    <p:anim calcmode="lin" valueType="num">
                                      <p:cBhvr>
                                        <p:cTn id="17" dur="1000" fill="hold"/>
                                        <p:tgtEl>
                                          <p:spTgt spid="205"/>
                                        </p:tgtEl>
                                        <p:attrNameLst>
                                          <p:attrName>style.rotation</p:attrName>
                                        </p:attrNameLst>
                                      </p:cBhvr>
                                      <p:tavLst>
                                        <p:tav tm="0">
                                          <p:val>
                                            <p:fltVal val="90"/>
                                          </p:val>
                                        </p:tav>
                                        <p:tav tm="100000">
                                          <p:val>
                                            <p:fltVal val="0"/>
                                          </p:val>
                                        </p:tav>
                                      </p:tavLst>
                                    </p:anim>
                                    <p:animEffect transition="in" filter="fade">
                                      <p:cBhvr>
                                        <p:cTn id="18" dur="1000"/>
                                        <p:tgtEl>
                                          <p:spTgt spid="205"/>
                                        </p:tgtEl>
                                      </p:cBhvr>
                                    </p:animEffect>
                                  </p:childTnLst>
                                </p:cTn>
                              </p:par>
                            </p:childTnLst>
                          </p:cTn>
                        </p:par>
                        <p:par>
                          <p:cTn id="19" fill="hold">
                            <p:stCondLst>
                              <p:cond delay="4000"/>
                            </p:stCondLst>
                            <p:childTnLst>
                              <p:par>
                                <p:cTn id="20" presetID="2" presetClass="entr" presetSubtype="4" fill="hold" grpId="0" nodeType="afterEffect">
                                  <p:stCondLst>
                                    <p:cond delay="250"/>
                                  </p:stCondLst>
                                  <p:childTnLst>
                                    <p:set>
                                      <p:cBhvr>
                                        <p:cTn id="21" dur="1" fill="hold">
                                          <p:stCondLst>
                                            <p:cond delay="0"/>
                                          </p:stCondLst>
                                        </p:cTn>
                                        <p:tgtEl>
                                          <p:spTgt spid="199"/>
                                        </p:tgtEl>
                                        <p:attrNameLst>
                                          <p:attrName>style.visibility</p:attrName>
                                        </p:attrNameLst>
                                      </p:cBhvr>
                                      <p:to>
                                        <p:strVal val="visible"/>
                                      </p:to>
                                    </p:set>
                                    <p:anim calcmode="lin" valueType="num">
                                      <p:cBhvr additive="base">
                                        <p:cTn id="22" dur="1000" fill="hold"/>
                                        <p:tgtEl>
                                          <p:spTgt spid="199"/>
                                        </p:tgtEl>
                                        <p:attrNameLst>
                                          <p:attrName>ppt_x</p:attrName>
                                        </p:attrNameLst>
                                      </p:cBhvr>
                                      <p:tavLst>
                                        <p:tav tm="0">
                                          <p:val>
                                            <p:strVal val="#ppt_x"/>
                                          </p:val>
                                        </p:tav>
                                        <p:tav tm="100000">
                                          <p:val>
                                            <p:strVal val="#ppt_x"/>
                                          </p:val>
                                        </p:tav>
                                      </p:tavLst>
                                    </p:anim>
                                    <p:anim calcmode="lin" valueType="num">
                                      <p:cBhvr additive="base">
                                        <p:cTn id="23" dur="1000" fill="hold"/>
                                        <p:tgtEl>
                                          <p:spTgt spid="199"/>
                                        </p:tgtEl>
                                        <p:attrNameLst>
                                          <p:attrName>ppt_y</p:attrName>
                                        </p:attrNameLst>
                                      </p:cBhvr>
                                      <p:tavLst>
                                        <p:tav tm="0">
                                          <p:val>
                                            <p:strVal val="1+#ppt_h/2"/>
                                          </p:val>
                                        </p:tav>
                                        <p:tav tm="100000">
                                          <p:val>
                                            <p:strVal val="#ppt_y"/>
                                          </p:val>
                                        </p:tav>
                                      </p:tavLst>
                                    </p:anim>
                                  </p:childTnLst>
                                </p:cTn>
                              </p:par>
                            </p:childTnLst>
                          </p:cTn>
                        </p:par>
                        <p:par>
                          <p:cTn id="24" fill="hold">
                            <p:stCondLst>
                              <p:cond delay="5250"/>
                            </p:stCondLst>
                            <p:childTnLst>
                              <p:par>
                                <p:cTn id="25" presetID="14" presetClass="entr" presetSubtype="10" fill="hold" grpId="0" nodeType="afterEffect">
                                  <p:stCondLst>
                                    <p:cond delay="250"/>
                                  </p:stCondLst>
                                  <p:childTnLst>
                                    <p:set>
                                      <p:cBhvr>
                                        <p:cTn id="26" dur="1" fill="hold">
                                          <p:stCondLst>
                                            <p:cond delay="0"/>
                                          </p:stCondLst>
                                        </p:cTn>
                                        <p:tgtEl>
                                          <p:spTgt spid="200"/>
                                        </p:tgtEl>
                                        <p:attrNameLst>
                                          <p:attrName>style.visibility</p:attrName>
                                        </p:attrNameLst>
                                      </p:cBhvr>
                                      <p:to>
                                        <p:strVal val="visible"/>
                                      </p:to>
                                    </p:set>
                                    <p:animEffect transition="in" filter="randombar(horizontal)">
                                      <p:cBhvr>
                                        <p:cTn id="27" dur="1000"/>
                                        <p:tgtEl>
                                          <p:spTgt spid="200"/>
                                        </p:tgtEl>
                                      </p:cBhvr>
                                    </p:animEffect>
                                  </p:childTnLst>
                                </p:cTn>
                              </p:par>
                            </p:childTnLst>
                          </p:cTn>
                        </p:par>
                        <p:par>
                          <p:cTn id="28" fill="hold">
                            <p:stCondLst>
                              <p:cond delay="6500"/>
                            </p:stCondLst>
                            <p:childTnLst>
                              <p:par>
                                <p:cTn id="29" presetID="6" presetClass="entr" presetSubtype="16" fill="hold" grpId="0" nodeType="afterEffect">
                                  <p:stCondLst>
                                    <p:cond delay="250"/>
                                  </p:stCondLst>
                                  <p:childTnLst>
                                    <p:set>
                                      <p:cBhvr>
                                        <p:cTn id="30" dur="1" fill="hold">
                                          <p:stCondLst>
                                            <p:cond delay="0"/>
                                          </p:stCondLst>
                                        </p:cTn>
                                        <p:tgtEl>
                                          <p:spTgt spid="195"/>
                                        </p:tgtEl>
                                        <p:attrNameLst>
                                          <p:attrName>style.visibility</p:attrName>
                                        </p:attrNameLst>
                                      </p:cBhvr>
                                      <p:to>
                                        <p:strVal val="visible"/>
                                      </p:to>
                                    </p:set>
                                    <p:animEffect transition="in" filter="circle(in)">
                                      <p:cBhvr>
                                        <p:cTn id="31" dur="1000"/>
                                        <p:tgtEl>
                                          <p:spTgt spid="195"/>
                                        </p:tgtEl>
                                      </p:cBhvr>
                                    </p:animEffect>
                                  </p:childTnLst>
                                </p:cTn>
                              </p:par>
                            </p:childTnLst>
                          </p:cTn>
                        </p:par>
                        <p:par>
                          <p:cTn id="32" fill="hold">
                            <p:stCondLst>
                              <p:cond delay="7750"/>
                            </p:stCondLst>
                            <p:childTnLst>
                              <p:par>
                                <p:cTn id="33" presetID="22" presetClass="entr" presetSubtype="4" fill="hold" grpId="0" nodeType="afterEffect">
                                  <p:stCondLst>
                                    <p:cond delay="250"/>
                                  </p:stCondLst>
                                  <p:childTnLst>
                                    <p:set>
                                      <p:cBhvr>
                                        <p:cTn id="34" dur="1" fill="hold">
                                          <p:stCondLst>
                                            <p:cond delay="0"/>
                                          </p:stCondLst>
                                        </p:cTn>
                                        <p:tgtEl>
                                          <p:spTgt spid="197"/>
                                        </p:tgtEl>
                                        <p:attrNameLst>
                                          <p:attrName>style.visibility</p:attrName>
                                        </p:attrNameLst>
                                      </p:cBhvr>
                                      <p:to>
                                        <p:strVal val="visible"/>
                                      </p:to>
                                    </p:set>
                                    <p:animEffect transition="in" filter="wipe(down)">
                                      <p:cBhvr>
                                        <p:cTn id="35" dur="750"/>
                                        <p:tgtEl>
                                          <p:spTgt spid="197"/>
                                        </p:tgtEl>
                                      </p:cBhvr>
                                    </p:animEffect>
                                  </p:childTnLst>
                                </p:cTn>
                              </p:par>
                            </p:childTnLst>
                          </p:cTn>
                        </p:par>
                        <p:par>
                          <p:cTn id="36" fill="hold">
                            <p:stCondLst>
                              <p:cond delay="8750"/>
                            </p:stCondLst>
                            <p:childTnLst>
                              <p:par>
                                <p:cTn id="37" presetID="16" presetClass="entr" presetSubtype="21" fill="hold" grpId="0" nodeType="afterEffect">
                                  <p:stCondLst>
                                    <p:cond delay="250"/>
                                  </p:stCondLst>
                                  <p:childTnLst>
                                    <p:set>
                                      <p:cBhvr>
                                        <p:cTn id="38" dur="1" fill="hold">
                                          <p:stCondLst>
                                            <p:cond delay="0"/>
                                          </p:stCondLst>
                                        </p:cTn>
                                        <p:tgtEl>
                                          <p:spTgt spid="198"/>
                                        </p:tgtEl>
                                        <p:attrNameLst>
                                          <p:attrName>style.visibility</p:attrName>
                                        </p:attrNameLst>
                                      </p:cBhvr>
                                      <p:to>
                                        <p:strVal val="visible"/>
                                      </p:to>
                                    </p:set>
                                    <p:animEffect transition="in" filter="barn(inVertical)">
                                      <p:cBhvr>
                                        <p:cTn id="39" dur="1000"/>
                                        <p:tgtEl>
                                          <p:spTgt spid="198"/>
                                        </p:tgtEl>
                                      </p:cBhvr>
                                    </p:animEffect>
                                  </p:childTnLst>
                                </p:cTn>
                              </p:par>
                            </p:childTnLst>
                          </p:cTn>
                        </p:par>
                        <p:par>
                          <p:cTn id="40" fill="hold">
                            <p:stCondLst>
                              <p:cond delay="10000"/>
                            </p:stCondLst>
                            <p:childTnLst>
                              <p:par>
                                <p:cTn id="41" presetID="26" presetClass="entr" presetSubtype="0" fill="hold" grpId="0" nodeType="afterEffect">
                                  <p:stCondLst>
                                    <p:cond delay="250"/>
                                  </p:stCondLst>
                                  <p:childTnLst>
                                    <p:set>
                                      <p:cBhvr>
                                        <p:cTn id="42" dur="1" fill="hold">
                                          <p:stCondLst>
                                            <p:cond delay="0"/>
                                          </p:stCondLst>
                                        </p:cTn>
                                        <p:tgtEl>
                                          <p:spTgt spid="206"/>
                                        </p:tgtEl>
                                        <p:attrNameLst>
                                          <p:attrName>style.visibility</p:attrName>
                                        </p:attrNameLst>
                                      </p:cBhvr>
                                      <p:to>
                                        <p:strVal val="visible"/>
                                      </p:to>
                                    </p:set>
                                    <p:animEffect transition="in" filter="wipe(down)">
                                      <p:cBhvr>
                                        <p:cTn id="43" dur="290">
                                          <p:stCondLst>
                                            <p:cond delay="0"/>
                                          </p:stCondLst>
                                        </p:cTn>
                                        <p:tgtEl>
                                          <p:spTgt spid="206"/>
                                        </p:tgtEl>
                                      </p:cBhvr>
                                    </p:animEffect>
                                    <p:anim calcmode="lin" valueType="num">
                                      <p:cBhvr>
                                        <p:cTn id="44" dur="911" tmFilter="0,0; 0.14,0.36; 0.43,0.73; 0.71,0.91; 1.0,1.0">
                                          <p:stCondLst>
                                            <p:cond delay="0"/>
                                          </p:stCondLst>
                                        </p:cTn>
                                        <p:tgtEl>
                                          <p:spTgt spid="206"/>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206"/>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206"/>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206"/>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206"/>
                                        </p:tgtEl>
                                        <p:attrNameLst>
                                          <p:attrName>ppt_y</p:attrName>
                                        </p:attrNameLst>
                                      </p:cBhvr>
                                      <p:tavLst>
                                        <p:tav tm="0" fmla="#ppt_y-sin(pi*$)/81">
                                          <p:val>
                                            <p:fltVal val="0"/>
                                          </p:val>
                                        </p:tav>
                                        <p:tav tm="100000">
                                          <p:val>
                                            <p:fltVal val="1"/>
                                          </p:val>
                                        </p:tav>
                                      </p:tavLst>
                                    </p:anim>
                                    <p:animScale>
                                      <p:cBhvr>
                                        <p:cTn id="49" dur="13">
                                          <p:stCondLst>
                                            <p:cond delay="325"/>
                                          </p:stCondLst>
                                        </p:cTn>
                                        <p:tgtEl>
                                          <p:spTgt spid="206"/>
                                        </p:tgtEl>
                                      </p:cBhvr>
                                      <p:to x="100000" y="60000"/>
                                    </p:animScale>
                                    <p:animScale>
                                      <p:cBhvr>
                                        <p:cTn id="50" dur="83" decel="50000">
                                          <p:stCondLst>
                                            <p:cond delay="338"/>
                                          </p:stCondLst>
                                        </p:cTn>
                                        <p:tgtEl>
                                          <p:spTgt spid="206"/>
                                        </p:tgtEl>
                                      </p:cBhvr>
                                      <p:to x="100000" y="100000"/>
                                    </p:animScale>
                                    <p:animScale>
                                      <p:cBhvr>
                                        <p:cTn id="51" dur="13">
                                          <p:stCondLst>
                                            <p:cond delay="656"/>
                                          </p:stCondLst>
                                        </p:cTn>
                                        <p:tgtEl>
                                          <p:spTgt spid="206"/>
                                        </p:tgtEl>
                                      </p:cBhvr>
                                      <p:to x="100000" y="80000"/>
                                    </p:animScale>
                                    <p:animScale>
                                      <p:cBhvr>
                                        <p:cTn id="52" dur="83" decel="50000">
                                          <p:stCondLst>
                                            <p:cond delay="669"/>
                                          </p:stCondLst>
                                        </p:cTn>
                                        <p:tgtEl>
                                          <p:spTgt spid="206"/>
                                        </p:tgtEl>
                                      </p:cBhvr>
                                      <p:to x="100000" y="100000"/>
                                    </p:animScale>
                                    <p:animScale>
                                      <p:cBhvr>
                                        <p:cTn id="53" dur="13">
                                          <p:stCondLst>
                                            <p:cond delay="821"/>
                                          </p:stCondLst>
                                        </p:cTn>
                                        <p:tgtEl>
                                          <p:spTgt spid="206"/>
                                        </p:tgtEl>
                                      </p:cBhvr>
                                      <p:to x="100000" y="90000"/>
                                    </p:animScale>
                                    <p:animScale>
                                      <p:cBhvr>
                                        <p:cTn id="54" dur="83" decel="50000">
                                          <p:stCondLst>
                                            <p:cond delay="834"/>
                                          </p:stCondLst>
                                        </p:cTn>
                                        <p:tgtEl>
                                          <p:spTgt spid="206"/>
                                        </p:tgtEl>
                                      </p:cBhvr>
                                      <p:to x="100000" y="100000"/>
                                    </p:animScale>
                                    <p:animScale>
                                      <p:cBhvr>
                                        <p:cTn id="55" dur="13">
                                          <p:stCondLst>
                                            <p:cond delay="904"/>
                                          </p:stCondLst>
                                        </p:cTn>
                                        <p:tgtEl>
                                          <p:spTgt spid="206"/>
                                        </p:tgtEl>
                                      </p:cBhvr>
                                      <p:to x="100000" y="95000"/>
                                    </p:animScale>
                                    <p:animScale>
                                      <p:cBhvr>
                                        <p:cTn id="56" dur="83" decel="50000">
                                          <p:stCondLst>
                                            <p:cond delay="917"/>
                                          </p:stCondLst>
                                        </p:cTn>
                                        <p:tgtEl>
                                          <p:spTgt spid="206"/>
                                        </p:tgtEl>
                                      </p:cBhvr>
                                      <p:to x="100000" y="100000"/>
                                    </p:animScale>
                                  </p:childTnLst>
                                </p:cTn>
                              </p:par>
                            </p:childTnLst>
                          </p:cTn>
                        </p:par>
                        <p:par>
                          <p:cTn id="57" fill="hold">
                            <p:stCondLst>
                              <p:cond delay="11250"/>
                            </p:stCondLst>
                            <p:childTnLst>
                              <p:par>
                                <p:cTn id="58" presetID="6" presetClass="entr" presetSubtype="16" fill="hold" grpId="0" nodeType="afterEffect">
                                  <p:stCondLst>
                                    <p:cond delay="250"/>
                                  </p:stCondLst>
                                  <p:childTnLst>
                                    <p:set>
                                      <p:cBhvr>
                                        <p:cTn id="59" dur="1" fill="hold">
                                          <p:stCondLst>
                                            <p:cond delay="0"/>
                                          </p:stCondLst>
                                        </p:cTn>
                                        <p:tgtEl>
                                          <p:spTgt spid="201"/>
                                        </p:tgtEl>
                                        <p:attrNameLst>
                                          <p:attrName>style.visibility</p:attrName>
                                        </p:attrNameLst>
                                      </p:cBhvr>
                                      <p:to>
                                        <p:strVal val="visible"/>
                                      </p:to>
                                    </p:set>
                                    <p:animEffect transition="in" filter="circle(in)">
                                      <p:cBhvr>
                                        <p:cTn id="60" dur="1000"/>
                                        <p:tgtEl>
                                          <p:spTgt spid="201"/>
                                        </p:tgtEl>
                                      </p:cBhvr>
                                    </p:animEffect>
                                  </p:childTnLst>
                                </p:cTn>
                              </p:par>
                            </p:childTnLst>
                          </p:cTn>
                        </p:par>
                        <p:par>
                          <p:cTn id="61" fill="hold">
                            <p:stCondLst>
                              <p:cond delay="12500"/>
                            </p:stCondLst>
                            <p:childTnLst>
                              <p:par>
                                <p:cTn id="62" presetID="53" presetClass="entr" presetSubtype="16" fill="hold" grpId="0" nodeType="afterEffect">
                                  <p:stCondLst>
                                    <p:cond delay="250"/>
                                  </p:stCondLst>
                                  <p:childTnLst>
                                    <p:set>
                                      <p:cBhvr>
                                        <p:cTn id="63" dur="1" fill="hold">
                                          <p:stCondLst>
                                            <p:cond delay="0"/>
                                          </p:stCondLst>
                                        </p:cTn>
                                        <p:tgtEl>
                                          <p:spTgt spid="204"/>
                                        </p:tgtEl>
                                        <p:attrNameLst>
                                          <p:attrName>style.visibility</p:attrName>
                                        </p:attrNameLst>
                                      </p:cBhvr>
                                      <p:to>
                                        <p:strVal val="visible"/>
                                      </p:to>
                                    </p:set>
                                    <p:anim calcmode="lin" valueType="num">
                                      <p:cBhvr>
                                        <p:cTn id="64" dur="1000" fill="hold"/>
                                        <p:tgtEl>
                                          <p:spTgt spid="204"/>
                                        </p:tgtEl>
                                        <p:attrNameLst>
                                          <p:attrName>ppt_w</p:attrName>
                                        </p:attrNameLst>
                                      </p:cBhvr>
                                      <p:tavLst>
                                        <p:tav tm="0">
                                          <p:val>
                                            <p:fltVal val="0"/>
                                          </p:val>
                                        </p:tav>
                                        <p:tav tm="100000">
                                          <p:val>
                                            <p:strVal val="#ppt_w"/>
                                          </p:val>
                                        </p:tav>
                                      </p:tavLst>
                                    </p:anim>
                                    <p:anim calcmode="lin" valueType="num">
                                      <p:cBhvr>
                                        <p:cTn id="65" dur="1000" fill="hold"/>
                                        <p:tgtEl>
                                          <p:spTgt spid="204"/>
                                        </p:tgtEl>
                                        <p:attrNameLst>
                                          <p:attrName>ppt_h</p:attrName>
                                        </p:attrNameLst>
                                      </p:cBhvr>
                                      <p:tavLst>
                                        <p:tav tm="0">
                                          <p:val>
                                            <p:fltVal val="0"/>
                                          </p:val>
                                        </p:tav>
                                        <p:tav tm="100000">
                                          <p:val>
                                            <p:strVal val="#ppt_h"/>
                                          </p:val>
                                        </p:tav>
                                      </p:tavLst>
                                    </p:anim>
                                    <p:animEffect transition="in" filter="fade">
                                      <p:cBhvr>
                                        <p:cTn id="66" dur="1000"/>
                                        <p:tgtEl>
                                          <p:spTgt spid="204"/>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iterate>
                                    <p:tmAbs val="0"/>
                                  </p:iterate>
                                  <p:childTnLst>
                                    <p:set>
                                      <p:cBhvr>
                                        <p:cTn id="70" fill="hold"/>
                                        <p:tgtEl>
                                          <p:spTgt spid="203"/>
                                        </p:tgtEl>
                                        <p:attrNameLst>
                                          <p:attrName>style.visibility</p:attrName>
                                        </p:attrNameLst>
                                      </p:cBhvr>
                                      <p:to>
                                        <p:strVal val="visible"/>
                                      </p:to>
                                    </p:set>
                                    <p:animEffect transition="in" filter="box(in)">
                                      <p:cBhvr>
                                        <p:cTn id="71" dur="1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197" grpId="0" animBg="1"/>
      <p:bldP spid="198" grpId="0" animBg="1"/>
      <p:bldP spid="199" grpId="0" animBg="1"/>
      <p:bldP spid="200" grpId="0" animBg="1"/>
      <p:bldP spid="201" grpId="0" animBg="1"/>
      <p:bldP spid="202" grpId="0" animBg="1"/>
      <p:bldP spid="203" grpId="0" animBg="1" advAuto="0"/>
      <p:bldP spid="204" grpId="0" animBg="1"/>
      <p:bldP spid="205" grpId="0" animBg="1"/>
      <p:bldP spid="2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hanges to the Maine State Certificate of Title  MVT-1"/>
          <p:cNvSpPr txBox="1">
            <a:spLocks noGrp="1"/>
          </p:cNvSpPr>
          <p:nvPr>
            <p:ph type="title" idx="4294967295"/>
          </p:nvPr>
        </p:nvSpPr>
        <p:spPr>
          <a:xfrm>
            <a:off x="0" y="368299"/>
            <a:ext cx="9144000" cy="1143002"/>
          </a:xfrm>
          <a:prstGeom prst="rect">
            <a:avLst/>
          </a:prstGeom>
        </p:spPr>
        <p:txBody>
          <a:bodyPr>
            <a:noAutofit/>
          </a:bodyPr>
          <a:lstStyle/>
          <a:p>
            <a:pPr defTabSz="704087">
              <a:defRPr sz="1848" b="1">
                <a:solidFill>
                  <a:srgbClr val="000000"/>
                </a:solidFill>
                <a:latin typeface="+mn-lt"/>
                <a:ea typeface="+mn-ea"/>
                <a:cs typeface="+mn-cs"/>
                <a:sym typeface="Times New Roman"/>
              </a:defRPr>
            </a:pPr>
            <a:r>
              <a:rPr sz="2500" dirty="0"/>
              <a:t>Changes to the</a:t>
            </a:r>
            <a:br>
              <a:rPr sz="2500" dirty="0"/>
            </a:br>
            <a:r>
              <a:rPr sz="2500" dirty="0"/>
              <a:t>Maine State</a:t>
            </a:r>
            <a:br>
              <a:rPr sz="2500" dirty="0"/>
            </a:br>
            <a:r>
              <a:rPr sz="2500" dirty="0"/>
              <a:t>Certificate of Title </a:t>
            </a:r>
            <a:br>
              <a:rPr sz="2500" dirty="0"/>
            </a:br>
            <a:r>
              <a:rPr sz="2500" dirty="0"/>
              <a:t>MVT-1</a:t>
            </a:r>
          </a:p>
        </p:txBody>
      </p:sp>
      <p:pic>
        <p:nvPicPr>
          <p:cNvPr id="212" name="MVT-1 2-99 to now blank" descr="MVT-1 2-99 to now blank"/>
          <p:cNvPicPr>
            <a:picLocks noChangeAspect="1"/>
          </p:cNvPicPr>
          <p:nvPr/>
        </p:nvPicPr>
        <p:blipFill>
          <a:blip r:embed="rId3"/>
          <a:stretch>
            <a:fillRect/>
          </a:stretch>
        </p:blipFill>
        <p:spPr>
          <a:xfrm>
            <a:off x="5027612" y="2209800"/>
            <a:ext cx="3430588" cy="4419600"/>
          </a:xfrm>
          <a:prstGeom prst="rect">
            <a:avLst/>
          </a:prstGeom>
          <a:ln w="12700">
            <a:miter lim="400000"/>
          </a:ln>
        </p:spPr>
      </p:pic>
      <p:sp>
        <p:nvSpPr>
          <p:cNvPr id="213" name="Feb. 1, 1999  to  June 2015"/>
          <p:cNvSpPr txBox="1"/>
          <p:nvPr/>
        </p:nvSpPr>
        <p:spPr>
          <a:xfrm>
            <a:off x="5410200" y="1902023"/>
            <a:ext cx="261620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800"/>
              </a:spcBef>
              <a:defRPr sz="1400">
                <a:latin typeface="+mn-lt"/>
                <a:ea typeface="+mn-ea"/>
                <a:cs typeface="+mn-cs"/>
                <a:sym typeface="Times New Roman"/>
              </a:defRPr>
            </a:lvl1pPr>
          </a:lstStyle>
          <a:p>
            <a:pPr algn="ctr"/>
            <a:r>
              <a:rPr b="1" dirty="0">
                <a:solidFill>
                  <a:srgbClr val="FF0000"/>
                </a:solidFill>
              </a:rPr>
              <a:t>Feb. 1, 1999  to  June 2015</a:t>
            </a:r>
          </a:p>
        </p:txBody>
      </p:sp>
      <p:pic>
        <p:nvPicPr>
          <p:cNvPr id="215" name="MVT-1  1-91 to 10-96" descr="MVT-1  1-91 to 10-96"/>
          <p:cNvPicPr>
            <a:picLocks noChangeAspect="1"/>
          </p:cNvPicPr>
          <p:nvPr/>
        </p:nvPicPr>
        <p:blipFill>
          <a:blip r:embed="rId4"/>
          <a:stretch>
            <a:fillRect/>
          </a:stretch>
        </p:blipFill>
        <p:spPr>
          <a:xfrm>
            <a:off x="381000" y="1752600"/>
            <a:ext cx="1781175" cy="1981200"/>
          </a:xfrm>
          <a:prstGeom prst="rect">
            <a:avLst/>
          </a:prstGeom>
          <a:ln w="12700">
            <a:miter lim="400000"/>
          </a:ln>
        </p:spPr>
      </p:pic>
      <p:sp>
        <p:nvSpPr>
          <p:cNvPr id="216" name="Jan. 1, 1991  to Oct. 1, 1996"/>
          <p:cNvSpPr txBox="1"/>
          <p:nvPr/>
        </p:nvSpPr>
        <p:spPr>
          <a:xfrm>
            <a:off x="414337" y="1371600"/>
            <a:ext cx="2438401"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800"/>
              </a:spcBef>
              <a:defRPr sz="1400" b="0"/>
            </a:lvl1pPr>
          </a:lstStyle>
          <a:p>
            <a:r>
              <a:rPr dirty="0"/>
              <a:t>  </a:t>
            </a:r>
            <a:r>
              <a:rPr b="1" dirty="0">
                <a:solidFill>
                  <a:srgbClr val="FF0000"/>
                </a:solidFill>
              </a:rPr>
              <a:t>Jan. 1, 1991  to Oct. 1, 1996</a:t>
            </a:r>
          </a:p>
        </p:txBody>
      </p:sp>
      <p:sp>
        <p:nvSpPr>
          <p:cNvPr id="217" name="Certificate of Lien   MVT-17"/>
          <p:cNvSpPr txBox="1"/>
          <p:nvPr/>
        </p:nvSpPr>
        <p:spPr>
          <a:xfrm>
            <a:off x="1954212" y="2057400"/>
            <a:ext cx="1779588" cy="4978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800"/>
              </a:spcBef>
              <a:defRPr sz="1400" b="0"/>
            </a:lvl1pPr>
          </a:lstStyle>
          <a:p>
            <a:r>
              <a:rPr dirty="0"/>
              <a:t>Certificate of Lien   MVT-17</a:t>
            </a:r>
          </a:p>
        </p:txBody>
      </p:sp>
      <p:grpSp>
        <p:nvGrpSpPr>
          <p:cNvPr id="221" name="Group"/>
          <p:cNvGrpSpPr/>
          <p:nvPr/>
        </p:nvGrpSpPr>
        <p:grpSpPr>
          <a:xfrm>
            <a:off x="2009775" y="2609850"/>
            <a:ext cx="1419225" cy="1600200"/>
            <a:chOff x="0" y="0"/>
            <a:chExt cx="1419225" cy="1600200"/>
          </a:xfrm>
        </p:grpSpPr>
        <p:pic>
          <p:nvPicPr>
            <p:cNvPr id="218" name="Cert of Lien" descr="Cert of Lien"/>
            <p:cNvPicPr>
              <a:picLocks noChangeAspect="1"/>
            </p:cNvPicPr>
            <p:nvPr/>
          </p:nvPicPr>
          <p:blipFill>
            <a:blip r:embed="rId5"/>
            <a:stretch>
              <a:fillRect/>
            </a:stretch>
          </p:blipFill>
          <p:spPr>
            <a:xfrm>
              <a:off x="0" y="0"/>
              <a:ext cx="1419225" cy="1600200"/>
            </a:xfrm>
            <a:prstGeom prst="rect">
              <a:avLst/>
            </a:prstGeom>
            <a:ln w="12700" cap="flat">
              <a:noFill/>
              <a:miter lim="400000"/>
            </a:ln>
            <a:effectLst/>
          </p:spPr>
        </p:pic>
        <p:pic>
          <p:nvPicPr>
            <p:cNvPr id="219" name="image.png" descr="image.png"/>
            <p:cNvPicPr>
              <a:picLocks noChangeAspect="1"/>
            </p:cNvPicPr>
            <p:nvPr/>
          </p:nvPicPr>
          <p:blipFill>
            <a:blip r:embed="rId6"/>
            <a:stretch>
              <a:fillRect/>
            </a:stretch>
          </p:blipFill>
          <p:spPr>
            <a:xfrm>
              <a:off x="0" y="152400"/>
              <a:ext cx="74613" cy="77788"/>
            </a:xfrm>
            <a:prstGeom prst="rect">
              <a:avLst/>
            </a:prstGeom>
            <a:ln w="12700" cap="flat">
              <a:noFill/>
              <a:miter lim="400000"/>
            </a:ln>
            <a:effectLst/>
          </p:spPr>
        </p:pic>
        <p:pic>
          <p:nvPicPr>
            <p:cNvPr id="220" name="image.png" descr="image.png"/>
            <p:cNvPicPr>
              <a:picLocks noChangeAspect="1"/>
            </p:cNvPicPr>
            <p:nvPr/>
          </p:nvPicPr>
          <p:blipFill>
            <a:blip r:embed="rId7"/>
            <a:stretch>
              <a:fillRect/>
            </a:stretch>
          </p:blipFill>
          <p:spPr>
            <a:xfrm>
              <a:off x="9525" y="1041400"/>
              <a:ext cx="74613" cy="80963"/>
            </a:xfrm>
            <a:prstGeom prst="rect">
              <a:avLst/>
            </a:prstGeom>
            <a:ln w="12700" cap="flat">
              <a:noFill/>
              <a:miter lim="400000"/>
            </a:ln>
            <a:effectLst/>
          </p:spPr>
        </p:pic>
      </p:grpSp>
      <p:pic>
        <p:nvPicPr>
          <p:cNvPr id="222" name="image.png" descr="image.png"/>
          <p:cNvPicPr>
            <a:picLocks noChangeAspect="1"/>
          </p:cNvPicPr>
          <p:nvPr/>
        </p:nvPicPr>
        <p:blipFill>
          <a:blip r:embed="rId8"/>
          <a:stretch>
            <a:fillRect/>
          </a:stretch>
        </p:blipFill>
        <p:spPr>
          <a:xfrm>
            <a:off x="388937" y="5043487"/>
            <a:ext cx="90488" cy="106363"/>
          </a:xfrm>
          <a:prstGeom prst="rect">
            <a:avLst/>
          </a:prstGeom>
          <a:ln w="12700">
            <a:miter lim="400000"/>
          </a:ln>
        </p:spPr>
      </p:pic>
      <p:pic>
        <p:nvPicPr>
          <p:cNvPr id="223" name="image.png" descr="image.png"/>
          <p:cNvPicPr>
            <a:picLocks noChangeAspect="1"/>
          </p:cNvPicPr>
          <p:nvPr/>
        </p:nvPicPr>
        <p:blipFill>
          <a:blip r:embed="rId9"/>
          <a:stretch>
            <a:fillRect/>
          </a:stretch>
        </p:blipFill>
        <p:spPr>
          <a:xfrm>
            <a:off x="393700" y="6096000"/>
            <a:ext cx="85725" cy="119063"/>
          </a:xfrm>
          <a:prstGeom prst="rect">
            <a:avLst/>
          </a:prstGeom>
          <a:ln w="12700">
            <a:miter lim="400000"/>
          </a:ln>
        </p:spPr>
      </p:pic>
      <p:grpSp>
        <p:nvGrpSpPr>
          <p:cNvPr id="226" name="Group"/>
          <p:cNvGrpSpPr/>
          <p:nvPr/>
        </p:nvGrpSpPr>
        <p:grpSpPr>
          <a:xfrm>
            <a:off x="-76199" y="4343398"/>
            <a:ext cx="2362200" cy="2457454"/>
            <a:chOff x="0" y="-1"/>
            <a:chExt cx="2565400" cy="2457452"/>
          </a:xfrm>
        </p:grpSpPr>
        <p:pic>
          <p:nvPicPr>
            <p:cNvPr id="224" name="MVT-1  5-88 to 1-91" descr="MVT-1  5-88 to 1-91"/>
            <p:cNvPicPr>
              <a:picLocks noChangeAspect="1"/>
            </p:cNvPicPr>
            <p:nvPr/>
          </p:nvPicPr>
          <p:blipFill>
            <a:blip r:embed="rId10"/>
            <a:srcRect l="1429" t="3364" r="4286" b="3846"/>
            <a:stretch>
              <a:fillRect/>
            </a:stretch>
          </p:blipFill>
          <p:spPr>
            <a:xfrm>
              <a:off x="380999" y="304800"/>
              <a:ext cx="1963038" cy="2152651"/>
            </a:xfrm>
            <a:prstGeom prst="rect">
              <a:avLst/>
            </a:prstGeom>
            <a:ln w="12700" cap="flat">
              <a:noFill/>
              <a:miter lim="400000"/>
            </a:ln>
            <a:effectLst/>
          </p:spPr>
        </p:pic>
        <p:sp>
          <p:nvSpPr>
            <p:cNvPr id="225" name="Oct. 1, 1996 to Jan 31, 1999"/>
            <p:cNvSpPr txBox="1"/>
            <p:nvPr/>
          </p:nvSpPr>
          <p:spPr>
            <a:xfrm>
              <a:off x="0" y="-1"/>
              <a:ext cx="2565400"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800"/>
                </a:spcBef>
                <a:defRPr sz="1400" b="0"/>
              </a:lvl1pPr>
            </a:lstStyle>
            <a:p>
              <a:r>
                <a:rPr dirty="0"/>
                <a:t>   </a:t>
              </a:r>
              <a:r>
                <a:rPr lang="en-US" dirty="0"/>
                <a:t> </a:t>
              </a:r>
              <a:r>
                <a:rPr b="1" dirty="0">
                  <a:solidFill>
                    <a:srgbClr val="FF0000"/>
                  </a:solidFill>
                </a:rPr>
                <a:t>Oct. 1, 1996 to Jan 31, 1999</a:t>
              </a:r>
            </a:p>
          </p:txBody>
        </p:sp>
      </p:grpSp>
      <p:sp>
        <p:nvSpPr>
          <p:cNvPr id="3" name="Slide Number Placeholder 2"/>
          <p:cNvSpPr>
            <a:spLocks noGrp="1"/>
          </p:cNvSpPr>
          <p:nvPr>
            <p:ph type="sldNum" sz="quarter" idx="2"/>
          </p:nvPr>
        </p:nvSpPr>
        <p:spPr>
          <a:xfrm>
            <a:off x="8830458" y="6626860"/>
            <a:ext cx="237342" cy="231140"/>
          </a:xfrm>
        </p:spPr>
        <p:txBody>
          <a:bodyPr/>
          <a:lstStyle/>
          <a:p>
            <a:fld id="{86CB4B4D-7CA3-9044-876B-883B54F8677D}" type="slidenum">
              <a:rPr lang="en-US" smtClean="0"/>
              <a:t>9</a:t>
            </a:fld>
            <a:endParaRPr lang="en-US" dirty="0"/>
          </a:p>
        </p:txBody>
      </p:sp>
    </p:spTree>
    <p:extLst>
      <p:ext uri="{BB962C8B-B14F-4D97-AF65-F5344CB8AC3E}">
        <p14:creationId xmlns:p14="http://schemas.microsoft.com/office/powerpoint/2010/main" val="2359525229"/>
      </p:ext>
    </p:extLst>
  </p:cSld>
  <p:clrMapOvr>
    <a:masterClrMapping/>
  </p:clrMapOvr>
  <p:transition spd="med"/>
</p:sld>
</file>

<file path=ppt/theme/theme1.xml><?xml version="1.0" encoding="utf-8"?>
<a:theme xmlns:a="http://schemas.openxmlformats.org/drawingml/2006/main" name="Waveform">
  <a:themeElements>
    <a:clrScheme name="Waveform">
      <a:dk1>
        <a:srgbClr val="000000"/>
      </a:dk1>
      <a:lt1>
        <a:srgbClr val="FFFFFF"/>
      </a:lt1>
      <a:dk2>
        <a:srgbClr val="A7A7A7"/>
      </a:dk2>
      <a:lt2>
        <a:srgbClr val="535353"/>
      </a:lt2>
      <a:accent1>
        <a:srgbClr val="31B6FD"/>
      </a:accent1>
      <a:accent2>
        <a:srgbClr val="4584D3"/>
      </a:accent2>
      <a:accent3>
        <a:srgbClr val="9BBB59"/>
      </a:accent3>
      <a:accent4>
        <a:srgbClr val="8064A2"/>
      </a:accent4>
      <a:accent5>
        <a:srgbClr val="4BACC6"/>
      </a:accent5>
      <a:accent6>
        <a:srgbClr val="F79646"/>
      </a:accent6>
      <a:hlink>
        <a:srgbClr val="0000FF"/>
      </a:hlink>
      <a:folHlink>
        <a:srgbClr val="FF00FF"/>
      </a:folHlink>
    </a:clrScheme>
    <a:fontScheme name="Waveform">
      <a:majorFont>
        <a:latin typeface="Helvetica"/>
        <a:ea typeface="Helvetica"/>
        <a:cs typeface="Helvetica"/>
      </a:majorFont>
      <a:minorFont>
        <a:latin typeface="Times New Roman"/>
        <a:ea typeface="Times New Roman"/>
        <a:cs typeface="Times New Roman"/>
      </a:minorFont>
    </a:fontScheme>
    <a:fmtScheme name="Wavefor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Candara"/>
            <a:ea typeface="Candara"/>
            <a:cs typeface="Candara"/>
            <a:sym typeface="Canda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Candara"/>
            <a:ea typeface="Candara"/>
            <a:cs typeface="Candara"/>
            <a:sym typeface="Canda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2526</TotalTime>
  <Words>4537</Words>
  <Application>Microsoft Office PowerPoint</Application>
  <PresentationFormat>On-screen Show (4:3)</PresentationFormat>
  <Paragraphs>780</Paragraphs>
  <Slides>65</Slides>
  <Notes>65</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65</vt:i4>
      </vt:variant>
    </vt:vector>
  </HeadingPairs>
  <TitlesOfParts>
    <vt:vector size="86" baseType="lpstr">
      <vt:lpstr>Agency FB</vt:lpstr>
      <vt:lpstr>Arial</vt:lpstr>
      <vt:lpstr>Arial Narrow</vt:lpstr>
      <vt:lpstr>Bookman Old Style</vt:lpstr>
      <vt:lpstr>Bradley Hand ITC</vt:lpstr>
      <vt:lpstr>Brush Script MT</vt:lpstr>
      <vt:lpstr>Calibri</vt:lpstr>
      <vt:lpstr>Candara</vt:lpstr>
      <vt:lpstr>Comic Sans MS</vt:lpstr>
      <vt:lpstr>Edwardian Script ITC</vt:lpstr>
      <vt:lpstr>Felix Titling</vt:lpstr>
      <vt:lpstr>Franklin Gothic Book</vt:lpstr>
      <vt:lpstr>Freestyle Script</vt:lpstr>
      <vt:lpstr>Rage Italic</vt:lpstr>
      <vt:lpstr>Segoe Script</vt:lpstr>
      <vt:lpstr>Symbol</vt:lpstr>
      <vt:lpstr>Times New Roman</vt:lpstr>
      <vt:lpstr>Vladimir Script</vt:lpstr>
      <vt:lpstr>Webdings</vt:lpstr>
      <vt:lpstr>Wingdings</vt:lpstr>
      <vt:lpstr>Waveform</vt:lpstr>
      <vt:lpstr>DEALER</vt:lpstr>
      <vt:lpstr>PowerPoint Presentation</vt:lpstr>
      <vt:lpstr>Maine State Certificate of Title MVT-1</vt:lpstr>
      <vt:lpstr>Vehicles from other Title Jurisdictions?</vt:lpstr>
      <vt:lpstr>Who and What is a  Non-Lien Holding State?</vt:lpstr>
      <vt:lpstr> Moving to the State of Maine from one of those  Non-Lien Holding States? </vt:lpstr>
      <vt:lpstr>PowerPoint Presentation</vt:lpstr>
      <vt:lpstr>Who issues Memorandum Titles?</vt:lpstr>
      <vt:lpstr>Changes to the Maine State Certificate of Title  MVT-1</vt:lpstr>
      <vt:lpstr>Maine Certificate of Title  issued  January 1991  thru  October 1996</vt:lpstr>
      <vt:lpstr>CERTIFICATE  of  LIEN</vt:lpstr>
      <vt:lpstr>Maine Certificate of Lien  required for Titles issued January 1991  thru  October 1996</vt:lpstr>
      <vt:lpstr>Release of Lien      MVT-12</vt:lpstr>
      <vt:lpstr>Maine Certificate of Title  issued  October 1, 1996  thru  January 31, 1999</vt:lpstr>
      <vt:lpstr>Maine Certificate of Title  issued  February 1, 1999  to June 2015  </vt:lpstr>
      <vt:lpstr>PowerPoint Presentation</vt:lpstr>
      <vt:lpstr>PowerPoint Presentation</vt:lpstr>
      <vt:lpstr>PowerPoint Presentation</vt:lpstr>
      <vt:lpstr>PowerPoint Presentation</vt:lpstr>
      <vt:lpstr>PowerPoint Presentation</vt:lpstr>
      <vt:lpstr>Monroney  Label (Window Sticker)</vt:lpstr>
      <vt:lpstr>Monroney  Label (Window Sticker)</vt:lpstr>
      <vt:lpstr>Transfer of Ownership</vt:lpstr>
      <vt:lpstr>Transfer of Ownership MVT-1</vt:lpstr>
      <vt:lpstr>Transfer of Ownership MVT-16</vt:lpstr>
      <vt:lpstr>29-A M.R.S.A. § 851 (12)</vt:lpstr>
      <vt:lpstr>Application for Certificate of Title MVT-2</vt:lpstr>
      <vt:lpstr>PowerPoint Presentation</vt:lpstr>
      <vt:lpstr>Application for Certificate of Title MVT-2</vt:lpstr>
      <vt:lpstr>Application for Certificate of Title MVT-2</vt:lpstr>
      <vt:lpstr>Application for Certificate of Title MVT-2</vt:lpstr>
      <vt:lpstr>Application for Certificate of Title MVT-2</vt:lpstr>
      <vt:lpstr>Application for Certificate of Title MVT-2</vt:lpstr>
      <vt:lpstr>Odometer Information MVT-32</vt:lpstr>
      <vt:lpstr>Affidavit of Repossession Reverse of Maine Title.</vt:lpstr>
      <vt:lpstr>Affidavit of Repossession MVT-5</vt:lpstr>
      <vt:lpstr>Duplicate  Certificate of Title MVT-8</vt:lpstr>
      <vt:lpstr>INFOR-ME</vt:lpstr>
      <vt:lpstr>INFOR-ME On-Line Duplicate Title</vt:lpstr>
      <vt:lpstr>Request for Withdrawal MVT-3</vt:lpstr>
      <vt:lpstr>Inspection of Vehicle Identification MVT-10</vt:lpstr>
      <vt:lpstr>Vehicles Coming Into Maine  from Another Country  </vt:lpstr>
      <vt:lpstr>Affidavit of Surviving Spouse MVT-22</vt:lpstr>
      <vt:lpstr>PowerPoint Presentation</vt:lpstr>
      <vt:lpstr>PowerPoint Presentation</vt:lpstr>
      <vt:lpstr>PowerPoint Presentation</vt:lpstr>
      <vt:lpstr>PowerPoint Presentation</vt:lpstr>
      <vt:lpstr>Application for Certificate of Salvage MVT-102</vt:lpstr>
      <vt:lpstr>Application for Certificate of Salvage MVT-102</vt:lpstr>
      <vt:lpstr>PowerPoint Presentation</vt:lpstr>
      <vt:lpstr>Affidavit of Rebuilt or Repaired Salvage Vehicle MVT-103</vt:lpstr>
      <vt:lpstr>Affidavit of Rebuilt or Repaired Salvage Vehicle MVT-103</vt:lpstr>
      <vt:lpstr>Disposition of Salvage Vehicle MVT-103</vt:lpstr>
      <vt:lpstr>Reverse Side of Disposition of Salvage Vehicle MVT-103</vt:lpstr>
      <vt:lpstr>PowerPoint Presentation</vt:lpstr>
      <vt:lpstr>Certificate of Destruction</vt:lpstr>
      <vt:lpstr>Special Circumstances</vt:lpstr>
      <vt:lpstr>PowerPoint Presentation</vt:lpstr>
      <vt:lpstr>VIN Decoder 10th digit determines the model year of the vehicle </vt:lpstr>
      <vt:lpstr>FEE  SCHEDULE MVT-29</vt:lpstr>
      <vt:lpstr>PowerPoint Presentation</vt:lpstr>
      <vt:lpstr>Contacting  Bureau of Motor Vehicles  ~ Dealer Section ~</vt:lpstr>
      <vt:lpstr>Contacting  Bureau of Motor Vehicles  ~ Enforcement Unit~</vt:lpstr>
      <vt:lpstr>Contacting  Bureau of Motor Vehicles  ~ Title Section ~</vt:lpstr>
      <vt:lpstr>PowerPoint Presentation</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Title Dealer Training 8-1-18</dc:title>
  <dc:subject>8-2018 Power Point Presentation</dc:subject>
  <dc:creator>Patrick Malloy</dc:creator>
  <cp:keywords>2018 Dealer Trailer</cp:keywords>
  <dc:description>DEALER</dc:description>
  <cp:lastModifiedBy>Stevens, Rosamond</cp:lastModifiedBy>
  <cp:revision>178</cp:revision>
  <cp:lastPrinted>2018-03-12T18:45:51Z</cp:lastPrinted>
  <dcterms:created xsi:type="dcterms:W3CDTF">2018-08-01T19:57:05Z</dcterms:created>
  <dcterms:modified xsi:type="dcterms:W3CDTF">2020-12-22T14:21:55Z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2018 Title Dealer Training 8-1-18</vt:lpwstr>
  </property>
  <property fmtid="{D5CDD505-2E9C-101B-9397-08002B2CF9AE}" pid="3" name="SlideDescription">
    <vt:lpwstr>DEALER</vt:lpwstr>
  </property>
</Properties>
</file>